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692A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78" autoAdjust="0"/>
    <p:restoredTop sz="94660"/>
  </p:normalViewPr>
  <p:slideViewPr>
    <p:cSldViewPr>
      <p:cViewPr varScale="1">
        <p:scale>
          <a:sx n="63" d="100"/>
          <a:sy n="63" d="100"/>
        </p:scale>
        <p:origin x="-110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F3AD5-4596-47FF-934C-674B712F6BCD}" type="datetimeFigureOut">
              <a:rPr lang="en-GB" smtClean="0"/>
              <a:pPr/>
              <a:t>30/01/2014</a:t>
            </a:fld>
            <a:endParaRPr lang="en-GB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3CADF-377B-4CB0-A013-4325333F790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0124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3CADF-377B-4CB0-A013-4325333F790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282062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457200" y="6553200"/>
            <a:ext cx="2133600" cy="1682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3124200" y="6553200"/>
            <a:ext cx="2895600" cy="1682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553200" y="6553200"/>
            <a:ext cx="2133600" cy="1682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831B5962-3A01-44C1-A57C-C8D626BCC3F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685800" y="2286000"/>
            <a:ext cx="7924800" cy="6096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53882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000" u="sng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76400" y="5257800"/>
            <a:ext cx="6629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100" name="Oval 28"/>
          <p:cNvSpPr>
            <a:spLocks noChangeArrowheads="1"/>
          </p:cNvSpPr>
          <p:nvPr/>
        </p:nvSpPr>
        <p:spPr bwMode="ltGray">
          <a:xfrm>
            <a:off x="304800" y="304800"/>
            <a:ext cx="1320800" cy="132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01" name="Text Box 29"/>
          <p:cNvSpPr txBox="1">
            <a:spLocks noChangeArrowheads="1"/>
          </p:cNvSpPr>
          <p:nvPr/>
        </p:nvSpPr>
        <p:spPr bwMode="gray">
          <a:xfrm>
            <a:off x="428625" y="776288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Lucida Sans Unicode" pitchFamily="34" charset="0"/>
                <a:ea typeface="宋体" charset="-122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35902-25C2-4FF1-B329-2AEAFA98B4A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51638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4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4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EA4D8-B106-4EFD-A385-CE5CEF1945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66923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315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339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85763" y="6516688"/>
            <a:ext cx="2133600" cy="2190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867400" y="6510338"/>
            <a:ext cx="2895600" cy="2190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505200" y="6507163"/>
            <a:ext cx="2133600" cy="219075"/>
          </a:xfrm>
        </p:spPr>
        <p:txBody>
          <a:bodyPr/>
          <a:lstStyle>
            <a:lvl1pPr>
              <a:defRPr/>
            </a:lvl1pPr>
          </a:lstStyle>
          <a:p>
            <a:fld id="{BE04F7CC-F218-4D9E-8D52-BC88EE08A1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7074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4DEDB-1EF2-4598-ABFD-BA948ACF9B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58298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21E00-2BBE-497C-B878-E18DF4CD8B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0193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33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33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A9E3A-E7DD-498E-AFAE-F2DC8C995CC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34604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67001-3B50-4C41-8D27-A05555A11B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73570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C74B9-CAEA-4BD6-A5CF-0643C12E46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92524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2ABE1-BEAF-4FB9-AECA-B2FD74C549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17542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DFCFE-D48E-4A3D-8309-9864727597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339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GB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BCAD5-9389-4B56-99A7-B963D45855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74412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3" name="Object 29"/>
          <p:cNvGraphicFramePr>
            <a:graphicFrameLocks noChangeAspect="1"/>
          </p:cNvGraphicFramePr>
          <p:nvPr/>
        </p:nvGraphicFramePr>
        <p:xfrm>
          <a:off x="0" y="0"/>
          <a:ext cx="9144000" cy="957263"/>
        </p:xfrm>
        <a:graphic>
          <a:graphicData uri="http://schemas.openxmlformats.org/presentationml/2006/ole">
            <p:oleObj spid="_x0000_s1061" name="Image" r:id="rId15" imgW="19047619" imgH="1993651" progId="">
              <p:embed/>
            </p:oleObj>
          </a:graphicData>
        </a:graphic>
      </p:graphicFrame>
      <p:sp>
        <p:nvSpPr>
          <p:cNvPr id="1054" name="Line 30"/>
          <p:cNvSpPr>
            <a:spLocks noChangeShapeType="1"/>
          </p:cNvSpPr>
          <p:nvPr/>
        </p:nvSpPr>
        <p:spPr bwMode="auto">
          <a:xfrm>
            <a:off x="425450" y="6400800"/>
            <a:ext cx="8250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5763" y="6516688"/>
            <a:ext cx="2133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510338"/>
            <a:ext cx="2895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07163"/>
            <a:ext cx="2133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a typeface="宋体" charset="-122"/>
              </a:defRPr>
            </a:lvl1pPr>
          </a:lstStyle>
          <a:p>
            <a:fld id="{6363F142-9FFA-48D4-88B5-E1C1FA71C23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gray">
          <a:xfrm>
            <a:off x="304800" y="109538"/>
            <a:ext cx="739775" cy="739775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228600"/>
            <a:ext cx="73152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rgbClr val="458F8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800" u="none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Unit 1</a:t>
            </a:r>
            <a:br>
              <a:rPr lang="en-US" altLang="zh-CN" sz="4800" u="none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</a:br>
            <a:r>
              <a:rPr lang="en-US" altLang="zh-CN" sz="4800" u="none" dirty="0" smtClean="0">
                <a:solidFill>
                  <a:srgbClr val="CC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Daily Life</a:t>
            </a:r>
            <a:endParaRPr lang="en-US" altLang="zh-CN" sz="4800" u="none" dirty="0">
              <a:solidFill>
                <a:srgbClr val="CC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3933056"/>
            <a:ext cx="6629400" cy="533400"/>
          </a:xfrm>
        </p:spPr>
        <p:txBody>
          <a:bodyPr/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Lesson 1 After School</a:t>
            </a:r>
          </a:p>
          <a:p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Period I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12474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I __________.</a:t>
            </a:r>
            <a:endParaRPr lang="en-GB" sz="2800" b="1" dirty="0">
              <a:solidFill>
                <a:srgbClr val="DDDDDD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3636118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I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listen to music</a:t>
            </a:r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.</a:t>
            </a:r>
            <a:endParaRPr lang="en-GB" sz="2800" b="1" dirty="0">
              <a:solidFill>
                <a:srgbClr val="DDDDDD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12" r="20170"/>
          <a:stretch/>
        </p:blipFill>
        <p:spPr>
          <a:xfrm>
            <a:off x="971600" y="2504576"/>
            <a:ext cx="2467778" cy="3648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011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12474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I __________.</a:t>
            </a:r>
            <a:endParaRPr lang="en-GB" sz="2800" b="1" dirty="0">
              <a:solidFill>
                <a:srgbClr val="DDDDDD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3284984"/>
            <a:ext cx="4104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I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 badminton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（羽毛球）</a:t>
            </a:r>
            <a:r>
              <a:rPr lang="en-GB" sz="2800" b="1" dirty="0" smtClean="0">
                <a:solidFill>
                  <a:srgbClr val="DDDDDD">
                    <a:lumMod val="10000"/>
                  </a:srgbClr>
                </a:solidFill>
                <a:latin typeface="Comic Sans MS" panose="030F0702030302020204" pitchFamily="66" charset="0"/>
              </a:rPr>
              <a:t>.</a:t>
            </a:r>
            <a:endParaRPr lang="en-GB" sz="2800" b="1" dirty="0">
              <a:solidFill>
                <a:srgbClr val="DDDDDD">
                  <a:lumMod val="1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72" r="6523"/>
          <a:stretch/>
        </p:blipFill>
        <p:spPr>
          <a:xfrm>
            <a:off x="611560" y="2289133"/>
            <a:ext cx="3570962" cy="3648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537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Language Practice</a:t>
            </a:r>
            <a:endParaRPr lang="en-US" altLang="zh-CN" sz="4400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726" y="141277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Comic Sans MS" panose="030F0702030302020204" pitchFamily="66" charset="0"/>
              </a:rPr>
              <a:t>1. What do you do after school? Discuss in your group and </a:t>
            </a:r>
            <a:r>
              <a:rPr lang="en-GB" sz="3200" b="1" u="sng" dirty="0" smtClean="0">
                <a:latin typeface="Comic Sans MS" panose="030F0702030302020204" pitchFamily="66" charset="0"/>
              </a:rPr>
              <a:t>make a list</a:t>
            </a:r>
            <a:r>
              <a:rPr lang="en-GB" sz="3200" b="1" dirty="0" smtClean="0">
                <a:latin typeface="Comic Sans MS" panose="030F0702030302020204" pitchFamily="66" charset="0"/>
              </a:rPr>
              <a:t>.</a:t>
            </a:r>
            <a:endParaRPr lang="en-GB" sz="3200" b="1" dirty="0">
              <a:latin typeface="Comic Sans MS" panose="030F0702030302020204" pitchFamily="66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87824" y="2564904"/>
            <a:ext cx="3312368" cy="3744416"/>
            <a:chOff x="2987824" y="2564904"/>
            <a:chExt cx="3312368" cy="3744416"/>
          </a:xfrm>
        </p:grpSpPr>
        <p:sp>
          <p:nvSpPr>
            <p:cNvPr id="6" name="折角形 5"/>
            <p:cNvSpPr/>
            <p:nvPr/>
          </p:nvSpPr>
          <p:spPr>
            <a:xfrm>
              <a:off x="2987824" y="2564904"/>
              <a:ext cx="3312368" cy="3744416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987824" y="3126447"/>
              <a:ext cx="331236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dirty="0" smtClean="0">
                  <a:solidFill>
                    <a:schemeClr val="tx1">
                      <a:lumMod val="50000"/>
                    </a:schemeClr>
                  </a:solidFill>
                  <a:latin typeface="Lucida Handwriting" panose="03010101010101010101" pitchFamily="66" charset="0"/>
                  <a:cs typeface="Times New Roman" panose="02020603050405020304" pitchFamily="18" charset="0"/>
                </a:rPr>
                <a:t>Read books;</a:t>
              </a:r>
            </a:p>
            <a:p>
              <a:r>
                <a:rPr lang="en-GB" sz="2800" b="1" dirty="0" smtClean="0">
                  <a:solidFill>
                    <a:schemeClr val="tx1">
                      <a:lumMod val="50000"/>
                    </a:schemeClr>
                  </a:solidFill>
                  <a:latin typeface="Lucida Handwriting" panose="03010101010101010101" pitchFamily="66" charset="0"/>
                  <a:cs typeface="Times New Roman" panose="02020603050405020304" pitchFamily="18" charset="0"/>
                </a:rPr>
                <a:t>Listen to music;</a:t>
              </a:r>
            </a:p>
            <a:p>
              <a:r>
                <a:rPr lang="en-GB" sz="2800" b="1" dirty="0" smtClean="0">
                  <a:solidFill>
                    <a:schemeClr val="tx1">
                      <a:lumMod val="50000"/>
                    </a:schemeClr>
                  </a:solidFill>
                  <a:latin typeface="Lucida Handwriting" panose="03010101010101010101" pitchFamily="66" charset="0"/>
                  <a:cs typeface="Times New Roman" panose="02020603050405020304" pitchFamily="18" charset="0"/>
                </a:rPr>
                <a:t>Do sports;</a:t>
              </a:r>
            </a:p>
            <a:p>
              <a:r>
                <a:rPr lang="en-GB" sz="2800" b="1" dirty="0" smtClean="0">
                  <a:solidFill>
                    <a:schemeClr val="tx1">
                      <a:lumMod val="50000"/>
                    </a:schemeClr>
                  </a:solidFill>
                  <a:latin typeface="Lucida Handwriting" panose="03010101010101010101" pitchFamily="66" charset="0"/>
                  <a:cs typeface="Times New Roman" panose="02020603050405020304" pitchFamily="18" charset="0"/>
                </a:rPr>
                <a:t>Have supper;</a:t>
              </a:r>
            </a:p>
            <a:p>
              <a:r>
                <a:rPr lang="en-GB" sz="2800" b="1" dirty="0" smtClean="0">
                  <a:solidFill>
                    <a:schemeClr val="tx1">
                      <a:lumMod val="50000"/>
                    </a:schemeClr>
                  </a:solidFill>
                  <a:latin typeface="Lucida Handwriting" panose="03010101010101010101" pitchFamily="66" charset="0"/>
                  <a:cs typeface="Times New Roman" panose="02020603050405020304" pitchFamily="18" charset="0"/>
                </a:rPr>
                <a:t>…</a:t>
              </a:r>
              <a:endParaRPr lang="en-GB" sz="2800" b="1" dirty="0">
                <a:solidFill>
                  <a:schemeClr val="tx1">
                    <a:lumMod val="50000"/>
                  </a:schemeClr>
                </a:solidFill>
                <a:latin typeface="Lucida Handwriting" panose="03010101010101010101" pitchFamily="66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0807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Listening</a:t>
            </a:r>
            <a:endParaRPr lang="en-US" altLang="zh-CN" sz="4400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962725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Comic Sans MS" panose="030F0702030302020204" pitchFamily="66" charset="0"/>
              </a:rPr>
              <a:t>2. Listen to the interview and complete Steve’s schedule.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35696" y="1439778"/>
            <a:ext cx="6984776" cy="5379993"/>
            <a:chOff x="1835696" y="1439778"/>
            <a:chExt cx="6984776" cy="537999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50981" t="4971" r="3012" b="4714"/>
            <a:stretch/>
          </p:blipFill>
          <p:spPr>
            <a:xfrm>
              <a:off x="1835696" y="1439778"/>
              <a:ext cx="6984776" cy="530828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555776" y="1556792"/>
              <a:ext cx="6120680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latin typeface="Lucida Handwriting" panose="03010101010101010101" pitchFamily="66" charset="0"/>
                </a:rPr>
                <a:t>Mon.         16:00  basketball</a:t>
              </a:r>
            </a:p>
            <a:p>
              <a:r>
                <a:rPr lang="en-GB" sz="2800" dirty="0">
                  <a:latin typeface="Lucida Handwriting" panose="03010101010101010101" pitchFamily="66" charset="0"/>
                </a:rPr>
                <a:t> </a:t>
              </a:r>
              <a:r>
                <a:rPr lang="en-GB" sz="2800" dirty="0" smtClean="0">
                  <a:latin typeface="Lucida Handwriting" panose="03010101010101010101" pitchFamily="66" charset="0"/>
                </a:rPr>
                <a:t>                19:00  TV-news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Tue.          16:00  volleyball</a:t>
              </a:r>
            </a:p>
            <a:p>
              <a:r>
                <a:rPr lang="en-GB" altLang="zh-CN" sz="2800" dirty="0" smtClean="0">
                  <a:latin typeface="Lucida Handwriting" panose="03010101010101010101" pitchFamily="66" charset="0"/>
                </a:rPr>
                <a:t>                 _____  TV-news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Wed.</a:t>
              </a:r>
              <a:r>
                <a:rPr lang="en-GB" altLang="zh-CN" sz="2800" dirty="0">
                  <a:latin typeface="Lucida Handwriting" panose="03010101010101010101" pitchFamily="66" charset="0"/>
                </a:rPr>
                <a:t> </a:t>
              </a:r>
              <a:r>
                <a:rPr lang="en-GB" altLang="zh-CN" sz="2800" dirty="0" smtClean="0">
                  <a:latin typeface="Lucida Handwriting" panose="03010101010101010101" pitchFamily="66" charset="0"/>
                </a:rPr>
                <a:t>        16:00  Drum _____</a:t>
              </a:r>
              <a:endParaRPr lang="en-GB" altLang="zh-CN" sz="2800" dirty="0">
                <a:latin typeface="Lucida Handwriting" panose="03010101010101010101" pitchFamily="66" charset="0"/>
              </a:endParaRPr>
            </a:p>
            <a:p>
              <a:r>
                <a:rPr lang="en-GB" altLang="zh-CN" sz="2800" dirty="0">
                  <a:latin typeface="Lucida Handwriting" panose="03010101010101010101" pitchFamily="66" charset="0"/>
                </a:rPr>
                <a:t>                 19:00  TV-news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                 20:00  TV-football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                            </a:t>
              </a:r>
              <a:r>
                <a:rPr lang="en-GB" altLang="zh-CN" sz="2800" dirty="0">
                  <a:latin typeface="Lucida Handwriting" panose="03010101010101010101" pitchFamily="66" charset="0"/>
                </a:rPr>
                <a:t>match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Thur.         </a:t>
              </a:r>
              <a:r>
                <a:rPr lang="en-GB" altLang="zh-CN" sz="2800" dirty="0" smtClean="0">
                  <a:latin typeface="Lucida Handwriting" panose="03010101010101010101" pitchFamily="66" charset="0"/>
                </a:rPr>
                <a:t>16:00  __________</a:t>
              </a:r>
              <a:endParaRPr lang="en-GB" altLang="zh-CN" sz="2800" dirty="0">
                <a:latin typeface="Lucida Handwriting" panose="03010101010101010101" pitchFamily="66" charset="0"/>
              </a:endParaRPr>
            </a:p>
            <a:p>
              <a:r>
                <a:rPr lang="en-GB" altLang="zh-CN" sz="2800" dirty="0">
                  <a:latin typeface="Lucida Handwriting" panose="03010101010101010101" pitchFamily="66" charset="0"/>
                </a:rPr>
                <a:t>                 19:00  TV-news</a:t>
              </a:r>
            </a:p>
            <a:p>
              <a:r>
                <a:rPr lang="en-GB" sz="2800" dirty="0" smtClean="0">
                  <a:latin typeface="Lucida Handwriting" panose="03010101010101010101" pitchFamily="66" charset="0"/>
                </a:rPr>
                <a:t>Fri.            </a:t>
              </a:r>
              <a:r>
                <a:rPr lang="en-GB" altLang="zh-CN" sz="2800" dirty="0" smtClean="0">
                  <a:latin typeface="Lucida Handwriting" panose="03010101010101010101" pitchFamily="66" charset="0"/>
                </a:rPr>
                <a:t>16:00  football</a:t>
              </a:r>
              <a:endParaRPr lang="en-GB" altLang="zh-CN" sz="2800" dirty="0">
                <a:latin typeface="Lucida Handwriting" panose="03010101010101010101" pitchFamily="66" charset="0"/>
              </a:endParaRPr>
            </a:p>
            <a:p>
              <a:r>
                <a:rPr lang="en-GB" altLang="zh-CN" sz="2800" dirty="0">
                  <a:latin typeface="Lucida Handwriting" panose="03010101010101010101" pitchFamily="66" charset="0"/>
                </a:rPr>
                <a:t>                 19:00  </a:t>
              </a:r>
              <a:r>
                <a:rPr lang="en-GB" altLang="zh-CN" sz="2800" dirty="0" smtClean="0">
                  <a:latin typeface="Lucida Handwriting" panose="03010101010101010101" pitchFamily="66" charset="0"/>
                </a:rPr>
                <a:t>TV-_____</a:t>
              </a:r>
              <a:endParaRPr lang="en-GB" altLang="zh-CN" sz="2800" dirty="0">
                <a:latin typeface="Lucida Handwriting" panose="03010101010101010101" pitchFamily="66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995936" y="1439778"/>
              <a:ext cx="0" cy="5308289"/>
            </a:xfrm>
            <a:prstGeom prst="line">
              <a:avLst/>
            </a:prstGeom>
            <a:ln w="381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771800" y="2420888"/>
              <a:ext cx="5688632" cy="0"/>
            </a:xfrm>
            <a:prstGeom prst="line">
              <a:avLst/>
            </a:prstGeom>
            <a:ln w="381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771800" y="4941168"/>
              <a:ext cx="5688632" cy="0"/>
            </a:xfrm>
            <a:prstGeom prst="line">
              <a:avLst/>
            </a:prstGeom>
            <a:ln w="381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771800" y="3284984"/>
              <a:ext cx="5688632" cy="0"/>
            </a:xfrm>
            <a:prstGeom prst="line">
              <a:avLst/>
            </a:prstGeom>
            <a:ln w="381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771800" y="5805264"/>
              <a:ext cx="5688632" cy="0"/>
            </a:xfrm>
            <a:prstGeom prst="line">
              <a:avLst/>
            </a:prstGeom>
            <a:ln w="381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4463988" y="2780928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19:00</a:t>
            </a:r>
            <a:endParaRPr lang="en-GB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280" y="3212976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Club</a:t>
            </a:r>
            <a:endParaRPr lang="en-GB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8144" y="492200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basketball</a:t>
            </a:r>
            <a:endParaRPr lang="en-GB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16216" y="6203315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news</a:t>
            </a:r>
            <a:endParaRPr lang="en-GB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47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44624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3. Listen to the interview again circle the letters on the survey.</a:t>
            </a:r>
            <a:endParaRPr lang="en-GB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5149" y="0"/>
            <a:ext cx="6624736" cy="6905128"/>
            <a:chOff x="1115149" y="0"/>
            <a:chExt cx="6624736" cy="690512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295" t="7399" r="8711" b="19594"/>
            <a:stretch/>
          </p:blipFill>
          <p:spPr>
            <a:xfrm>
              <a:off x="1115149" y="0"/>
              <a:ext cx="6624736" cy="6858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583668" y="657264"/>
              <a:ext cx="5688632" cy="624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dirty="0" smtClean="0">
                  <a:latin typeface="Comic Sans MS" panose="030F0702030302020204" pitchFamily="66" charset="0"/>
                </a:rPr>
                <a:t>After-school Activities Survey</a:t>
              </a:r>
            </a:p>
            <a:p>
              <a:pPr algn="ctr"/>
              <a:r>
                <a:rPr lang="en-GB" sz="2000" dirty="0" smtClean="0">
                  <a:latin typeface="Comic Sans MS" panose="030F0702030302020204" pitchFamily="66" charset="0"/>
                </a:rPr>
                <a:t>Name: </a:t>
              </a:r>
              <a:r>
                <a:rPr lang="en-GB" sz="2000" u="sng" dirty="0" smtClean="0">
                  <a:latin typeface="Lucida Handwriting" panose="03010101010101010101" pitchFamily="66" charset="0"/>
                </a:rPr>
                <a:t>Steve</a:t>
              </a:r>
            </a:p>
            <a:p>
              <a:pPr marL="342900" indent="-342900">
                <a:buAutoNum type="arabicPlain"/>
              </a:pPr>
              <a:r>
                <a:rPr lang="en-GB" sz="2000" dirty="0" smtClean="0">
                  <a:latin typeface="Comic Sans MS" panose="030F0702030302020204" pitchFamily="66" charset="0"/>
                </a:rPr>
                <a:t>How often do you play sports after school?</a:t>
              </a:r>
            </a:p>
            <a:p>
              <a:r>
                <a:rPr lang="en-GB" sz="2000" dirty="0">
                  <a:latin typeface="Comic Sans MS" panose="030F0702030302020204" pitchFamily="66" charset="0"/>
                </a:rPr>
                <a:t> </a:t>
              </a:r>
              <a:r>
                <a:rPr lang="en-GB" sz="2000" dirty="0" smtClean="0">
                  <a:latin typeface="Comic Sans MS" panose="030F0702030302020204" pitchFamily="66" charset="0"/>
                </a:rPr>
                <a:t>    a) always       b) usually       c) sometimes</a:t>
              </a:r>
            </a:p>
            <a:p>
              <a:r>
                <a:rPr lang="en-GB" sz="2000" dirty="0">
                  <a:latin typeface="Comic Sans MS" panose="030F0702030302020204" pitchFamily="66" charset="0"/>
                </a:rPr>
                <a:t> </a:t>
              </a:r>
              <a:r>
                <a:rPr lang="en-GB" sz="2000" dirty="0" smtClean="0">
                  <a:latin typeface="Comic Sans MS" panose="030F0702030302020204" pitchFamily="66" charset="0"/>
                </a:rPr>
                <a:t>    d) seldom      e) never</a:t>
              </a:r>
            </a:p>
            <a:p>
              <a:pPr marL="342900" indent="-342900">
                <a:buAutoNum type="arabicPlain" startAt="2"/>
              </a:pPr>
              <a:r>
                <a:rPr lang="en-GB" sz="2000" dirty="0" smtClean="0">
                  <a:latin typeface="Comic Sans MS" panose="030F0702030302020204" pitchFamily="66" charset="0"/>
                </a:rPr>
                <a:t>How often do you go to school clubs after school?</a:t>
              </a:r>
            </a:p>
            <a:p>
              <a:r>
                <a:rPr lang="en-GB" sz="2000" dirty="0">
                  <a:latin typeface="Comic Sans MS" panose="030F0702030302020204" pitchFamily="66" charset="0"/>
                </a:rPr>
                <a:t> </a:t>
              </a:r>
              <a:r>
                <a:rPr lang="en-GB" sz="2000" dirty="0" smtClean="0">
                  <a:latin typeface="Comic Sans MS" panose="030F0702030302020204" pitchFamily="66" charset="0"/>
                </a:rPr>
                <a:t>    </a:t>
              </a:r>
              <a:r>
                <a:rPr lang="en-GB" altLang="zh-CN" sz="2000" dirty="0" smtClean="0">
                  <a:latin typeface="Comic Sans MS" panose="030F0702030302020204" pitchFamily="66" charset="0"/>
                </a:rPr>
                <a:t>a</a:t>
              </a:r>
              <a:r>
                <a:rPr lang="en-GB" altLang="zh-CN" sz="2000" dirty="0">
                  <a:latin typeface="Comic Sans MS" panose="030F0702030302020204" pitchFamily="66" charset="0"/>
                </a:rPr>
                <a:t>) always       b) usually       c) sometimes</a:t>
              </a:r>
            </a:p>
            <a:p>
              <a:r>
                <a:rPr lang="en-GB" altLang="zh-CN" sz="2000" dirty="0">
                  <a:latin typeface="Comic Sans MS" panose="030F0702030302020204" pitchFamily="66" charset="0"/>
                </a:rPr>
                <a:t>     d) seldom      e) </a:t>
              </a:r>
              <a:r>
                <a:rPr lang="en-GB" altLang="zh-CN" sz="2000" dirty="0" smtClean="0">
                  <a:latin typeface="Comic Sans MS" panose="030F0702030302020204" pitchFamily="66" charset="0"/>
                </a:rPr>
                <a:t>never</a:t>
              </a:r>
            </a:p>
            <a:p>
              <a:pPr marL="342900" indent="-342900">
                <a:buAutoNum type="arabicPlain" startAt="3"/>
              </a:pPr>
              <a:r>
                <a:rPr lang="en-GB" sz="2000" dirty="0" smtClean="0">
                  <a:latin typeface="Comic Sans MS" panose="030F0702030302020204" pitchFamily="66" charset="0"/>
                </a:rPr>
                <a:t>How often do you do your homework with friends?</a:t>
              </a:r>
            </a:p>
            <a:p>
              <a:r>
                <a:rPr lang="en-GB" sz="2000" dirty="0">
                  <a:latin typeface="Comic Sans MS" panose="030F0702030302020204" pitchFamily="66" charset="0"/>
                </a:rPr>
                <a:t> </a:t>
              </a:r>
              <a:r>
                <a:rPr lang="en-GB" sz="2000" dirty="0" smtClean="0">
                  <a:latin typeface="Comic Sans MS" panose="030F0702030302020204" pitchFamily="66" charset="0"/>
                </a:rPr>
                <a:t>    </a:t>
              </a:r>
              <a:r>
                <a:rPr lang="en-GB" altLang="zh-CN" sz="2000" dirty="0">
                  <a:latin typeface="Comic Sans MS" panose="030F0702030302020204" pitchFamily="66" charset="0"/>
                </a:rPr>
                <a:t>a) always       b) usually       c) sometimes</a:t>
              </a:r>
            </a:p>
            <a:p>
              <a:r>
                <a:rPr lang="en-GB" altLang="zh-CN" sz="2000" dirty="0">
                  <a:latin typeface="Comic Sans MS" panose="030F0702030302020204" pitchFamily="66" charset="0"/>
                </a:rPr>
                <a:t>     d) seldom      e) never</a:t>
              </a:r>
            </a:p>
            <a:p>
              <a:pPr marL="342900" indent="-342900">
                <a:buAutoNum type="arabicPlain" startAt="4"/>
              </a:pPr>
              <a:r>
                <a:rPr lang="en-GB" sz="2000" dirty="0" smtClean="0">
                  <a:latin typeface="Comic Sans MS" panose="030F0702030302020204" pitchFamily="66" charset="0"/>
                </a:rPr>
                <a:t>How often do you read books in the evening?</a:t>
              </a:r>
            </a:p>
            <a:p>
              <a:r>
                <a:rPr lang="en-GB" altLang="zh-CN" sz="2000" dirty="0" smtClean="0">
                  <a:latin typeface="Comic Sans MS" panose="030F0702030302020204" pitchFamily="66" charset="0"/>
                </a:rPr>
                <a:t>     a</a:t>
              </a:r>
              <a:r>
                <a:rPr lang="en-GB" altLang="zh-CN" sz="2000" dirty="0">
                  <a:latin typeface="Comic Sans MS" panose="030F0702030302020204" pitchFamily="66" charset="0"/>
                </a:rPr>
                <a:t>) always       b) usually       c) sometimes</a:t>
              </a:r>
            </a:p>
            <a:p>
              <a:r>
                <a:rPr lang="en-GB" altLang="zh-CN" sz="2000" dirty="0">
                  <a:latin typeface="Comic Sans MS" panose="030F0702030302020204" pitchFamily="66" charset="0"/>
                </a:rPr>
                <a:t>     d) seldom      e) never</a:t>
              </a:r>
            </a:p>
            <a:p>
              <a:pPr marL="342900" indent="-342900">
                <a:buAutoNum type="arabicPlain" startAt="5"/>
              </a:pPr>
              <a:r>
                <a:rPr lang="en-GB" sz="2000" dirty="0" smtClean="0">
                  <a:latin typeface="Comic Sans MS" panose="030F0702030302020204" pitchFamily="66" charset="0"/>
                </a:rPr>
                <a:t>How often do you watch TV in the evening?</a:t>
              </a:r>
            </a:p>
            <a:p>
              <a:r>
                <a:rPr lang="en-GB" sz="2000" dirty="0" smtClean="0">
                  <a:latin typeface="Comic Sans MS" panose="030F0702030302020204" pitchFamily="66" charset="0"/>
                </a:rPr>
                <a:t>     </a:t>
              </a:r>
              <a:r>
                <a:rPr lang="en-GB" altLang="zh-CN" sz="2000" dirty="0">
                  <a:latin typeface="Comic Sans MS" panose="030F0702030302020204" pitchFamily="66" charset="0"/>
                </a:rPr>
                <a:t>a) always       b) usually       c) sometimes</a:t>
              </a:r>
            </a:p>
            <a:p>
              <a:r>
                <a:rPr lang="en-GB" altLang="zh-CN" sz="2000" dirty="0">
                  <a:latin typeface="Comic Sans MS" panose="030F0702030302020204" pitchFamily="66" charset="0"/>
                </a:rPr>
                <a:t>     d) seldom      e) </a:t>
              </a:r>
              <a:r>
                <a:rPr lang="en-GB" altLang="zh-CN" sz="2000" dirty="0" smtClean="0">
                  <a:latin typeface="Comic Sans MS" panose="030F0702030302020204" pitchFamily="66" charset="0"/>
                </a:rPr>
                <a:t>never</a:t>
              </a:r>
              <a:endParaRPr lang="en-GB" altLang="zh-CN" sz="200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563888" y="1628800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椭圆 8"/>
          <p:cNvSpPr/>
          <p:nvPr/>
        </p:nvSpPr>
        <p:spPr>
          <a:xfrm>
            <a:off x="1979712" y="3074764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椭圆 9"/>
          <p:cNvSpPr/>
          <p:nvPr/>
        </p:nvSpPr>
        <p:spPr>
          <a:xfrm>
            <a:off x="3584191" y="4365104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椭圆 10"/>
          <p:cNvSpPr/>
          <p:nvPr/>
        </p:nvSpPr>
        <p:spPr>
          <a:xfrm>
            <a:off x="1979712" y="5589240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椭圆 11"/>
          <p:cNvSpPr/>
          <p:nvPr/>
        </p:nvSpPr>
        <p:spPr>
          <a:xfrm>
            <a:off x="1988998" y="6165304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21345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Ask and Answer</a:t>
            </a:r>
            <a:endParaRPr lang="en-US" altLang="zh-CN" sz="4400" kern="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484784"/>
            <a:ext cx="82828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 You may have a lot of after-school activities. Let’s do a survey!</a:t>
            </a:r>
          </a:p>
          <a:p>
            <a:r>
              <a:rPr lang="en-US" sz="32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 </a:t>
            </a:r>
          </a:p>
          <a:p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32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Ask your partners about the questions on Page 6.</a:t>
            </a:r>
            <a:endParaRPr lang="en-GB" sz="3200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03" t="5335" r="9003" b="8429"/>
          <a:stretch/>
        </p:blipFill>
        <p:spPr>
          <a:xfrm rot="952856">
            <a:off x="6672133" y="3738706"/>
            <a:ext cx="2120488" cy="2747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843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Vocabulary</a:t>
            </a:r>
            <a:endParaRPr lang="en-US" altLang="zh-CN" sz="4400" kern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836712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4. Complete the sentences with the correct verbs.</a:t>
            </a:r>
            <a:endParaRPr lang="en-GB" sz="2800" b="1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340768"/>
            <a:ext cx="83529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do, have, help, play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（</a:t>
            </a:r>
            <a:r>
              <a:rPr lang="zh-CN" altLang="zh-CN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×</a:t>
            </a:r>
            <a:r>
              <a:rPr lang="en-GB" altLang="zh-CN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）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, study, watch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（</a:t>
            </a:r>
            <a:r>
              <a:rPr lang="zh-CN" altLang="zh-CN" sz="2800" b="1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×</a:t>
            </a:r>
            <a:r>
              <a:rPr lang="en-GB" altLang="zh-CN" sz="2800" b="1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2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）</a:t>
            </a:r>
            <a:endParaRPr lang="zh-CN" altLang="zh-CN" sz="2800" b="1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772816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en-GB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My grandparents always __________ the evening news on TV. I like to _________ sports shows.</a:t>
            </a:r>
          </a:p>
          <a:p>
            <a:pPr marL="342900" indent="-342900">
              <a:buAutoNum type="arabicPlain"/>
            </a:pP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——Do you often _________ sports after school?</a:t>
            </a:r>
          </a:p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   </a:t>
            </a: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——Yes, I often _________ basketball with my friends.</a:t>
            </a:r>
          </a:p>
          <a:p>
            <a:pPr marL="342900" indent="-342900">
              <a:buAutoNum type="arabicPlain" startAt="3"/>
            </a:pP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I usually __________ my notes first and then __________ my homework.</a:t>
            </a:r>
          </a:p>
          <a:p>
            <a:pPr marL="342900" indent="-342900">
              <a:buAutoNum type="arabicPlain" startAt="3"/>
            </a:pP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My parents want to __________ me with my homework, but they seldom __________ the time.</a:t>
            </a:r>
            <a:endParaRPr lang="en-GB" sz="2800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170080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watch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213285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watch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299695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0496" y="3830911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play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465313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study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508518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54939" y="551723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help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594928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have</a:t>
            </a:r>
            <a:endParaRPr lang="en-GB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02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Vocabulary</a:t>
            </a:r>
            <a:endParaRPr lang="en-US" altLang="zh-CN" sz="4400" kern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340768"/>
            <a:ext cx="80668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after school   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放学后        副词短语</a:t>
            </a:r>
            <a:endParaRPr lang="en-US" altLang="zh-CN" sz="2800" dirty="0" smtClean="0">
              <a:solidFill>
                <a:schemeClr val="accent4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after-school   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放学后的    复合形容词</a:t>
            </a:r>
            <a:endParaRPr lang="en-US" altLang="zh-CN" sz="2800" dirty="0" smtClean="0">
              <a:solidFill>
                <a:schemeClr val="accent4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endParaRPr lang="en-US" sz="2800" dirty="0" smtClean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e. g. I often play basketball 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after school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en-US" sz="2800" dirty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     I play the piano in an </a:t>
            </a:r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after-school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 club.</a:t>
            </a:r>
          </a:p>
          <a:p>
            <a:endParaRPr lang="en-US" sz="2800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how often   “</a:t>
            </a:r>
            <a:r>
              <a:rPr lang="zh-CN" altLang="en-US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多久一次”</a:t>
            </a:r>
            <a:endParaRPr lang="en-US" altLang="zh-CN" sz="2800" dirty="0" smtClean="0">
              <a:solidFill>
                <a:schemeClr val="accent4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—— How often do you play sports after school?</a:t>
            </a:r>
          </a:p>
          <a:p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Comic Sans MS" panose="030F0702030302020204" pitchFamily="66" charset="0"/>
              </a:rPr>
              <a:t>—— I sometimes play sports after school.</a:t>
            </a:r>
            <a:endParaRPr lang="en-GB" sz="2800" dirty="0">
              <a:solidFill>
                <a:schemeClr val="tx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218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980728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Learning about the key words.</a:t>
            </a:r>
          </a:p>
          <a:p>
            <a:pPr algn="ctr"/>
            <a:r>
              <a:rPr lang="en-GB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Routines</a:t>
            </a:r>
            <a:endParaRPr lang="en-GB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989" r="10632"/>
          <a:stretch/>
        </p:blipFill>
        <p:spPr>
          <a:xfrm>
            <a:off x="3038100" y="1916832"/>
            <a:ext cx="3139807" cy="3648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3808" y="573325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Comic Sans MS" panose="030F0702030302020204" pitchFamily="66" charset="0"/>
              </a:rPr>
              <a:t>play soccer/ sports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082" b="13535"/>
          <a:stretch/>
        </p:blipFill>
        <p:spPr>
          <a:xfrm>
            <a:off x="2543175" y="1844824"/>
            <a:ext cx="4057650" cy="26770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486916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Comic Sans MS" panose="030F0702030302020204" pitchFamily="66" charset="0"/>
              </a:rPr>
              <a:t>brush your teeth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232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62" r="19659"/>
          <a:stretch/>
        </p:blipFill>
        <p:spPr>
          <a:xfrm>
            <a:off x="966921" y="1196752"/>
            <a:ext cx="3272009" cy="4864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6016" y="336719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Comic Sans MS" panose="030F0702030302020204" pitchFamily="66" charset="0"/>
              </a:rPr>
              <a:t>do your homework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32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05" r="19863"/>
          <a:stretch/>
        </p:blipFill>
        <p:spPr>
          <a:xfrm>
            <a:off x="1403648" y="1340768"/>
            <a:ext cx="3024336" cy="45521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6016" y="336719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Comic Sans MS" panose="030F0702030302020204" pitchFamily="66" charset="0"/>
              </a:rPr>
              <a:t>go to sleep/ bed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836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221" r="19674"/>
          <a:stretch/>
        </p:blipFill>
        <p:spPr>
          <a:xfrm>
            <a:off x="1314679" y="1484784"/>
            <a:ext cx="2952521" cy="4416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6016" y="336719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latin typeface="Comic Sans MS" panose="030F0702030302020204" pitchFamily="66" charset="0"/>
              </a:rPr>
              <a:t>go to </a:t>
            </a:r>
            <a:r>
              <a:rPr lang="en-US" altLang="zh-CN" sz="2800" b="1" dirty="0" smtClean="0">
                <a:latin typeface="Comic Sans MS" panose="030F0702030302020204" pitchFamily="66" charset="0"/>
              </a:rPr>
              <a:t>school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30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608512" cy="3648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3004" y="522920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omic Sans MS" panose="030F0702030302020204" pitchFamily="66" charset="0"/>
              </a:rPr>
              <a:t>have classes</a:t>
            </a:r>
            <a:endParaRPr lang="en-GB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16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116632"/>
            <a:ext cx="7315200" cy="5635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altLang="zh-CN" sz="44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charset="-122"/>
              </a:rPr>
              <a:t>Getting Ready</a:t>
            </a:r>
            <a:endParaRPr lang="en-US" altLang="zh-CN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3608" y="1556792"/>
            <a:ext cx="7272808" cy="4392488"/>
            <a:chOff x="1115616" y="1988840"/>
            <a:chExt cx="7056784" cy="3960440"/>
          </a:xfrm>
        </p:grpSpPr>
        <p:sp>
          <p:nvSpPr>
            <p:cNvPr id="5" name="剪去单角的矩形 4"/>
            <p:cNvSpPr/>
            <p:nvPr/>
          </p:nvSpPr>
          <p:spPr>
            <a:xfrm>
              <a:off x="1115616" y="1988840"/>
              <a:ext cx="7056784" cy="3960440"/>
            </a:xfrm>
            <a:prstGeom prst="snip1Rect">
              <a:avLst/>
            </a:prstGeom>
            <a:solidFill>
              <a:srgbClr val="FFFF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115616" y="2685657"/>
              <a:ext cx="705678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187624" y="168164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Key words: Daily Routines</a:t>
            </a:r>
            <a:endParaRPr lang="en-GB" sz="2800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2348880"/>
            <a:ext cx="69127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brush your teeth, do exercises, do your homework, get up, go to bed/ sleep, go to school, have breakfast/ lunch/ supper/ dinner, have classes, make your bed, play/ do sports, take a shower, wash your face, watch TV</a:t>
            </a:r>
            <a:endParaRPr lang="en-GB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962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12474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I __________.</a:t>
            </a:r>
            <a:endParaRPr lang="en-GB" sz="2800" b="1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881" b="9185"/>
          <a:stretch/>
        </p:blipFill>
        <p:spPr>
          <a:xfrm>
            <a:off x="755576" y="2636912"/>
            <a:ext cx="4057650" cy="2952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11552" y="3636118"/>
            <a:ext cx="3924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What do you do after class?</a:t>
            </a:r>
          </a:p>
          <a:p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I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watch TV</a:t>
            </a:r>
            <a:r>
              <a:rPr lang="en-GB" sz="2800" b="1" dirty="0" smtClean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.</a:t>
            </a:r>
            <a:endParaRPr lang="en-GB" sz="2800" b="1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382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38TGp_trees_green_v3">
  <a:themeElements>
    <a:clrScheme name="Default Design 1">
      <a:dk1>
        <a:srgbClr val="2B166E"/>
      </a:dk1>
      <a:lt1>
        <a:srgbClr val="FFFFFF"/>
      </a:lt1>
      <a:dk2>
        <a:srgbClr val="336699"/>
      </a:dk2>
      <a:lt2>
        <a:srgbClr val="DDDDDD"/>
      </a:lt2>
      <a:accent1>
        <a:srgbClr val="458F8F"/>
      </a:accent1>
      <a:accent2>
        <a:srgbClr val="CCCC00"/>
      </a:accent2>
      <a:accent3>
        <a:srgbClr val="FFFFFF"/>
      </a:accent3>
      <a:accent4>
        <a:srgbClr val="23115D"/>
      </a:accent4>
      <a:accent5>
        <a:srgbClr val="B0C6C6"/>
      </a:accent5>
      <a:accent6>
        <a:srgbClr val="B9B900"/>
      </a:accent6>
      <a:hlink>
        <a:srgbClr val="9999FF"/>
      </a:hlink>
      <a:folHlink>
        <a:srgbClr val="6C9BBE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43262"/>
        </a:dk1>
        <a:lt1>
          <a:srgbClr val="FFFFFF"/>
        </a:lt1>
        <a:dk2>
          <a:srgbClr val="11609B"/>
        </a:dk2>
        <a:lt2>
          <a:srgbClr val="DDDDDD"/>
        </a:lt2>
        <a:accent1>
          <a:srgbClr val="2CA3C8"/>
        </a:accent1>
        <a:accent2>
          <a:srgbClr val="FF9900"/>
        </a:accent2>
        <a:accent3>
          <a:srgbClr val="FFFFFF"/>
        </a:accent3>
        <a:accent4>
          <a:srgbClr val="0F2953"/>
        </a:accent4>
        <a:accent5>
          <a:srgbClr val="ACCEE0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038TGp_trees_green_v3</Template>
  <TotalTime>1609</TotalTime>
  <Words>615</Words>
  <Application>Microsoft Office PowerPoint</Application>
  <PresentationFormat>全屏显示(4:3)</PresentationFormat>
  <Paragraphs>106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038TGp_trees_green_v3</vt:lpstr>
      <vt:lpstr>Image</vt:lpstr>
      <vt:lpstr>Unit 1 Daily Life</vt:lpstr>
      <vt:lpstr>Getting Ready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Sagar</dc:creator>
  <cp:lastModifiedBy>SkyUN.Org</cp:lastModifiedBy>
  <cp:revision>24</cp:revision>
  <dcterms:created xsi:type="dcterms:W3CDTF">2014-01-15T07:08:29Z</dcterms:created>
  <dcterms:modified xsi:type="dcterms:W3CDTF">2014-01-30T09:47:17Z</dcterms:modified>
</cp:coreProperties>
</file>