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4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0000FF"/>
    <a:srgbClr val="FFCC99"/>
    <a:srgbClr val="FF00FF"/>
    <a:srgbClr val="660066"/>
    <a:srgbClr val="FFFF00"/>
    <a:srgbClr val="00FF00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4C31E22-2007-495B-B693-887313B8635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19465B-282B-4238-9A45-22EFCB8D5E81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D7F86-3DC9-47FC-8013-6BB9F63AE7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656DAD-07E3-4DD1-9BAB-A9BF67C03931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6D93E-9983-4881-A244-0C9D5E7D6BD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FCF0B6-49CD-4505-9F98-35CEE9500644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E5F15-F9C8-49DA-BC50-BDAAF6D9821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38EBEE-2364-40D2-AAA9-9EC4168B836E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39160-396C-4E54-B5CB-474C7C15C1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154D7E-A03C-4865-A251-2FD36E68584B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B19227-69B2-41E3-BC4A-C72AF51C56F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99E85C-B8A2-4FAB-A1D5-58B7EEEF243D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BF068A-8DB8-4819-A76E-3E5E65C91E8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69B325-5B75-4F18-8DAB-03733CA8D05F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019D3-6833-4C25-AE1A-362D94B609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AB635E-EB21-4C7D-99B0-BBCA26B17872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A2319-6807-4CF2-AEA2-782C45EF600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FB1E9C-8576-40BD-9E15-36167AC75235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00657-A426-4F1F-9DF2-63BECC649C3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154BC3-2145-4B8E-AC5D-0D24D8DE76E9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0069C-22DF-4BCA-BD8A-3DBE1D099AD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8D0EAD-F571-47D2-96E5-62DD5D8C53B7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F3059-F063-44F5-860D-4061F685810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7B211D6-99AE-457D-B5D4-4D2DFEC3E4FC}" type="datetimeFigureOut">
              <a:rPr lang="zh-CN" altLang="en-US"/>
              <a:pPr/>
              <a:t>2015/8/25 Tuesday</a:t>
            </a:fld>
            <a:endParaRPr lang="en-US" altLang="zh-CN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5C5DD6-8616-4452-87EE-5BCC40D9210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348038" y="2971800"/>
            <a:ext cx="4764087" cy="1089025"/>
          </a:xfrm>
        </p:spPr>
        <p:txBody>
          <a:bodyPr/>
          <a:lstStyle/>
          <a:p>
            <a:r>
              <a:rPr lang="en-US" altLang="zh-CN">
                <a:effectLst>
                  <a:outerShdw blurRad="38100" dist="38100" dir="2700000" algn="tl">
                    <a:srgbClr val="C0C0C0"/>
                  </a:outerShdw>
                </a:effectLst>
              </a:rPr>
              <a:t>Lesson 2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627313" y="4149725"/>
            <a:ext cx="6194425" cy="4572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Dangerous Job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Read the passage again and complete the schedule.</a:t>
            </a:r>
            <a:endParaRPr lang="en-GB" altLang="zh-CN" sz="3200">
              <a:solidFill>
                <a:srgbClr val="000000"/>
              </a:solidFill>
              <a:latin typeface="Lucida Handwriting"/>
            </a:endParaRPr>
          </a:p>
        </p:txBody>
      </p:sp>
      <p:pic>
        <p:nvPicPr>
          <p:cNvPr id="23555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608" name="Group 56"/>
          <p:cNvGraphicFramePr>
            <a:graphicFrameLocks noGrp="1"/>
          </p:cNvGraphicFramePr>
          <p:nvPr/>
        </p:nvGraphicFramePr>
        <p:xfrm>
          <a:off x="150813" y="836613"/>
          <a:ext cx="8915400" cy="5989637"/>
        </p:xfrm>
        <a:graphic>
          <a:graphicData uri="http://schemas.openxmlformats.org/drawingml/2006/table">
            <a:tbl>
              <a:tblPr/>
              <a:tblGrid>
                <a:gridCol w="1308100"/>
                <a:gridCol w="3721100"/>
                <a:gridCol w="3886200"/>
              </a:tblGrid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Time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Action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charset="-122"/>
                        </a:rPr>
                        <a:t>Description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 </a:t>
                      </a:r>
                      <a:endParaRPr kumimoji="0" lang="zh-CN" altLang="en-US" sz="2800" b="1" i="0" u="sng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get up &amp; ____________</a:t>
                      </a:r>
                      <a:endParaRPr kumimoji="0" lang="zh-CN" altLang="en-US" sz="2600" b="1" i="0" u="sng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______________ 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6:00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_______________</a:t>
                      </a:r>
                      <a:endParaRPr kumimoji="0" lang="zh-CN" altLang="en-US" sz="2600" b="1" i="0" u="sng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39 firefighters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 </a:t>
                      </a:r>
                      <a:endParaRPr kumimoji="0" lang="zh-CN" altLang="en-US" sz="2800" b="1" i="0" u="sng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have breakfast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eat </a:t>
                      </a:r>
                      <a:r>
                        <a:rPr kumimoji="0" lang="en-US" altLang="zh-CN" sz="2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____________</a:t>
                      </a:r>
                      <a:endParaRPr kumimoji="0" lang="zh-CN" altLang="en-US" sz="2600" b="1" i="0" u="sng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8:30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run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run </a:t>
                      </a:r>
                      <a:r>
                        <a:rPr kumimoji="0" lang="en-US" altLang="zh-CN" sz="2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______</a:t>
                      </a: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km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12:00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have lunch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---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12:00~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14:00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get some rest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---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  <a:tr h="884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 </a:t>
                      </a:r>
                      <a:endParaRPr kumimoji="0" lang="zh-CN" altLang="en-US" sz="3000" b="1" i="0" u="sng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go for skills training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practise</a:t>
                      </a: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driving, firefighting and communicating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DD1"/>
                    </a:solidFill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 Narrow" pitchFamily="34" charset="0"/>
                          <a:ea typeface="宋体" charset="-122"/>
                        </a:rPr>
                        <a:t>22:00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 Narrow" pitchFamily="34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___________</a:t>
                      </a:r>
                      <a:endParaRPr kumimoji="0" lang="zh-CN" altLang="en-US" sz="2600" b="1" i="0" u="sng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---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9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1484313"/>
            <a:ext cx="12239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FF0000"/>
                </a:solidFill>
              </a:rPr>
              <a:t>5:20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9388" y="2565400"/>
            <a:ext cx="12239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FF0000"/>
                </a:solidFill>
              </a:rPr>
              <a:t>7:00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79388" y="5373688"/>
            <a:ext cx="12239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FF0000"/>
                </a:solidFill>
              </a:rPr>
              <a:t>14:00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771775" y="1412875"/>
            <a:ext cx="2520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FF0000"/>
                </a:solidFill>
              </a:rPr>
              <a:t>tidy up rooms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219700" y="1412875"/>
            <a:ext cx="25209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zh-CN" sz="2800">
                <a:solidFill>
                  <a:srgbClr val="FF0000"/>
                </a:solidFill>
              </a:rPr>
              <a:t>boring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92275" y="1936750"/>
            <a:ext cx="25193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FF0000"/>
                </a:solidFill>
              </a:rPr>
              <a:t>training starts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24525" y="2455863"/>
            <a:ext cx="25193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FF0000"/>
                </a:solidFill>
              </a:rPr>
              <a:t>very fast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724525" y="2979738"/>
            <a:ext cx="12604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zh-CN" sz="28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511300" y="6165850"/>
            <a:ext cx="25209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FF0000"/>
                </a:solidFill>
              </a:rPr>
              <a:t>go to bed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107950" y="857250"/>
            <a:ext cx="7920038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b="1">
                <a:solidFill>
                  <a:srgbClr val="000000"/>
                </a:solidFill>
              </a:rPr>
              <a:t>True or False? Correct the false ones.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1  Jim gets up at 6:00.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>
              <a:solidFill>
                <a:srgbClr val="0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2  The firefighters don’t tidy the room.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>
              <a:solidFill>
                <a:srgbClr val="0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3  They have lunch at 12:00.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>
              <a:solidFill>
                <a:srgbClr val="0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4  Jim doesn’t run every morning.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>
              <a:solidFill>
                <a:srgbClr val="0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5  He does skills training in the afternoon.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>
              <a:solidFill>
                <a:srgbClr val="0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6  He doesn’t have free time every day.</a:t>
            </a:r>
          </a:p>
        </p:txBody>
      </p:sp>
      <p:pic>
        <p:nvPicPr>
          <p:cNvPr id="24579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50" y="1412875"/>
            <a:ext cx="431800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100" y="2349500"/>
            <a:ext cx="431800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" y="3297238"/>
            <a:ext cx="431800" cy="5857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" y="4221163"/>
            <a:ext cx="431800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" y="5229225"/>
            <a:ext cx="431800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FF0000"/>
                </a:solidFill>
              </a:rPr>
              <a:t>T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100" y="6165850"/>
            <a:ext cx="431800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00113" y="1412875"/>
            <a:ext cx="5759450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0000FF"/>
                </a:solidFill>
              </a:rPr>
              <a:t>Jim get up at 5:20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00113" y="2349500"/>
            <a:ext cx="8232775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0000FF"/>
                </a:solidFill>
              </a:rPr>
              <a:t>They tidy up their rooms after the get up.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00113" y="4284663"/>
            <a:ext cx="6624637" cy="584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 b="1">
                <a:solidFill>
                  <a:srgbClr val="0000FF"/>
                </a:solidFill>
              </a:rPr>
              <a:t>Jim runs at 8:30 in the morning.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00113" y="6218238"/>
            <a:ext cx="8232775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 b="1">
                <a:solidFill>
                  <a:srgbClr val="0000FF"/>
                </a:solidFill>
              </a:rPr>
              <a:t>Every day, after dinner, he has some free time.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4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Read after the recording.</a:t>
            </a:r>
            <a:endParaRPr lang="en-GB" altLang="zh-CN" sz="3200">
              <a:solidFill>
                <a:srgbClr val="000000"/>
              </a:solidFill>
              <a:latin typeface="Lucida Handwriting"/>
            </a:endParaRPr>
          </a:p>
        </p:txBody>
      </p:sp>
      <p:pic>
        <p:nvPicPr>
          <p:cNvPr id="25603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5838" y="2298700"/>
            <a:ext cx="4703762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Explanations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7338"/>
            <a:ext cx="7704138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He tells us about his life.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他给我们讲述了关于他生活的事情。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tell sb. sth.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告诉某人某事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tell sth. to sb.  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tell sb. about sth.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Please tell me about your life.</a:t>
            </a:r>
            <a:endParaRPr lang="en-GB" altLang="zh-CN" sz="3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67300"/>
            <a:ext cx="17462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Explanations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7338"/>
            <a:ext cx="7704138" cy="403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live in a room with seven other firefighters.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我跟其他七个消防员住在一个房间里。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other   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别的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others  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别人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one…the other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some…the others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help others    </a:t>
            </a:r>
            <a:r>
              <a:rPr lang="zh-CN" altLang="en-US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帮助别人</a:t>
            </a:r>
            <a:endParaRPr lang="en-GB" altLang="zh-CN" sz="3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67300"/>
            <a:ext cx="17462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Explanations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7338"/>
            <a:ext cx="7704138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At 6:00, training starts with team exercise.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六点钟，训练以团队练习开始。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start with…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开始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Let’s start our lesson with a piece of music.</a:t>
            </a:r>
            <a:endParaRPr lang="en-GB" altLang="zh-CN" sz="3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67300"/>
            <a:ext cx="17462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Explanations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7338"/>
            <a:ext cx="77041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It’s not easy at all.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这一点儿也不简单。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not…at all    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一点儿也不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  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don’t like it at all.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 movie isn’t interesting at all.</a:t>
            </a:r>
            <a:endParaRPr lang="en-GB" altLang="zh-CN" sz="3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67300"/>
            <a:ext cx="17462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Explanations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220788"/>
            <a:ext cx="770413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If there is a fire or some call 911 …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如果有火情或者有人打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911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报警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连词  否定的“和”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like English and </a:t>
            </a:r>
            <a:r>
              <a:rPr lang="en-GB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maths</a:t>
            </a: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don’t like English or </a:t>
            </a:r>
            <a:r>
              <a:rPr lang="en-GB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maths.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用语选择问句中，意思为“还是”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 you want to go to the park or stay at home?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还有“否则”的意思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Hurry up, or you will be late.</a:t>
            </a:r>
            <a:endParaRPr lang="en-GB" altLang="zh-CN" sz="3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67300"/>
            <a:ext cx="17462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Explanations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557338"/>
            <a:ext cx="770413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We must try our best to keep everyone safe.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我们必须尽最大努力保证每个人的安全。</a:t>
            </a:r>
            <a:endParaRPr lang="en-US" altLang="zh-CN" sz="3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must VS have to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must finish my homework today.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have to finish my homework today.</a:t>
            </a:r>
          </a:p>
          <a:p>
            <a:pPr marL="285750" indent="-285750">
              <a:buFont typeface="Arial" charset="0"/>
              <a:buChar char="•"/>
            </a:pP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否定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don’t have to/ mustn’t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 don’t have to buy the computer.</a:t>
            </a:r>
          </a:p>
          <a:p>
            <a:pPr marL="285750" indent="-285750">
              <a:buFont typeface="Arial" charset="0"/>
              <a:buChar char="•"/>
            </a:pPr>
            <a:r>
              <a:rPr lang="en-US" altLang="zh-CN" sz="3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 mustn’t buy the computer.</a:t>
            </a:r>
          </a:p>
        </p:txBody>
      </p:sp>
      <p:pic>
        <p:nvPicPr>
          <p:cNvPr id="31747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67300"/>
            <a:ext cx="17462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Explanations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539750" y="1557338"/>
            <a:ext cx="78486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one’s best to do </a:t>
            </a:r>
            <a:r>
              <a:rPr lang="en-US" altLang="zh-CN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must try your best to learn English well.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try to do </a:t>
            </a:r>
            <a:r>
              <a:rPr lang="en-GB" altLang="zh-CN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We’ll try to finish the work tomorrow.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keep sb./ </a:t>
            </a:r>
            <a:r>
              <a:rPr lang="en-GB" altLang="zh-CN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GB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+ adj.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must keep your room clean and</a:t>
            </a:r>
          </a:p>
          <a:p>
            <a:pPr marL="0" indent="0" eaLnBrk="1" hangingPunct="1">
              <a:defRPr/>
            </a:pPr>
            <a:r>
              <a:rPr lang="en-GB" altLang="zh-CN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tidy.</a:t>
            </a:r>
            <a:endParaRPr lang="en-GB" altLang="zh-CN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771" name="Picture 2" descr="C:\Program Files (x86)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5067300"/>
            <a:ext cx="1746250" cy="169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effectLst>
                  <a:outerShdw blurRad="38100" dist="38100" dir="2700000" algn="tl">
                    <a:srgbClr val="C0C0C0"/>
                  </a:outerShdw>
                </a:effectLst>
              </a:rPr>
              <a:t>Warm-up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550" y="1341438"/>
            <a:ext cx="74882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How many kinds of jobs can you list?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450" y="2349500"/>
            <a:ext cx="6985000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sz="3200"/>
              <a:t>driver, </a:t>
            </a:r>
            <a:r>
              <a:rPr lang="en-GB" sz="3200" dirty="0"/>
              <a:t>worker, farmer, teacher, nurse, doctor…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Translation</a:t>
            </a:r>
          </a:p>
        </p:txBody>
      </p:sp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755650" y="1484313"/>
            <a:ext cx="76327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zh-CN" altLang="en-US" sz="3200"/>
              <a:t>他不是每天都整理房间。</a:t>
            </a:r>
            <a:endParaRPr lang="en-US" altLang="zh-CN" sz="3200"/>
          </a:p>
          <a:p>
            <a:pPr marL="342900" indent="-342900">
              <a:buFontTx/>
              <a:buAutoNum type="arabicPeriod"/>
            </a:pPr>
            <a:endParaRPr lang="en-US" sz="3200"/>
          </a:p>
          <a:p>
            <a:pPr marL="342900" indent="-342900">
              <a:buFontTx/>
              <a:buAutoNum type="arabicPeriod"/>
            </a:pPr>
            <a:endParaRPr lang="en-US" sz="3200"/>
          </a:p>
          <a:p>
            <a:pPr marL="342900" indent="-342900">
              <a:buFontTx/>
              <a:buAutoNum type="arabicPeriod"/>
            </a:pPr>
            <a:r>
              <a:rPr lang="zh-CN" altLang="en-US" sz="3200"/>
              <a:t>她一点儿也不喜欢数学，因为她认为数学很难。</a:t>
            </a:r>
            <a:endParaRPr lang="en-US" altLang="zh-CN" sz="3200"/>
          </a:p>
          <a:p>
            <a:pPr marL="342900" indent="-342900">
              <a:buFontTx/>
              <a:buAutoNum type="arabicPeriod"/>
            </a:pPr>
            <a:endParaRPr lang="en-US" sz="3200"/>
          </a:p>
          <a:p>
            <a:pPr marL="342900" indent="-342900">
              <a:buFontTx/>
              <a:buAutoNum type="arabicPeriod"/>
            </a:pPr>
            <a:endParaRPr lang="en-US" sz="3200"/>
          </a:p>
          <a:p>
            <a:pPr marL="342900" indent="-342900">
              <a:buFontTx/>
              <a:buAutoNum type="arabicPeriod"/>
            </a:pPr>
            <a:r>
              <a:rPr lang="zh-CN" altLang="en-US" sz="3200"/>
              <a:t>他今天只能待在家，因为他病了。</a:t>
            </a:r>
            <a:endParaRPr lang="en-US" altLang="zh-CN" sz="3200"/>
          </a:p>
          <a:p>
            <a:pPr marL="342900" indent="-342900">
              <a:buFontTx/>
              <a:buAutoNum type="arabicPeriod"/>
            </a:pPr>
            <a:endParaRPr lang="en-US" sz="32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71550" y="2205038"/>
            <a:ext cx="8137525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0000FF"/>
                </a:solidFill>
                <a:latin typeface="Lucida Handwriting"/>
              </a:rPr>
              <a:t>He doesn’t tidy up his room every day.</a:t>
            </a:r>
          </a:p>
          <a:p>
            <a:r>
              <a:rPr lang="en-GB" altLang="zh-CN" sz="2800">
                <a:solidFill>
                  <a:srgbClr val="0000FF"/>
                </a:solidFill>
                <a:latin typeface="Lucida Handwriting"/>
              </a:rPr>
              <a:t>He doesn’t tidy his room up every day.</a:t>
            </a:r>
          </a:p>
          <a:p>
            <a:endParaRPr lang="en-GB" altLang="zh-CN" sz="2800">
              <a:solidFill>
                <a:srgbClr val="0000FF"/>
              </a:solidFill>
              <a:latin typeface="Lucida Handwriting"/>
            </a:endParaRPr>
          </a:p>
          <a:p>
            <a:endParaRPr lang="en-GB" altLang="zh-CN" sz="2800">
              <a:solidFill>
                <a:srgbClr val="0000FF"/>
              </a:solidFill>
              <a:latin typeface="Lucida Handwriting"/>
            </a:endParaRPr>
          </a:p>
          <a:p>
            <a:r>
              <a:rPr lang="en-GB" altLang="zh-CN" sz="2800">
                <a:solidFill>
                  <a:srgbClr val="0000FF"/>
                </a:solidFill>
                <a:latin typeface="Lucida Handwriting"/>
              </a:rPr>
              <a:t>She doesn’t like maths at all because she thinks it is very difficult.</a:t>
            </a:r>
          </a:p>
          <a:p>
            <a:endParaRPr lang="en-GB" altLang="zh-CN" sz="2800">
              <a:solidFill>
                <a:srgbClr val="0000FF"/>
              </a:solidFill>
              <a:latin typeface="Lucida Handwriting"/>
            </a:endParaRPr>
          </a:p>
          <a:p>
            <a:endParaRPr lang="en-GB" altLang="zh-CN" sz="2800">
              <a:solidFill>
                <a:srgbClr val="0000FF"/>
              </a:solidFill>
              <a:latin typeface="Lucida Handwriting"/>
            </a:endParaRPr>
          </a:p>
          <a:p>
            <a:r>
              <a:rPr lang="en-GB" altLang="zh-CN" sz="2800">
                <a:solidFill>
                  <a:srgbClr val="0000FF"/>
                </a:solidFill>
                <a:latin typeface="Lucida Handwriting"/>
              </a:rPr>
              <a:t>He has to stay at home because he is ill.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CC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Translation</a:t>
            </a:r>
          </a:p>
        </p:txBody>
      </p:sp>
      <p:sp>
        <p:nvSpPr>
          <p:cNvPr id="34818" name="矩形 3"/>
          <p:cNvSpPr>
            <a:spLocks noChangeArrowheads="1"/>
          </p:cNvSpPr>
          <p:nvPr/>
        </p:nvSpPr>
        <p:spPr bwMode="auto">
          <a:xfrm>
            <a:off x="539750" y="1797050"/>
            <a:ext cx="813593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 startAt="4"/>
            </a:pPr>
            <a:r>
              <a:rPr lang="zh-CN" altLang="en-US" sz="3200"/>
              <a:t>妈妈说我每天必须打扫房间。</a:t>
            </a:r>
            <a:endParaRPr lang="en-US" altLang="zh-CN" sz="3200"/>
          </a:p>
          <a:p>
            <a:pPr marL="342900" indent="-342900">
              <a:buFontTx/>
              <a:buAutoNum type="arabicPeriod" startAt="4"/>
            </a:pPr>
            <a:endParaRPr lang="en-US" altLang="zh-CN" sz="3200"/>
          </a:p>
          <a:p>
            <a:pPr marL="342900" indent="-342900">
              <a:buFontTx/>
              <a:buAutoNum type="arabicPeriod" startAt="4"/>
            </a:pPr>
            <a:endParaRPr lang="en-US" altLang="zh-CN" sz="3200"/>
          </a:p>
          <a:p>
            <a:pPr marL="342900" indent="-342900">
              <a:buFontTx/>
              <a:buAutoNum type="arabicPeriod" startAt="4"/>
            </a:pPr>
            <a:endParaRPr lang="en-US" altLang="zh-CN" sz="3200"/>
          </a:p>
          <a:p>
            <a:pPr marL="342900" indent="-342900">
              <a:buFontTx/>
              <a:buAutoNum type="arabicPeriod" startAt="4"/>
            </a:pPr>
            <a:r>
              <a:rPr lang="zh-CN" altLang="en-US" sz="3200"/>
              <a:t>我们必须尽最大的努力使父母每天都开心。</a:t>
            </a:r>
            <a:endParaRPr lang="en-GB" altLang="zh-CN" sz="32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2624138"/>
            <a:ext cx="81375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2800">
                <a:solidFill>
                  <a:srgbClr val="0000FF"/>
                </a:solidFill>
                <a:latin typeface="Lucida Handwriting"/>
              </a:rPr>
              <a:t>My mother says I must clean the room everyday.</a:t>
            </a:r>
          </a:p>
          <a:p>
            <a:endParaRPr lang="en-GB" altLang="zh-CN" sz="2800">
              <a:solidFill>
                <a:srgbClr val="0000FF"/>
              </a:solidFill>
              <a:latin typeface="Lucida Handwriting"/>
            </a:endParaRPr>
          </a:p>
          <a:p>
            <a:endParaRPr lang="en-GB" altLang="zh-CN" sz="2800">
              <a:solidFill>
                <a:srgbClr val="0000FF"/>
              </a:solidFill>
              <a:latin typeface="Lucida Handwriting"/>
            </a:endParaRPr>
          </a:p>
          <a:p>
            <a:r>
              <a:rPr lang="en-GB" altLang="zh-CN" sz="2800">
                <a:solidFill>
                  <a:srgbClr val="0000FF"/>
                </a:solidFill>
                <a:latin typeface="Lucida Handwriting"/>
              </a:rPr>
              <a:t>We have to try our best to keep our parents happy every day.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>
                <a:solidFill>
                  <a:srgbClr val="99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Your Opinion</a:t>
            </a:r>
            <a:endParaRPr lang="en-GB" altLang="zh-CN">
              <a:solidFill>
                <a:srgbClr val="99FF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28600" y="1219200"/>
            <a:ext cx="7543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+mn-lt"/>
              </a:rPr>
              <a:t>If there is a fire, we have to: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n-US" altLang="zh-CN" sz="3600" dirty="0">
                <a:solidFill>
                  <a:srgbClr val="0070C0"/>
                </a:solidFill>
                <a:latin typeface="Arial Narrow" pitchFamily="34" charset="0"/>
              </a:rPr>
              <a:t>stop everything 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altLang="zh-CN" sz="3600" dirty="0">
                <a:solidFill>
                  <a:srgbClr val="0070C0"/>
                </a:solidFill>
                <a:latin typeface="Arial Narrow" pitchFamily="34" charset="0"/>
              </a:rPr>
              <a:t> get out fast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US" altLang="zh-CN" sz="3600" dirty="0">
                <a:solidFill>
                  <a:srgbClr val="0070C0"/>
                </a:solidFill>
                <a:latin typeface="Arial Narrow" pitchFamily="34" charset="0"/>
              </a:rPr>
              <a:t> try our best to keep everyone safe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446213" y="3716338"/>
            <a:ext cx="75438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Arial Narrow" pitchFamily="34" charset="0"/>
              </a:rPr>
              <a:t>A firefighter’s job is</a:t>
            </a:r>
          </a:p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en-US" altLang="zh-CN" sz="3600">
                <a:solidFill>
                  <a:srgbClr val="000000"/>
                </a:solidFill>
                <a:latin typeface="Arial Narrow" pitchFamily="34" charset="0"/>
              </a:rPr>
              <a:t> (the writer thinks) It can be </a:t>
            </a:r>
            <a:r>
              <a:rPr lang="en-US" altLang="zh-CN" sz="3600" u="sng">
                <a:solidFill>
                  <a:srgbClr val="000000"/>
                </a:solidFill>
                <a:latin typeface="Arial Narrow" pitchFamily="34" charset="0"/>
              </a:rPr>
              <a:t>dangerous</a:t>
            </a:r>
            <a:r>
              <a:rPr lang="en-US" altLang="zh-CN" sz="3600">
                <a:solidFill>
                  <a:srgbClr val="000000"/>
                </a:solidFill>
                <a:latin typeface="Arial Narrow" pitchFamily="34" charset="0"/>
              </a:rPr>
              <a:t> and </a:t>
            </a:r>
            <a:r>
              <a:rPr lang="en-US" altLang="zh-CN" sz="3600" u="sng">
                <a:solidFill>
                  <a:srgbClr val="000000"/>
                </a:solidFill>
                <a:latin typeface="Arial Narrow" pitchFamily="34" charset="0"/>
              </a:rPr>
              <a:t>difficult</a:t>
            </a:r>
            <a:r>
              <a:rPr lang="en-US" altLang="zh-CN" sz="3600">
                <a:solidFill>
                  <a:srgbClr val="000000"/>
                </a:solidFill>
                <a:latin typeface="Arial Narrow" pitchFamily="34" charset="0"/>
              </a:rPr>
              <a:t>, but it is </a:t>
            </a:r>
            <a:r>
              <a:rPr lang="en-US" altLang="zh-CN" sz="3600" u="sng">
                <a:solidFill>
                  <a:srgbClr val="000000"/>
                </a:solidFill>
                <a:latin typeface="Arial Narrow" pitchFamily="34" charset="0"/>
              </a:rPr>
              <a:t>important </a:t>
            </a:r>
            <a:r>
              <a:rPr lang="en-US" altLang="zh-CN" sz="3600">
                <a:solidFill>
                  <a:srgbClr val="000000"/>
                </a:solidFill>
                <a:latin typeface="Arial Narrow" pitchFamily="34" charset="0"/>
              </a:rPr>
              <a:t>and </a:t>
            </a:r>
            <a:r>
              <a:rPr lang="en-US" altLang="zh-CN" sz="3600" u="sng">
                <a:solidFill>
                  <a:srgbClr val="000000"/>
                </a:solidFill>
                <a:latin typeface="Arial Narrow" pitchFamily="34" charset="0"/>
              </a:rPr>
              <a:t>interesting</a:t>
            </a:r>
            <a:r>
              <a:rPr lang="en-US" altLang="zh-CN" sz="3600">
                <a:solidFill>
                  <a:srgbClr val="000000"/>
                </a:solidFill>
                <a:latin typeface="Arial Narrow" pitchFamily="34" charset="0"/>
              </a:rPr>
              <a:t>. </a:t>
            </a:r>
          </a:p>
          <a:p>
            <a:pPr>
              <a:spcBef>
                <a:spcPts val="1200"/>
              </a:spcBef>
              <a:buFont typeface="Arial" charset="0"/>
              <a:buChar char="•"/>
            </a:pPr>
            <a:r>
              <a:rPr lang="en-US" altLang="zh-CN" sz="3600">
                <a:solidFill>
                  <a:srgbClr val="000000"/>
                </a:solidFill>
                <a:latin typeface="Arial Narrow" pitchFamily="34" charset="0"/>
              </a:rPr>
              <a:t> (I think) ______________________.</a:t>
            </a:r>
          </a:p>
        </p:txBody>
      </p:sp>
      <p:pic>
        <p:nvPicPr>
          <p:cNvPr id="35844" name="图片 5"/>
          <p:cNvPicPr>
            <a:picLocks noChangeAspect="1"/>
          </p:cNvPicPr>
          <p:nvPr/>
        </p:nvPicPr>
        <p:blipFill>
          <a:blip r:embed="rId2"/>
          <a:srcRect b="7469"/>
          <a:stretch>
            <a:fillRect/>
          </a:stretch>
        </p:blipFill>
        <p:spPr bwMode="auto">
          <a:xfrm>
            <a:off x="6453188" y="2060575"/>
            <a:ext cx="26384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effectLst>
                  <a:outerShdw blurRad="38100" dist="38100" dir="2700000" algn="tl">
                    <a:srgbClr val="C0C0C0"/>
                  </a:outerShdw>
                </a:effectLst>
              </a:rPr>
              <a:t>Warm-up</a:t>
            </a:r>
          </a:p>
        </p:txBody>
      </p:sp>
      <p:pic>
        <p:nvPicPr>
          <p:cNvPr id="4" name="图片 3" descr="p8-1.jpg"/>
          <p:cNvPicPr>
            <a:picLocks noChangeAspect="1"/>
          </p:cNvPicPr>
          <p:nvPr/>
        </p:nvPicPr>
        <p:blipFill>
          <a:blip r:embed="rId2"/>
          <a:srcRect t="12497" b="12497"/>
          <a:stretch>
            <a:fillRect/>
          </a:stretch>
        </p:blipFill>
        <p:spPr bwMode="auto">
          <a:xfrm>
            <a:off x="1619250" y="2565400"/>
            <a:ext cx="5786438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850" y="1268413"/>
            <a:ext cx="8496300" cy="1077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Look at the following picture. Do you know what kind of job is it?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27313" y="2636838"/>
            <a:ext cx="3744912" cy="6461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zh-CN" sz="3600"/>
              <a:t>firefighter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effectLst>
                  <a:outerShdw blurRad="38100" dist="38100" dir="2700000" algn="tl">
                    <a:srgbClr val="C0C0C0"/>
                  </a:outerShdw>
                </a:effectLst>
              </a:rPr>
              <a:t>Warm-up</a:t>
            </a:r>
          </a:p>
        </p:txBody>
      </p:sp>
      <p:pic>
        <p:nvPicPr>
          <p:cNvPr id="17410" name="图片 3" descr="p8-1.jpg"/>
          <p:cNvPicPr>
            <a:picLocks noChangeAspect="1"/>
          </p:cNvPicPr>
          <p:nvPr/>
        </p:nvPicPr>
        <p:blipFill>
          <a:blip r:embed="rId2"/>
          <a:srcRect t="12497" b="12497"/>
          <a:stretch>
            <a:fillRect/>
          </a:stretch>
        </p:blipFill>
        <p:spPr bwMode="auto">
          <a:xfrm rot="824856">
            <a:off x="5594350" y="4249738"/>
            <a:ext cx="3330575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750" y="1341438"/>
            <a:ext cx="82089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What do you think a </a:t>
            </a:r>
            <a:r>
              <a:rPr lang="en-GB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firefighter’s</a:t>
            </a:r>
            <a:r>
              <a:rPr lang="en-GB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job is like?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76375" y="2420938"/>
            <a:ext cx="3167063" cy="3529012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600"/>
              <a:t>boring, dangerous, difficult, easy, important, interesting, safe</a:t>
            </a:r>
          </a:p>
        </p:txBody>
      </p:sp>
      <p:sp>
        <p:nvSpPr>
          <p:cNvPr id="7" name="椭圆 6"/>
          <p:cNvSpPr/>
          <p:nvPr/>
        </p:nvSpPr>
        <p:spPr>
          <a:xfrm>
            <a:off x="1476375" y="2997200"/>
            <a:ext cx="2374900" cy="6477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椭圆 7"/>
          <p:cNvSpPr/>
          <p:nvPr/>
        </p:nvSpPr>
        <p:spPr>
          <a:xfrm>
            <a:off x="1476375" y="3573463"/>
            <a:ext cx="1582738" cy="6477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16463" y="2708275"/>
            <a:ext cx="44275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zh-CN" sz="3200"/>
              <a:t>I think it’s __________.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484313"/>
            <a:ext cx="7704138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/>
              <a:t>Read the title of the passage. Can you guess what is the passage about?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/>
          </a:p>
          <a:p>
            <a:pPr marL="285750" indent="-285750">
              <a:buFont typeface="Arial" charset="0"/>
              <a:buChar char="•"/>
            </a:pPr>
            <a:r>
              <a:rPr lang="en-GB" altLang="zh-CN" sz="2800">
                <a:solidFill>
                  <a:srgbClr val="0000FF"/>
                </a:solidFill>
                <a:latin typeface="Lucida Handwriting"/>
              </a:rPr>
              <a:t>It’s about the life of a firefighter.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/>
          </a:p>
          <a:p>
            <a:pPr marL="285750" indent="-285750">
              <a:buFont typeface="Arial" charset="0"/>
              <a:buChar char="•"/>
            </a:pPr>
            <a:r>
              <a:rPr lang="en-GB" altLang="zh-CN" sz="3200"/>
              <a:t>Read the passage quickly and put the numbers in the blanks.</a:t>
            </a:r>
          </a:p>
        </p:txBody>
      </p:sp>
      <p:pic>
        <p:nvPicPr>
          <p:cNvPr id="18435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i="1" dirty="0" smtClean="0">
                <a:solidFill>
                  <a:srgbClr val="000000"/>
                </a:solidFill>
              </a:rPr>
              <a:t>Read the first paragraph and answer the following questions: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1. Is it boring for Jim to tidy their room?</a:t>
            </a: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  </a:t>
            </a:r>
            <a:r>
              <a:rPr lang="en-GB" altLang="zh-CN" sz="32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Yes, it is, but they have to do it.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en-GB" altLang="zh-CN" sz="3200" dirty="0" smtClean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  <a:defRPr/>
            </a:pPr>
            <a:r>
              <a:rPr lang="en-GB" altLang="zh-CN" sz="3200" dirty="0" smtClean="0">
                <a:solidFill>
                  <a:srgbClr val="000000"/>
                </a:solidFill>
              </a:rPr>
              <a:t>2. How many firefighter are there in Jim’s team?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GB" altLang="zh-CN" sz="3200" dirty="0" smtClean="0">
                <a:solidFill>
                  <a:srgbClr val="0000FF"/>
                </a:solidFill>
                <a:latin typeface="Lucida Handwriting" panose="03010101010101010101" pitchFamily="66" charset="0"/>
              </a:rPr>
              <a:t>There are 39 firefighters in Jim’s team.</a:t>
            </a:r>
          </a:p>
        </p:txBody>
      </p:sp>
      <p:pic>
        <p:nvPicPr>
          <p:cNvPr id="19459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954213"/>
            <a:ext cx="77041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i="1">
                <a:solidFill>
                  <a:srgbClr val="000000"/>
                </a:solidFill>
              </a:rPr>
              <a:t>Read the </a:t>
            </a:r>
            <a:r>
              <a:rPr lang="en-US" altLang="zh-CN" sz="3200" i="1">
                <a:solidFill>
                  <a:srgbClr val="000000"/>
                </a:solidFill>
              </a:rPr>
              <a:t>second</a:t>
            </a:r>
            <a:r>
              <a:rPr lang="en-GB" altLang="zh-CN" sz="3200" i="1">
                <a:solidFill>
                  <a:srgbClr val="000000"/>
                </a:solidFill>
              </a:rPr>
              <a:t> paragraph and answer the following question: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1. Why do they have to eat very fast?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  </a:t>
            </a:r>
            <a:r>
              <a:rPr lang="en-GB" altLang="zh-CN" sz="3200">
                <a:solidFill>
                  <a:srgbClr val="0000FF"/>
                </a:solidFill>
                <a:latin typeface="Lucida Handwriting"/>
              </a:rPr>
              <a:t>Because they do not have much time.</a:t>
            </a:r>
          </a:p>
        </p:txBody>
      </p:sp>
      <p:pic>
        <p:nvPicPr>
          <p:cNvPr id="20483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0700" y="4652963"/>
            <a:ext cx="224155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323850" y="1341438"/>
            <a:ext cx="8280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i="1">
                <a:solidFill>
                  <a:srgbClr val="000000"/>
                </a:solidFill>
              </a:rPr>
              <a:t>Read the third paragraph and answer the following questions: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1. What skills do they practise?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  </a:t>
            </a:r>
            <a:r>
              <a:rPr lang="en-GB" altLang="zh-CN" sz="3200">
                <a:solidFill>
                  <a:srgbClr val="0000FF"/>
                </a:solidFill>
                <a:latin typeface="Lucida Handwriting"/>
              </a:rPr>
              <a:t>They practise driving, firefighting and communicating.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>
              <a:solidFill>
                <a:srgbClr val="0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2. Does Jim have some free time after dinner every day?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FF"/>
                </a:solidFill>
                <a:latin typeface="Lucida Handwriting"/>
              </a:rPr>
              <a:t>Yes, he does.</a:t>
            </a:r>
          </a:p>
        </p:txBody>
      </p:sp>
      <p:pic>
        <p:nvPicPr>
          <p:cNvPr id="21507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GB" altLang="zh-CN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Reading</a:t>
            </a:r>
          </a:p>
        </p:txBody>
      </p:sp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755650" y="1341438"/>
            <a:ext cx="770413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GB" altLang="zh-CN" sz="3200" i="1">
                <a:solidFill>
                  <a:srgbClr val="000000"/>
                </a:solidFill>
              </a:rPr>
              <a:t>Read the fourth paragraph and answer the following questions: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1. If there is a fire, what do they have to do?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  </a:t>
            </a:r>
            <a:r>
              <a:rPr lang="en-GB" altLang="zh-CN" sz="3200">
                <a:solidFill>
                  <a:srgbClr val="0000FF"/>
                </a:solidFill>
                <a:latin typeface="Lucida Handwriting"/>
              </a:rPr>
              <a:t>They have to stop everything and get out  fast.</a:t>
            </a:r>
          </a:p>
          <a:p>
            <a:pPr marL="285750" indent="-285750">
              <a:buFont typeface="Arial" charset="0"/>
              <a:buChar char="•"/>
            </a:pPr>
            <a:endParaRPr lang="en-GB" altLang="zh-CN" sz="3200">
              <a:solidFill>
                <a:srgbClr val="0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00"/>
                </a:solidFill>
              </a:rPr>
              <a:t>2. What does Jim think of his job?</a:t>
            </a:r>
          </a:p>
          <a:p>
            <a:pPr marL="285750" indent="-285750">
              <a:buFont typeface="Arial" charset="0"/>
              <a:buChar char="•"/>
            </a:pPr>
            <a:r>
              <a:rPr lang="en-GB" altLang="zh-CN" sz="3200">
                <a:solidFill>
                  <a:srgbClr val="0000FF"/>
                </a:solidFill>
                <a:latin typeface="Lucida Handwriting"/>
              </a:rPr>
              <a:t>He thinks he has an important and interesting job.</a:t>
            </a:r>
          </a:p>
        </p:txBody>
      </p:sp>
      <p:pic>
        <p:nvPicPr>
          <p:cNvPr id="22531" name="图片 3" descr="p8-1.jpg"/>
          <p:cNvPicPr>
            <a:picLocks noChangeAspect="1"/>
          </p:cNvPicPr>
          <p:nvPr/>
        </p:nvPicPr>
        <p:blipFill>
          <a:blip r:embed="rId2"/>
          <a:srcRect t="26073" r="51126" b="12497"/>
          <a:stretch>
            <a:fillRect/>
          </a:stretch>
        </p:blipFill>
        <p:spPr bwMode="auto">
          <a:xfrm>
            <a:off x="7800975" y="0"/>
            <a:ext cx="1331913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1309</TotalTime>
  <Words>905</Words>
  <Application>Microsoft Office PowerPoint</Application>
  <PresentationFormat>全屏显示(4:3)</PresentationFormat>
  <Paragraphs>198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Lucida Handwriting</vt:lpstr>
      <vt:lpstr>Calibri</vt:lpstr>
      <vt:lpstr>Arial Narrow</vt:lpstr>
      <vt:lpstr>Times New Roman</vt:lpstr>
      <vt:lpstr>www.7cxk.com1</vt:lpstr>
      <vt:lpstr>Lesson 2</vt:lpstr>
      <vt:lpstr>Warm-up</vt:lpstr>
      <vt:lpstr>Warm-up</vt:lpstr>
      <vt:lpstr>Warm-up</vt:lpstr>
      <vt:lpstr>Reading</vt:lpstr>
      <vt:lpstr>Reading</vt:lpstr>
      <vt:lpstr>Reading</vt:lpstr>
      <vt:lpstr>Reading</vt:lpstr>
      <vt:lpstr>Reading</vt:lpstr>
      <vt:lpstr>Reading</vt:lpstr>
      <vt:lpstr>Reading</vt:lpstr>
      <vt:lpstr>Reading</vt:lpstr>
      <vt:lpstr>Explanations</vt:lpstr>
      <vt:lpstr>Explanations</vt:lpstr>
      <vt:lpstr>Explanations</vt:lpstr>
      <vt:lpstr>Explanations</vt:lpstr>
      <vt:lpstr>Explanations</vt:lpstr>
      <vt:lpstr>Explanations</vt:lpstr>
      <vt:lpstr>Explanations</vt:lpstr>
      <vt:lpstr>Translation</vt:lpstr>
      <vt:lpstr>Translation</vt:lpstr>
      <vt:lpstr>Your Opinion</vt:lpstr>
    </vt:vector>
  </TitlesOfParts>
  <Company>AQ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Norman</dc:creator>
  <cp:lastModifiedBy>Microsoft</cp:lastModifiedBy>
  <cp:revision>243</cp:revision>
  <dcterms:created xsi:type="dcterms:W3CDTF">2007-05-04T12:32:40Z</dcterms:created>
  <dcterms:modified xsi:type="dcterms:W3CDTF">2015-08-25T00:18:53Z</dcterms:modified>
</cp:coreProperties>
</file>