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0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B2C5F22-126C-415B-9171-30CFD3B0B233}"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6C38D7-1784-4E41-AB50-DABD89104B9D}" type="slidenum">
              <a:rPr lang="zh-CN" altLang="en-US" smtClean="0"/>
              <a:t>‹#›</a:t>
            </a:fld>
            <a:endParaRPr lang="zh-CN" altLang="en-US"/>
          </a:p>
        </p:txBody>
      </p:sp>
    </p:spTree>
    <p:extLst>
      <p:ext uri="{BB962C8B-B14F-4D97-AF65-F5344CB8AC3E}">
        <p14:creationId xmlns:p14="http://schemas.microsoft.com/office/powerpoint/2010/main" val="1892744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2C5F22-126C-415B-9171-30CFD3B0B233}"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6C38D7-1784-4E41-AB50-DABD89104B9D}" type="slidenum">
              <a:rPr lang="zh-CN" altLang="en-US" smtClean="0"/>
              <a:t>‹#›</a:t>
            </a:fld>
            <a:endParaRPr lang="zh-CN" altLang="en-US"/>
          </a:p>
        </p:txBody>
      </p:sp>
    </p:spTree>
    <p:extLst>
      <p:ext uri="{BB962C8B-B14F-4D97-AF65-F5344CB8AC3E}">
        <p14:creationId xmlns:p14="http://schemas.microsoft.com/office/powerpoint/2010/main" val="2893432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2C5F22-126C-415B-9171-30CFD3B0B233}"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6C38D7-1784-4E41-AB50-DABD89104B9D}" type="slidenum">
              <a:rPr lang="zh-CN" altLang="en-US" smtClean="0"/>
              <a:t>‹#›</a:t>
            </a:fld>
            <a:endParaRPr lang="zh-CN" altLang="en-US"/>
          </a:p>
        </p:txBody>
      </p:sp>
    </p:spTree>
    <p:extLst>
      <p:ext uri="{BB962C8B-B14F-4D97-AF65-F5344CB8AC3E}">
        <p14:creationId xmlns:p14="http://schemas.microsoft.com/office/powerpoint/2010/main" val="34558617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2C5F22-126C-415B-9171-30CFD3B0B233}"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6C38D7-1784-4E41-AB50-DABD89104B9D}" type="slidenum">
              <a:rPr lang="zh-CN" altLang="en-US" smtClean="0"/>
              <a:t>‹#›</a:t>
            </a:fld>
            <a:endParaRPr lang="zh-CN" altLang="en-US"/>
          </a:p>
        </p:txBody>
      </p:sp>
    </p:spTree>
    <p:extLst>
      <p:ext uri="{BB962C8B-B14F-4D97-AF65-F5344CB8AC3E}">
        <p14:creationId xmlns:p14="http://schemas.microsoft.com/office/powerpoint/2010/main" val="2071235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B2C5F22-126C-415B-9171-30CFD3B0B233}"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6C38D7-1784-4E41-AB50-DABD89104B9D}" type="slidenum">
              <a:rPr lang="zh-CN" altLang="en-US" smtClean="0"/>
              <a:t>‹#›</a:t>
            </a:fld>
            <a:endParaRPr lang="zh-CN" altLang="en-US"/>
          </a:p>
        </p:txBody>
      </p:sp>
    </p:spTree>
    <p:extLst>
      <p:ext uri="{BB962C8B-B14F-4D97-AF65-F5344CB8AC3E}">
        <p14:creationId xmlns:p14="http://schemas.microsoft.com/office/powerpoint/2010/main" val="2795657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B2C5F22-126C-415B-9171-30CFD3B0B233}" type="datetimeFigureOut">
              <a:rPr lang="zh-CN" altLang="en-US" smtClean="0"/>
              <a:t>2015-9-5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6C38D7-1784-4E41-AB50-DABD89104B9D}" type="slidenum">
              <a:rPr lang="zh-CN" altLang="en-US" smtClean="0"/>
              <a:t>‹#›</a:t>
            </a:fld>
            <a:endParaRPr lang="zh-CN" altLang="en-US"/>
          </a:p>
        </p:txBody>
      </p:sp>
    </p:spTree>
    <p:extLst>
      <p:ext uri="{BB962C8B-B14F-4D97-AF65-F5344CB8AC3E}">
        <p14:creationId xmlns:p14="http://schemas.microsoft.com/office/powerpoint/2010/main" val="2066213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B2C5F22-126C-415B-9171-30CFD3B0B233}" type="datetimeFigureOut">
              <a:rPr lang="zh-CN" altLang="en-US" smtClean="0"/>
              <a:t>2015-9-5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6C38D7-1784-4E41-AB50-DABD89104B9D}" type="slidenum">
              <a:rPr lang="zh-CN" altLang="en-US" smtClean="0"/>
              <a:t>‹#›</a:t>
            </a:fld>
            <a:endParaRPr lang="zh-CN" altLang="en-US"/>
          </a:p>
        </p:txBody>
      </p:sp>
    </p:spTree>
    <p:extLst>
      <p:ext uri="{BB962C8B-B14F-4D97-AF65-F5344CB8AC3E}">
        <p14:creationId xmlns:p14="http://schemas.microsoft.com/office/powerpoint/2010/main" val="1934574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B2C5F22-126C-415B-9171-30CFD3B0B233}" type="datetimeFigureOut">
              <a:rPr lang="zh-CN" altLang="en-US" smtClean="0"/>
              <a:t>2015-9-5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6C38D7-1784-4E41-AB50-DABD89104B9D}" type="slidenum">
              <a:rPr lang="zh-CN" altLang="en-US" smtClean="0"/>
              <a:t>‹#›</a:t>
            </a:fld>
            <a:endParaRPr lang="zh-CN" altLang="en-US"/>
          </a:p>
        </p:txBody>
      </p:sp>
    </p:spTree>
    <p:extLst>
      <p:ext uri="{BB962C8B-B14F-4D97-AF65-F5344CB8AC3E}">
        <p14:creationId xmlns:p14="http://schemas.microsoft.com/office/powerpoint/2010/main" val="17049867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B2C5F22-126C-415B-9171-30CFD3B0B233}" type="datetimeFigureOut">
              <a:rPr lang="zh-CN" altLang="en-US" smtClean="0"/>
              <a:t>2015-9-5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6C38D7-1784-4E41-AB50-DABD89104B9D}" type="slidenum">
              <a:rPr lang="zh-CN" altLang="en-US" smtClean="0"/>
              <a:t>‹#›</a:t>
            </a:fld>
            <a:endParaRPr lang="zh-CN" altLang="en-US"/>
          </a:p>
        </p:txBody>
      </p:sp>
    </p:spTree>
    <p:extLst>
      <p:ext uri="{BB962C8B-B14F-4D97-AF65-F5344CB8AC3E}">
        <p14:creationId xmlns:p14="http://schemas.microsoft.com/office/powerpoint/2010/main" val="43245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2C5F22-126C-415B-9171-30CFD3B0B233}" type="datetimeFigureOut">
              <a:rPr lang="zh-CN" altLang="en-US" smtClean="0"/>
              <a:t>2015-9-5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6C38D7-1784-4E41-AB50-DABD89104B9D}" type="slidenum">
              <a:rPr lang="zh-CN" altLang="en-US" smtClean="0"/>
              <a:t>‹#›</a:t>
            </a:fld>
            <a:endParaRPr lang="zh-CN" altLang="en-US"/>
          </a:p>
        </p:txBody>
      </p:sp>
    </p:spTree>
    <p:extLst>
      <p:ext uri="{BB962C8B-B14F-4D97-AF65-F5344CB8AC3E}">
        <p14:creationId xmlns:p14="http://schemas.microsoft.com/office/powerpoint/2010/main" val="78685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2C5F22-126C-415B-9171-30CFD3B0B233}" type="datetimeFigureOut">
              <a:rPr lang="zh-CN" altLang="en-US" smtClean="0"/>
              <a:t>2015-9-5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6C38D7-1784-4E41-AB50-DABD89104B9D}" type="slidenum">
              <a:rPr lang="zh-CN" altLang="en-US" smtClean="0"/>
              <a:t>‹#›</a:t>
            </a:fld>
            <a:endParaRPr lang="zh-CN" altLang="en-US"/>
          </a:p>
        </p:txBody>
      </p:sp>
    </p:spTree>
    <p:extLst>
      <p:ext uri="{BB962C8B-B14F-4D97-AF65-F5344CB8AC3E}">
        <p14:creationId xmlns:p14="http://schemas.microsoft.com/office/powerpoint/2010/main" val="2635157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2C5F22-126C-415B-9171-30CFD3B0B233}" type="datetimeFigureOut">
              <a:rPr lang="zh-CN" altLang="en-US" smtClean="0"/>
              <a:t>2015-9-5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6C38D7-1784-4E41-AB50-DABD89104B9D}" type="slidenum">
              <a:rPr lang="zh-CN" altLang="en-US" smtClean="0"/>
              <a:t>‹#›</a:t>
            </a:fld>
            <a:endParaRPr lang="zh-CN" altLang="en-US"/>
          </a:p>
        </p:txBody>
      </p:sp>
    </p:spTree>
    <p:extLst>
      <p:ext uri="{BB962C8B-B14F-4D97-AF65-F5344CB8AC3E}">
        <p14:creationId xmlns:p14="http://schemas.microsoft.com/office/powerpoint/2010/main" val="19529036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WordArt 4"/>
          <p:cNvSpPr>
            <a:spLocks noChangeArrowheads="1" noChangeShapeType="1" noTextEdit="1"/>
          </p:cNvSpPr>
          <p:nvPr/>
        </p:nvSpPr>
        <p:spPr bwMode="auto">
          <a:xfrm>
            <a:off x="500063" y="2071688"/>
            <a:ext cx="8178800" cy="2224087"/>
          </a:xfrm>
          <a:prstGeom prst="rect">
            <a:avLst/>
          </a:prstGeom>
        </p:spPr>
        <p:txBody>
          <a:bodyPr wrap="none" fromWordArt="1">
            <a:prstTxWarp prst="textDeflate">
              <a:avLst>
                <a:gd name="adj" fmla="val 0"/>
              </a:avLst>
            </a:prstTxWarp>
          </a:bodyPr>
          <a:lstStyle/>
          <a:p>
            <a:pPr algn="ctr"/>
            <a:r>
              <a:rPr lang="en-US" altLang="zh-CN" sz="4800" b="1">
                <a:ln w="9525" cmpd="sng">
                  <a:solidFill>
                    <a:schemeClr val="hlink"/>
                  </a:solidFill>
                  <a:round/>
                  <a:headEnd/>
                  <a:tailEnd/>
                </a:ln>
                <a:solidFill>
                  <a:srgbClr val="0000FF"/>
                </a:solidFill>
                <a:latin typeface="Arial"/>
                <a:cs typeface="Arial"/>
              </a:rPr>
              <a:t>Unit 1</a:t>
            </a:r>
          </a:p>
          <a:p>
            <a:pPr algn="ctr"/>
            <a:r>
              <a:rPr lang="en-US" altLang="zh-CN" sz="4800" b="1">
                <a:ln w="9525" cmpd="sng">
                  <a:solidFill>
                    <a:schemeClr val="hlink"/>
                  </a:solidFill>
                  <a:round/>
                  <a:headEnd/>
                  <a:tailEnd/>
                </a:ln>
                <a:solidFill>
                  <a:srgbClr val="0000FF"/>
                </a:solidFill>
                <a:latin typeface="Arial"/>
                <a:cs typeface="Arial"/>
              </a:rPr>
              <a:t> When was it invented?</a:t>
            </a:r>
            <a:endParaRPr lang="zh-CN" altLang="en-US" sz="4800" b="1">
              <a:ln w="9525" cmpd="sng">
                <a:solidFill>
                  <a:schemeClr val="hlink"/>
                </a:solidFill>
                <a:round/>
                <a:headEnd/>
                <a:tailEnd/>
              </a:ln>
              <a:solidFill>
                <a:srgbClr val="0000FF"/>
              </a:solidFill>
              <a:latin typeface="Arial"/>
              <a:cs typeface="Arial"/>
            </a:endParaRPr>
          </a:p>
        </p:txBody>
      </p:sp>
    </p:spTree>
    <p:extLst>
      <p:ext uri="{BB962C8B-B14F-4D97-AF65-F5344CB8AC3E}">
        <p14:creationId xmlns:p14="http://schemas.microsoft.com/office/powerpoint/2010/main" val="3430969008"/>
      </p:ext>
    </p:extLst>
  </p:cSld>
  <p:clrMapOvr>
    <a:masterClrMapping/>
  </p:clrMapOvr>
  <p:transition>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WordArt 5"/>
          <p:cNvSpPr>
            <a:spLocks noChangeArrowheads="1" noChangeShapeType="1" noTextEdit="1"/>
          </p:cNvSpPr>
          <p:nvPr/>
        </p:nvSpPr>
        <p:spPr bwMode="auto">
          <a:xfrm>
            <a:off x="2843213" y="363538"/>
            <a:ext cx="3529012" cy="1125537"/>
          </a:xfrm>
          <a:prstGeom prst="rect">
            <a:avLst/>
          </a:prstGeom>
        </p:spPr>
        <p:txBody>
          <a:bodyPr wrap="none" fromWordArt="1">
            <a:prstTxWarp prst="textWave4">
              <a:avLst>
                <a:gd name="adj1" fmla="val 6250"/>
                <a:gd name="adj2" fmla="val 0"/>
              </a:avLst>
            </a:prstTxWarp>
          </a:bodyPr>
          <a:lstStyle/>
          <a:p>
            <a:pPr algn="ctr"/>
            <a:r>
              <a:rPr lang="en-US" altLang="zh-CN" sz="4000" b="1">
                <a:ln w="9525" cmpd="sng">
                  <a:solidFill>
                    <a:srgbClr val="000000"/>
                  </a:solidFill>
                  <a:round/>
                  <a:headEnd/>
                  <a:tailEnd/>
                </a:ln>
                <a:solidFill>
                  <a:srgbClr val="CC0000"/>
                </a:solidFill>
                <a:latin typeface="Arial"/>
                <a:cs typeface="Arial"/>
              </a:rPr>
              <a:t>Reading</a:t>
            </a:r>
            <a:endParaRPr lang="zh-CN" altLang="en-US" sz="4000" b="1">
              <a:ln w="9525" cmpd="sng">
                <a:solidFill>
                  <a:srgbClr val="000000"/>
                </a:solidFill>
                <a:round/>
                <a:headEnd/>
                <a:tailEnd/>
              </a:ln>
              <a:solidFill>
                <a:srgbClr val="CC0000"/>
              </a:solidFill>
              <a:latin typeface="Arial"/>
              <a:cs typeface="Arial"/>
            </a:endParaRPr>
          </a:p>
        </p:txBody>
      </p:sp>
      <p:sp>
        <p:nvSpPr>
          <p:cNvPr id="12291" name="Oval 2"/>
          <p:cNvSpPr>
            <a:spLocks noChangeArrowheads="1"/>
          </p:cNvSpPr>
          <p:nvPr/>
        </p:nvSpPr>
        <p:spPr bwMode="auto">
          <a:xfrm>
            <a:off x="395288" y="1557338"/>
            <a:ext cx="792162" cy="847725"/>
          </a:xfrm>
          <a:prstGeom prst="ellipse">
            <a:avLst/>
          </a:prstGeom>
          <a:solidFill>
            <a:srgbClr val="FFFF00"/>
          </a:solidFill>
          <a:ln w="9525" cmpd="sng">
            <a:solidFill>
              <a:schemeClr val="tx1"/>
            </a:solidFill>
            <a:round/>
            <a:headEnd/>
            <a:tailEnd/>
          </a:ln>
        </p:spPr>
        <p:txBody>
          <a:bodyPr wrap="none"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600"/>
              <a:t>3a</a:t>
            </a:r>
          </a:p>
        </p:txBody>
      </p:sp>
      <p:sp>
        <p:nvSpPr>
          <p:cNvPr id="12292" name="Text Box 5"/>
          <p:cNvSpPr txBox="1">
            <a:spLocks noChangeArrowheads="1"/>
          </p:cNvSpPr>
          <p:nvPr/>
        </p:nvSpPr>
        <p:spPr bwMode="auto">
          <a:xfrm>
            <a:off x="1260475" y="1403350"/>
            <a:ext cx="7775575"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400">
                <a:solidFill>
                  <a:srgbClr val="0066FF"/>
                </a:solidFill>
              </a:rPr>
              <a:t>Read the passage quickly and match each paragraph with its main idea. </a:t>
            </a:r>
          </a:p>
        </p:txBody>
      </p:sp>
      <p:sp>
        <p:nvSpPr>
          <p:cNvPr id="12293" name="Text Box 5"/>
          <p:cNvSpPr txBox="1">
            <a:spLocks noChangeArrowheads="1"/>
          </p:cNvSpPr>
          <p:nvPr/>
        </p:nvSpPr>
        <p:spPr bwMode="auto">
          <a:xfrm>
            <a:off x="34925" y="3286125"/>
            <a:ext cx="1908175" cy="214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spcBef>
                <a:spcPts val="1200"/>
              </a:spcBef>
            </a:pPr>
            <a:r>
              <a:rPr lang="en-US" altLang="zh-CN" sz="2400"/>
              <a:t>Para. 1</a:t>
            </a:r>
          </a:p>
          <a:p>
            <a:pPr>
              <a:lnSpc>
                <a:spcPct val="120000"/>
              </a:lnSpc>
              <a:spcBef>
                <a:spcPts val="1200"/>
              </a:spcBef>
            </a:pPr>
            <a:r>
              <a:rPr lang="en-US" altLang="zh-CN" sz="2400"/>
              <a:t>Para.</a:t>
            </a:r>
            <a:r>
              <a:rPr lang="en-US" altLang="zh-CN" sz="3600"/>
              <a:t> 2 </a:t>
            </a:r>
          </a:p>
          <a:p>
            <a:pPr>
              <a:lnSpc>
                <a:spcPct val="120000"/>
              </a:lnSpc>
              <a:spcBef>
                <a:spcPts val="1200"/>
              </a:spcBef>
            </a:pPr>
            <a:r>
              <a:rPr lang="en-US" altLang="zh-CN" sz="2400"/>
              <a:t>Para.</a:t>
            </a:r>
            <a:r>
              <a:rPr lang="en-US" altLang="zh-CN" sz="3600"/>
              <a:t> 3 </a:t>
            </a:r>
          </a:p>
        </p:txBody>
      </p:sp>
      <p:sp>
        <p:nvSpPr>
          <p:cNvPr id="12294" name="Text Box 5"/>
          <p:cNvSpPr txBox="1">
            <a:spLocks noChangeArrowheads="1"/>
          </p:cNvSpPr>
          <p:nvPr/>
        </p:nvSpPr>
        <p:spPr bwMode="auto">
          <a:xfrm>
            <a:off x="1619250" y="2997200"/>
            <a:ext cx="7489825" cy="368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spcBef>
                <a:spcPts val="1200"/>
              </a:spcBef>
            </a:pPr>
            <a:r>
              <a:rPr lang="en-US" altLang="zh-CN" sz="3600"/>
              <a:t>Lu Yu and his book ChaJing</a:t>
            </a:r>
          </a:p>
          <a:p>
            <a:pPr>
              <a:lnSpc>
                <a:spcPct val="120000"/>
              </a:lnSpc>
              <a:spcBef>
                <a:spcPts val="1200"/>
              </a:spcBef>
            </a:pPr>
            <a:r>
              <a:rPr lang="en-US" altLang="zh-CN" sz="3600"/>
              <a:t>How tea spread to other countries</a:t>
            </a:r>
          </a:p>
          <a:p>
            <a:pPr>
              <a:lnSpc>
                <a:spcPct val="120000"/>
              </a:lnSpc>
              <a:spcBef>
                <a:spcPts val="1200"/>
              </a:spcBef>
            </a:pPr>
            <a:r>
              <a:rPr lang="en-US" altLang="zh-CN" sz="3600"/>
              <a:t>How tea was invented </a:t>
            </a:r>
            <a:r>
              <a:rPr lang="en-US" altLang="zh-CN" sz="3600" u="sng">
                <a:solidFill>
                  <a:srgbClr val="FF3300"/>
                </a:solidFill>
              </a:rPr>
              <a:t>by accident</a:t>
            </a:r>
            <a:r>
              <a:rPr lang="en-US" altLang="zh-CN" sz="3600"/>
              <a:t> </a:t>
            </a:r>
          </a:p>
        </p:txBody>
      </p:sp>
      <p:cxnSp>
        <p:nvCxnSpPr>
          <p:cNvPr id="12295" name="直接连接符 12"/>
          <p:cNvCxnSpPr>
            <a:cxnSpLocks noChangeShapeType="1"/>
          </p:cNvCxnSpPr>
          <p:nvPr/>
        </p:nvCxnSpPr>
        <p:spPr bwMode="auto">
          <a:xfrm>
            <a:off x="971550" y="4005263"/>
            <a:ext cx="793750" cy="1439862"/>
          </a:xfrm>
          <a:prstGeom prst="line">
            <a:avLst/>
          </a:prstGeom>
          <a:noFill/>
          <a:ln w="38100" cmpd="sng">
            <a:solidFill>
              <a:srgbClr val="C00000"/>
            </a:solidFill>
            <a:round/>
            <a:headEnd/>
            <a:tailEnd/>
          </a:ln>
          <a:extLst>
            <a:ext uri="{909E8E84-426E-40DD-AFC4-6F175D3DCCD1}">
              <a14:hiddenFill xmlns:a14="http://schemas.microsoft.com/office/drawing/2010/main">
                <a:noFill/>
              </a14:hiddenFill>
            </a:ext>
          </a:extLst>
        </p:spPr>
      </p:cxnSp>
      <p:cxnSp>
        <p:nvCxnSpPr>
          <p:cNvPr id="12296" name="直接连接符 14"/>
          <p:cNvCxnSpPr>
            <a:cxnSpLocks noChangeShapeType="1"/>
          </p:cNvCxnSpPr>
          <p:nvPr/>
        </p:nvCxnSpPr>
        <p:spPr bwMode="auto">
          <a:xfrm flipV="1">
            <a:off x="1044575" y="3789363"/>
            <a:ext cx="792163" cy="647700"/>
          </a:xfrm>
          <a:prstGeom prst="line">
            <a:avLst/>
          </a:prstGeom>
          <a:noFill/>
          <a:ln w="38100" cmpd="sng">
            <a:solidFill>
              <a:srgbClr val="C00000"/>
            </a:solidFill>
            <a:round/>
            <a:headEnd/>
            <a:tailEnd/>
          </a:ln>
          <a:extLst>
            <a:ext uri="{909E8E84-426E-40DD-AFC4-6F175D3DCCD1}">
              <a14:hiddenFill xmlns:a14="http://schemas.microsoft.com/office/drawing/2010/main">
                <a:noFill/>
              </a14:hiddenFill>
            </a:ext>
          </a:extLst>
        </p:spPr>
      </p:cxnSp>
      <p:cxnSp>
        <p:nvCxnSpPr>
          <p:cNvPr id="12297" name="直接连接符 16"/>
          <p:cNvCxnSpPr>
            <a:cxnSpLocks noChangeShapeType="1"/>
          </p:cNvCxnSpPr>
          <p:nvPr/>
        </p:nvCxnSpPr>
        <p:spPr bwMode="auto">
          <a:xfrm flipV="1">
            <a:off x="1260475" y="4365625"/>
            <a:ext cx="865188" cy="674688"/>
          </a:xfrm>
          <a:prstGeom prst="line">
            <a:avLst/>
          </a:prstGeom>
          <a:noFill/>
          <a:ln w="38100" cmpd="sng">
            <a:solidFill>
              <a:srgbClr val="C00000"/>
            </a:solidFill>
            <a:round/>
            <a:headEnd/>
            <a:tailEnd/>
          </a:ln>
          <a:extLst>
            <a:ext uri="{909E8E84-426E-40DD-AFC4-6F175D3DCCD1}">
              <a14:hiddenFill xmlns:a14="http://schemas.microsoft.com/office/drawing/2010/main">
                <a:noFill/>
              </a14:hiddenFill>
            </a:ext>
          </a:extLst>
        </p:spPr>
      </p:cxnSp>
      <p:sp>
        <p:nvSpPr>
          <p:cNvPr id="12298" name="AutoShape 10"/>
          <p:cNvSpPr>
            <a:spLocks noChangeArrowheads="1"/>
          </p:cNvSpPr>
          <p:nvPr/>
        </p:nvSpPr>
        <p:spPr bwMode="auto">
          <a:xfrm>
            <a:off x="5148263" y="6021388"/>
            <a:ext cx="2808287" cy="574675"/>
          </a:xfrm>
          <a:prstGeom prst="wedgeRoundRectCallout">
            <a:avLst>
              <a:gd name="adj1" fmla="val 38185"/>
              <a:gd name="adj2" fmla="val -118782"/>
              <a:gd name="adj3" fmla="val 16667"/>
            </a:avLst>
          </a:prstGeom>
          <a:noFill/>
          <a:ln w="9525"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800"/>
              <a:t>偶然；意外地</a:t>
            </a:r>
          </a:p>
        </p:txBody>
      </p:sp>
    </p:spTree>
    <p:extLst>
      <p:ext uri="{BB962C8B-B14F-4D97-AF65-F5344CB8AC3E}">
        <p14:creationId xmlns:p14="http://schemas.microsoft.com/office/powerpoint/2010/main" val="2933510976"/>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 calcmode="lin" valueType="num">
                                      <p:cBhvr>
                                        <p:cTn id="7" dur="500" fill="hold"/>
                                        <p:tgtEl>
                                          <p:spTgt spid="12293"/>
                                        </p:tgtEl>
                                        <p:attrNameLst>
                                          <p:attrName>ppt_w</p:attrName>
                                        </p:attrNameLst>
                                      </p:cBhvr>
                                      <p:tavLst>
                                        <p:tav tm="0">
                                          <p:val>
                                            <p:fltVal val="0"/>
                                          </p:val>
                                        </p:tav>
                                        <p:tav tm="100000">
                                          <p:val>
                                            <p:strVal val="#ppt_w"/>
                                          </p:val>
                                        </p:tav>
                                      </p:tavLst>
                                    </p:anim>
                                    <p:anim calcmode="lin" valueType="num">
                                      <p:cBhvr>
                                        <p:cTn id="8" dur="500" fill="hold"/>
                                        <p:tgtEl>
                                          <p:spTgt spid="12293"/>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2294"/>
                                        </p:tgtEl>
                                        <p:attrNameLst>
                                          <p:attrName>style.visibility</p:attrName>
                                        </p:attrNameLst>
                                      </p:cBhvr>
                                      <p:to>
                                        <p:strVal val="visible"/>
                                      </p:to>
                                    </p:set>
                                    <p:anim calcmode="lin" valueType="num">
                                      <p:cBhvr>
                                        <p:cTn id="11" dur="500" fill="hold"/>
                                        <p:tgtEl>
                                          <p:spTgt spid="12294"/>
                                        </p:tgtEl>
                                        <p:attrNameLst>
                                          <p:attrName>ppt_w</p:attrName>
                                        </p:attrNameLst>
                                      </p:cBhvr>
                                      <p:tavLst>
                                        <p:tav tm="0">
                                          <p:val>
                                            <p:fltVal val="0"/>
                                          </p:val>
                                        </p:tav>
                                        <p:tav tm="100000">
                                          <p:val>
                                            <p:strVal val="#ppt_w"/>
                                          </p:val>
                                        </p:tav>
                                      </p:tavLst>
                                    </p:anim>
                                    <p:anim calcmode="lin" valueType="num">
                                      <p:cBhvr>
                                        <p:cTn id="12" dur="500" fill="hold"/>
                                        <p:tgtEl>
                                          <p:spTgt spid="12294"/>
                                        </p:tgtEl>
                                        <p:attrNameLst>
                                          <p:attrName>ppt_h</p:attrName>
                                        </p:attrNameLst>
                                      </p:cBhvr>
                                      <p:tavLst>
                                        <p:tav tm="0">
                                          <p:val>
                                            <p:strVal val="#ppt_h"/>
                                          </p:val>
                                        </p:tav>
                                        <p:tav tm="100000">
                                          <p:val>
                                            <p:strVal val="#ppt_h"/>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2295"/>
                                        </p:tgtEl>
                                        <p:attrNameLst>
                                          <p:attrName>style.visibility</p:attrName>
                                        </p:attrNameLst>
                                      </p:cBhvr>
                                      <p:to>
                                        <p:strVal val="visible"/>
                                      </p:to>
                                    </p:set>
                                    <p:animEffect transition="in" filter="wipe(left)">
                                      <p:cBhvr>
                                        <p:cTn id="17" dur="500"/>
                                        <p:tgtEl>
                                          <p:spTgt spid="1229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2296"/>
                                        </p:tgtEl>
                                        <p:attrNameLst>
                                          <p:attrName>style.visibility</p:attrName>
                                        </p:attrNameLst>
                                      </p:cBhvr>
                                      <p:to>
                                        <p:strVal val="visible"/>
                                      </p:to>
                                    </p:set>
                                    <p:animEffect transition="in" filter="wipe(left)">
                                      <p:cBhvr>
                                        <p:cTn id="22" dur="500"/>
                                        <p:tgtEl>
                                          <p:spTgt spid="1229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2297"/>
                                        </p:tgtEl>
                                        <p:attrNameLst>
                                          <p:attrName>style.visibility</p:attrName>
                                        </p:attrNameLst>
                                      </p:cBhvr>
                                      <p:to>
                                        <p:strVal val="visible"/>
                                      </p:to>
                                    </p:set>
                                    <p:animEffect transition="in" filter="wipe(left)">
                                      <p:cBhvr>
                                        <p:cTn id="27" dur="500"/>
                                        <p:tgtEl>
                                          <p:spTgt spid="1229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2298"/>
                                        </p:tgtEl>
                                        <p:attrNameLst>
                                          <p:attrName>style.visibility</p:attrName>
                                        </p:attrNameLst>
                                      </p:cBhvr>
                                      <p:to>
                                        <p:strVal val="visible"/>
                                      </p:to>
                                    </p:set>
                                    <p:animEffect transition="in" filter="wipe(up)">
                                      <p:cBhvr>
                                        <p:cTn id="32" dur="500"/>
                                        <p:tgtEl>
                                          <p:spTgt spid="12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utoUpdateAnimBg="0"/>
      <p:bldP spid="12294" grpId="0" autoUpdateAnimBg="0"/>
      <p:bldP spid="12298"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5"/>
          <p:cNvSpPr txBox="1">
            <a:spLocks noChangeArrowheads="1"/>
          </p:cNvSpPr>
          <p:nvPr/>
        </p:nvSpPr>
        <p:spPr bwMode="auto">
          <a:xfrm>
            <a:off x="1474788" y="515938"/>
            <a:ext cx="6481762"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solidFill>
                  <a:srgbClr val="0066FF"/>
                </a:solidFill>
              </a:rPr>
              <a:t>Read the passage again and answer the questions. </a:t>
            </a:r>
          </a:p>
        </p:txBody>
      </p:sp>
      <p:sp>
        <p:nvSpPr>
          <p:cNvPr id="13315" name="矩形 3"/>
          <p:cNvSpPr>
            <a:spLocks noChangeArrowheads="1"/>
          </p:cNvSpPr>
          <p:nvPr/>
        </p:nvSpPr>
        <p:spPr bwMode="auto">
          <a:xfrm>
            <a:off x="144463" y="1884363"/>
            <a:ext cx="882015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42950" indent="-7429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t>1. When was tea first drunk?</a:t>
            </a:r>
          </a:p>
          <a:p>
            <a:pPr>
              <a:lnSpc>
                <a:spcPct val="120000"/>
              </a:lnSpc>
            </a:pPr>
            <a:r>
              <a:rPr lang="en-US" altLang="zh-CN" sz="3600"/>
              <a:t>    ___________________________________</a:t>
            </a:r>
          </a:p>
        </p:txBody>
      </p:sp>
      <p:sp>
        <p:nvSpPr>
          <p:cNvPr id="13316" name="矩形 4"/>
          <p:cNvSpPr>
            <a:spLocks noChangeArrowheads="1"/>
          </p:cNvSpPr>
          <p:nvPr/>
        </p:nvSpPr>
        <p:spPr bwMode="auto">
          <a:xfrm>
            <a:off x="144463" y="3509963"/>
            <a:ext cx="8820150" cy="338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t>2. How was tea invented? </a:t>
            </a:r>
          </a:p>
          <a:p>
            <a:pPr>
              <a:lnSpc>
                <a:spcPct val="120000"/>
              </a:lnSpc>
            </a:pPr>
            <a:r>
              <a:rPr lang="en-US" altLang="zh-CN" sz="3600"/>
              <a:t>    ___________________________________</a:t>
            </a:r>
          </a:p>
          <a:p>
            <a:pPr>
              <a:lnSpc>
                <a:spcPct val="120000"/>
              </a:lnSpc>
            </a:pPr>
            <a:r>
              <a:rPr lang="zh-CN" altLang="en-US" sz="3600"/>
              <a:t>    </a:t>
            </a:r>
            <a:r>
              <a:rPr lang="en-US" altLang="zh-CN" sz="3600"/>
              <a:t>_________________</a:t>
            </a:r>
            <a:endParaRPr lang="en-US" altLang="zh-CN"/>
          </a:p>
        </p:txBody>
      </p:sp>
      <p:sp>
        <p:nvSpPr>
          <p:cNvPr id="13317" name="矩形 5"/>
          <p:cNvSpPr>
            <a:spLocks noChangeArrowheads="1"/>
          </p:cNvSpPr>
          <p:nvPr/>
        </p:nvSpPr>
        <p:spPr bwMode="auto">
          <a:xfrm>
            <a:off x="576263" y="2579688"/>
            <a:ext cx="84613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a:solidFill>
                  <a:srgbClr val="FF00FF"/>
                </a:solidFill>
              </a:rPr>
              <a:t>It was first drunk about 5,000 years ago. </a:t>
            </a:r>
            <a:endParaRPr lang="zh-CN" altLang="en-US" sz="3600">
              <a:solidFill>
                <a:srgbClr val="FF00FF"/>
              </a:solidFill>
            </a:endParaRPr>
          </a:p>
        </p:txBody>
      </p:sp>
      <p:sp>
        <p:nvSpPr>
          <p:cNvPr id="13318" name="Oval 2"/>
          <p:cNvSpPr>
            <a:spLocks noChangeArrowheads="1"/>
          </p:cNvSpPr>
          <p:nvPr/>
        </p:nvSpPr>
        <p:spPr bwMode="auto">
          <a:xfrm>
            <a:off x="433388" y="701675"/>
            <a:ext cx="898525" cy="919163"/>
          </a:xfrm>
          <a:prstGeom prst="ellipse">
            <a:avLst/>
          </a:prstGeom>
          <a:solidFill>
            <a:srgbClr val="FFFF00"/>
          </a:solidFill>
          <a:ln w="9525" cmpd="sng">
            <a:solidFill>
              <a:schemeClr val="tx1"/>
            </a:solidFill>
            <a:round/>
            <a:headEnd/>
            <a:tailEnd/>
          </a:ln>
        </p:spPr>
        <p:txBody>
          <a:bodyPr wrap="none"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600"/>
              <a:t>3b</a:t>
            </a:r>
          </a:p>
        </p:txBody>
      </p:sp>
      <p:sp>
        <p:nvSpPr>
          <p:cNvPr id="13319" name="矩形 7"/>
          <p:cNvSpPr>
            <a:spLocks noChangeArrowheads="1"/>
          </p:cNvSpPr>
          <p:nvPr/>
        </p:nvSpPr>
        <p:spPr bwMode="auto">
          <a:xfrm>
            <a:off x="612775" y="4157663"/>
            <a:ext cx="8135938" cy="206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solidFill>
                  <a:srgbClr val="FF00FF"/>
                </a:solidFill>
              </a:rPr>
              <a:t>Some leaves from a tea plant fell into the boiling water. It produced a nice smell and tasted delicious.  </a:t>
            </a:r>
            <a:endParaRPr lang="zh-CN" altLang="en-US" sz="3600">
              <a:solidFill>
                <a:srgbClr val="FF00FF"/>
              </a:solidFill>
            </a:endParaRPr>
          </a:p>
        </p:txBody>
      </p:sp>
    </p:spTree>
    <p:extLst>
      <p:ext uri="{BB962C8B-B14F-4D97-AF65-F5344CB8AC3E}">
        <p14:creationId xmlns:p14="http://schemas.microsoft.com/office/powerpoint/2010/main" val="131248652"/>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linds(horizontal)">
                                      <p:cBhvr>
                                        <p:cTn id="7" dur="500"/>
                                        <p:tgtEl>
                                          <p:spTgt spid="133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316"/>
                                        </p:tgtEl>
                                        <p:attrNameLst>
                                          <p:attrName>style.visibility</p:attrName>
                                        </p:attrNameLst>
                                      </p:cBhvr>
                                      <p:to>
                                        <p:strVal val="visible"/>
                                      </p:to>
                                    </p:set>
                                    <p:animEffect transition="in" filter="blinds(horizontal)">
                                      <p:cBhvr>
                                        <p:cTn id="10" dur="500"/>
                                        <p:tgtEl>
                                          <p:spTgt spid="1331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3317"/>
                                        </p:tgtEl>
                                        <p:attrNameLst>
                                          <p:attrName>style.visibility</p:attrName>
                                        </p:attrNameLst>
                                      </p:cBhvr>
                                      <p:to>
                                        <p:strVal val="visible"/>
                                      </p:to>
                                    </p:set>
                                    <p:animEffect transition="in" filter="randombar(horizontal)">
                                      <p:cBhvr>
                                        <p:cTn id="15" dur="500"/>
                                        <p:tgtEl>
                                          <p:spTgt spid="1331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3319"/>
                                        </p:tgtEl>
                                        <p:attrNameLst>
                                          <p:attrName>style.visibility</p:attrName>
                                        </p:attrNameLst>
                                      </p:cBhvr>
                                      <p:to>
                                        <p:strVal val="visible"/>
                                      </p:to>
                                    </p:set>
                                    <p:animEffect transition="in" filter="randombar(horizontal)">
                                      <p:cBhvr>
                                        <p:cTn id="20" dur="500"/>
                                        <p:tgtEl>
                                          <p:spTgt spid="13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utoUpdateAnimBg="0"/>
      <p:bldP spid="13316" grpId="0" autoUpdateAnimBg="0"/>
      <p:bldP spid="13317" grpId="0" autoUpdateAnimBg="0"/>
      <p:bldP spid="13319"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8"/>
          <p:cNvSpPr txBox="1">
            <a:spLocks noChangeArrowheads="1"/>
          </p:cNvSpPr>
          <p:nvPr/>
        </p:nvSpPr>
        <p:spPr bwMode="auto">
          <a:xfrm>
            <a:off x="107950" y="1989138"/>
            <a:ext cx="8712200" cy="206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cs typeface="Times New Roman" pitchFamily="18" charset="0"/>
              </a:rPr>
              <a:t>4. What is Cha Jing about? </a:t>
            </a:r>
          </a:p>
          <a:p>
            <a:pPr>
              <a:lnSpc>
                <a:spcPct val="120000"/>
              </a:lnSpc>
            </a:pPr>
            <a:r>
              <a:rPr lang="en-US" altLang="zh-CN" sz="3600">
                <a:cs typeface="Times New Roman" pitchFamily="18" charset="0"/>
              </a:rPr>
              <a:t>  __________________________________ </a:t>
            </a:r>
          </a:p>
          <a:p>
            <a:pPr>
              <a:lnSpc>
                <a:spcPct val="120000"/>
              </a:lnSpc>
            </a:pPr>
            <a:r>
              <a:rPr lang="en-US" altLang="zh-CN" sz="3600">
                <a:cs typeface="Times New Roman" pitchFamily="18" charset="0"/>
              </a:rPr>
              <a:t>  __________________________________</a:t>
            </a:r>
          </a:p>
        </p:txBody>
      </p:sp>
      <p:sp>
        <p:nvSpPr>
          <p:cNvPr id="14339" name="Text Box 5"/>
          <p:cNvSpPr txBox="1">
            <a:spLocks noChangeArrowheads="1"/>
          </p:cNvSpPr>
          <p:nvPr/>
        </p:nvSpPr>
        <p:spPr bwMode="auto">
          <a:xfrm>
            <a:off x="36513" y="3933825"/>
            <a:ext cx="8964612" cy="338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68288" indent="-268288">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cs typeface="Times New Roman" pitchFamily="18" charset="0"/>
              </a:rPr>
              <a:t>5. When was tea brought to other countries?        __________________________________</a:t>
            </a:r>
          </a:p>
          <a:p>
            <a:pPr>
              <a:lnSpc>
                <a:spcPct val="120000"/>
              </a:lnSpc>
            </a:pPr>
            <a:r>
              <a:rPr lang="en-US" altLang="zh-CN" sz="3600">
                <a:cs typeface="Times New Roman" pitchFamily="18" charset="0"/>
              </a:rPr>
              <a:t> </a:t>
            </a:r>
            <a:endParaRPr lang="en-US" altLang="zh-CN"/>
          </a:p>
        </p:txBody>
      </p:sp>
      <p:sp>
        <p:nvSpPr>
          <p:cNvPr id="14340" name="Text Box 5"/>
          <p:cNvSpPr txBox="1">
            <a:spLocks noChangeArrowheads="1"/>
          </p:cNvSpPr>
          <p:nvPr/>
        </p:nvSpPr>
        <p:spPr bwMode="auto">
          <a:xfrm>
            <a:off x="504825" y="2636838"/>
            <a:ext cx="8027988"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solidFill>
                  <a:srgbClr val="FF00FF"/>
                </a:solidFill>
              </a:rPr>
              <a:t>It describes how tea plants were grown and used to make tea.</a:t>
            </a:r>
          </a:p>
        </p:txBody>
      </p:sp>
      <p:sp>
        <p:nvSpPr>
          <p:cNvPr id="14341" name="Rectangle 5"/>
          <p:cNvSpPr>
            <a:spLocks noChangeArrowheads="1"/>
          </p:cNvSpPr>
          <p:nvPr/>
        </p:nvSpPr>
        <p:spPr bwMode="auto">
          <a:xfrm>
            <a:off x="395288" y="4581525"/>
            <a:ext cx="7993062"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solidFill>
                  <a:srgbClr val="FF00FF"/>
                </a:solidFill>
              </a:rPr>
              <a:t>It was brought to Korea and Japan during the 6th and 7th centuries and to England around 1660.</a:t>
            </a:r>
            <a:endParaRPr lang="zh-CN" altLang="en-US" sz="3600">
              <a:solidFill>
                <a:srgbClr val="FF00FF"/>
              </a:solidFill>
            </a:endParaRPr>
          </a:p>
        </p:txBody>
      </p:sp>
      <p:sp>
        <p:nvSpPr>
          <p:cNvPr id="14342" name="Text Box 5"/>
          <p:cNvSpPr txBox="1">
            <a:spLocks noChangeArrowheads="1"/>
          </p:cNvSpPr>
          <p:nvPr/>
        </p:nvSpPr>
        <p:spPr bwMode="auto">
          <a:xfrm>
            <a:off x="107950" y="620713"/>
            <a:ext cx="8351838"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cs typeface="Times New Roman" pitchFamily="18" charset="0"/>
              </a:rPr>
              <a:t>3. Who is called “the </a:t>
            </a:r>
            <a:r>
              <a:rPr lang="en-US" altLang="zh-CN" sz="3600" u="sng">
                <a:solidFill>
                  <a:srgbClr val="FF3300"/>
                </a:solidFill>
                <a:cs typeface="Times New Roman" pitchFamily="18" charset="0"/>
              </a:rPr>
              <a:t>saint</a:t>
            </a:r>
            <a:r>
              <a:rPr lang="en-US" altLang="zh-CN" sz="3600">
                <a:cs typeface="Times New Roman" pitchFamily="18" charset="0"/>
              </a:rPr>
              <a:t> of tea”?</a:t>
            </a:r>
          </a:p>
          <a:p>
            <a:pPr>
              <a:lnSpc>
                <a:spcPct val="120000"/>
              </a:lnSpc>
            </a:pPr>
            <a:r>
              <a:rPr lang="en-US" altLang="zh-CN" sz="3600">
                <a:cs typeface="Times New Roman" pitchFamily="18" charset="0"/>
              </a:rPr>
              <a:t>    _________________________________</a:t>
            </a:r>
          </a:p>
        </p:txBody>
      </p:sp>
      <p:sp>
        <p:nvSpPr>
          <p:cNvPr id="14343" name="AutoShape 7"/>
          <p:cNvSpPr>
            <a:spLocks noChangeArrowheads="1"/>
          </p:cNvSpPr>
          <p:nvPr/>
        </p:nvSpPr>
        <p:spPr bwMode="auto">
          <a:xfrm>
            <a:off x="4787900" y="188913"/>
            <a:ext cx="2808288" cy="647700"/>
          </a:xfrm>
          <a:prstGeom prst="wedgeRoundRectCallout">
            <a:avLst>
              <a:gd name="adj1" fmla="val -48532"/>
              <a:gd name="adj2" fmla="val 74019"/>
              <a:gd name="adj3" fmla="val 16667"/>
            </a:avLst>
          </a:prstGeom>
          <a:noFill/>
          <a:ln w="9525"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i="1"/>
              <a:t>n.</a:t>
            </a:r>
            <a:r>
              <a:rPr lang="en-US" altLang="zh-CN" sz="2800"/>
              <a:t> </a:t>
            </a:r>
            <a:r>
              <a:rPr lang="zh-CN" altLang="en-US" sz="2800"/>
              <a:t>圣人，圣徒</a:t>
            </a:r>
          </a:p>
        </p:txBody>
      </p:sp>
      <p:sp>
        <p:nvSpPr>
          <p:cNvPr id="14344" name="Text Box 6"/>
          <p:cNvSpPr txBox="1">
            <a:spLocks noChangeArrowheads="1"/>
          </p:cNvSpPr>
          <p:nvPr/>
        </p:nvSpPr>
        <p:spPr bwMode="auto">
          <a:xfrm>
            <a:off x="541338" y="1347788"/>
            <a:ext cx="71993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Lu Yu is called “the saint of tea”. </a:t>
            </a:r>
          </a:p>
        </p:txBody>
      </p:sp>
    </p:spTree>
    <p:extLst>
      <p:ext uri="{BB962C8B-B14F-4D97-AF65-F5344CB8AC3E}">
        <p14:creationId xmlns:p14="http://schemas.microsoft.com/office/powerpoint/2010/main" val="3088510404"/>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343"/>
                                        </p:tgtEl>
                                        <p:attrNameLst>
                                          <p:attrName>style.visibility</p:attrName>
                                        </p:attrNameLst>
                                      </p:cBhvr>
                                      <p:to>
                                        <p:strVal val="visible"/>
                                      </p:to>
                                    </p:set>
                                    <p:animEffect transition="in" filter="wipe(up)">
                                      <p:cBhvr>
                                        <p:cTn id="7" dur="500"/>
                                        <p:tgtEl>
                                          <p:spTgt spid="143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344"/>
                                        </p:tgtEl>
                                        <p:attrNameLst>
                                          <p:attrName>style.visibility</p:attrName>
                                        </p:attrNameLst>
                                      </p:cBhvr>
                                      <p:to>
                                        <p:strVal val="visible"/>
                                      </p:to>
                                    </p:set>
                                    <p:animEffect transition="in" filter="randombar(horizontal)">
                                      <p:cBhvr>
                                        <p:cTn id="12" dur="500"/>
                                        <p:tgtEl>
                                          <p:spTgt spid="1434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340"/>
                                        </p:tgtEl>
                                        <p:attrNameLst>
                                          <p:attrName>style.visibility</p:attrName>
                                        </p:attrNameLst>
                                      </p:cBhvr>
                                      <p:to>
                                        <p:strVal val="visible"/>
                                      </p:to>
                                    </p:set>
                                    <p:animEffect transition="in" filter="randombar(horizontal)">
                                      <p:cBhvr>
                                        <p:cTn id="17" dur="500"/>
                                        <p:tgtEl>
                                          <p:spTgt spid="143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341"/>
                                        </p:tgtEl>
                                        <p:attrNameLst>
                                          <p:attrName>style.visibility</p:attrName>
                                        </p:attrNameLst>
                                      </p:cBhvr>
                                      <p:to>
                                        <p:strVal val="visible"/>
                                      </p:to>
                                    </p:set>
                                    <p:animEffect transition="in" filter="randombar(horizontal)">
                                      <p:cBhvr>
                                        <p:cTn id="22" dur="5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utoUpdateAnimBg="0"/>
      <p:bldP spid="14341" grpId="0" autoUpdateAnimBg="0"/>
      <p:bldP spid="14343" grpId="0" animBg="1" autoUpdateAnimBg="0"/>
      <p:bldP spid="14344"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5"/>
          <p:cNvSpPr txBox="1">
            <a:spLocks noChangeArrowheads="1"/>
          </p:cNvSpPr>
          <p:nvPr/>
        </p:nvSpPr>
        <p:spPr bwMode="auto">
          <a:xfrm>
            <a:off x="179388" y="908050"/>
            <a:ext cx="8424862"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400">
                <a:solidFill>
                  <a:srgbClr val="0066FF"/>
                </a:solidFill>
              </a:rPr>
              <a:t>Fill in the blanks with the proper forms according to the first paragraph.</a:t>
            </a:r>
          </a:p>
        </p:txBody>
      </p:sp>
      <p:sp>
        <p:nvSpPr>
          <p:cNvPr id="15363" name="Text Box 5"/>
          <p:cNvSpPr txBox="1">
            <a:spLocks noChangeArrowheads="1"/>
          </p:cNvSpPr>
          <p:nvPr/>
        </p:nvSpPr>
        <p:spPr bwMode="auto">
          <a:xfrm>
            <a:off x="144463" y="2055813"/>
            <a:ext cx="8820150"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400"/>
              <a:t>Tea (after water), the most popular drink in the world ___________ (invent) by accident. It is believed that tea _________ (drink) 5,000 years ago. It ______ (say) that a Chinese </a:t>
            </a:r>
            <a:r>
              <a:rPr lang="en-US" altLang="zh-CN" sz="3400">
                <a:solidFill>
                  <a:srgbClr val="FF3300"/>
                </a:solidFill>
              </a:rPr>
              <a:t>ruler </a:t>
            </a:r>
            <a:r>
              <a:rPr lang="en-US" altLang="zh-CN" sz="3400"/>
              <a:t>______ (call) Shen Nong was the first _________ (discover) tea as a drink. One day Shen Nong __________ (</a:t>
            </a:r>
            <a:r>
              <a:rPr lang="en-US" altLang="zh-CN" sz="3400">
                <a:solidFill>
                  <a:srgbClr val="FF3300"/>
                </a:solidFill>
              </a:rPr>
              <a:t>boil</a:t>
            </a:r>
            <a:r>
              <a:rPr lang="en-US" altLang="zh-CN" sz="3400"/>
              <a:t>) drinking water</a:t>
            </a:r>
          </a:p>
        </p:txBody>
      </p:sp>
      <p:sp>
        <p:nvSpPr>
          <p:cNvPr id="15364" name="Text Box 8"/>
          <p:cNvSpPr txBox="1">
            <a:spLocks noChangeArrowheads="1"/>
          </p:cNvSpPr>
          <p:nvPr/>
        </p:nvSpPr>
        <p:spPr bwMode="auto">
          <a:xfrm>
            <a:off x="2051050" y="2636838"/>
            <a:ext cx="3240088"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spcBef>
                <a:spcPct val="50000"/>
              </a:spcBef>
            </a:pPr>
            <a:r>
              <a:rPr lang="en-US" altLang="zh-CN" sz="3400">
                <a:solidFill>
                  <a:srgbClr val="FF00FF"/>
                </a:solidFill>
              </a:rPr>
              <a:t>was invented</a:t>
            </a:r>
          </a:p>
        </p:txBody>
      </p:sp>
      <p:sp>
        <p:nvSpPr>
          <p:cNvPr id="15365" name="Text Box 5"/>
          <p:cNvSpPr txBox="1">
            <a:spLocks noChangeArrowheads="1"/>
          </p:cNvSpPr>
          <p:nvPr/>
        </p:nvSpPr>
        <p:spPr bwMode="auto">
          <a:xfrm>
            <a:off x="4140200" y="3213100"/>
            <a:ext cx="2665413"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spcBef>
                <a:spcPct val="50000"/>
              </a:spcBef>
            </a:pPr>
            <a:r>
              <a:rPr lang="en-US" altLang="zh-CN" sz="3400">
                <a:solidFill>
                  <a:srgbClr val="FF00FF"/>
                </a:solidFill>
              </a:rPr>
              <a:t>was drunk</a:t>
            </a:r>
          </a:p>
        </p:txBody>
      </p:sp>
      <p:sp>
        <p:nvSpPr>
          <p:cNvPr id="15366" name="Text Box 8"/>
          <p:cNvSpPr txBox="1">
            <a:spLocks noChangeArrowheads="1"/>
          </p:cNvSpPr>
          <p:nvPr/>
        </p:nvSpPr>
        <p:spPr bwMode="auto">
          <a:xfrm>
            <a:off x="3995738" y="3789363"/>
            <a:ext cx="165735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spcBef>
                <a:spcPct val="50000"/>
              </a:spcBef>
            </a:pPr>
            <a:r>
              <a:rPr lang="en-US" altLang="zh-CN" sz="3400">
                <a:solidFill>
                  <a:srgbClr val="FF00FF"/>
                </a:solidFill>
              </a:rPr>
              <a:t>is said</a:t>
            </a:r>
          </a:p>
        </p:txBody>
      </p:sp>
      <p:sp>
        <p:nvSpPr>
          <p:cNvPr id="15367" name="Text Box 5"/>
          <p:cNvSpPr txBox="1">
            <a:spLocks noChangeArrowheads="1"/>
          </p:cNvSpPr>
          <p:nvPr/>
        </p:nvSpPr>
        <p:spPr bwMode="auto">
          <a:xfrm>
            <a:off x="2987675" y="4294188"/>
            <a:ext cx="4176713"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spcBef>
                <a:spcPct val="50000"/>
              </a:spcBef>
            </a:pPr>
            <a:r>
              <a:rPr lang="en-US" altLang="zh-CN" sz="3400">
                <a:solidFill>
                  <a:srgbClr val="FF00FF"/>
                </a:solidFill>
              </a:rPr>
              <a:t>called</a:t>
            </a:r>
          </a:p>
        </p:txBody>
      </p:sp>
      <p:sp>
        <p:nvSpPr>
          <p:cNvPr id="15368" name="Text Box 6"/>
          <p:cNvSpPr txBox="1">
            <a:spLocks noChangeArrowheads="1"/>
          </p:cNvSpPr>
          <p:nvPr/>
        </p:nvSpPr>
        <p:spPr bwMode="auto">
          <a:xfrm>
            <a:off x="1692275" y="4870450"/>
            <a:ext cx="273685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spcBef>
                <a:spcPct val="50000"/>
              </a:spcBef>
            </a:pPr>
            <a:r>
              <a:rPr lang="en-US" altLang="zh-CN" sz="3400">
                <a:solidFill>
                  <a:srgbClr val="FF00FF"/>
                </a:solidFill>
              </a:rPr>
              <a:t>to discover</a:t>
            </a:r>
          </a:p>
        </p:txBody>
      </p:sp>
      <p:sp>
        <p:nvSpPr>
          <p:cNvPr id="15369" name="Text Box 5"/>
          <p:cNvSpPr txBox="1">
            <a:spLocks noChangeArrowheads="1"/>
          </p:cNvSpPr>
          <p:nvPr/>
        </p:nvSpPr>
        <p:spPr bwMode="auto">
          <a:xfrm>
            <a:off x="4427538" y="5518150"/>
            <a:ext cx="2916237"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spcBef>
                <a:spcPct val="50000"/>
              </a:spcBef>
            </a:pPr>
            <a:r>
              <a:rPr lang="en-US" altLang="zh-CN" sz="3400">
                <a:solidFill>
                  <a:srgbClr val="FF00FF"/>
                </a:solidFill>
              </a:rPr>
              <a:t>was boiling</a:t>
            </a:r>
          </a:p>
        </p:txBody>
      </p:sp>
      <p:sp>
        <p:nvSpPr>
          <p:cNvPr id="15370" name="WordArt 5"/>
          <p:cNvSpPr>
            <a:spLocks noChangeArrowheads="1" noChangeShapeType="1" noTextEdit="1"/>
          </p:cNvSpPr>
          <p:nvPr/>
        </p:nvSpPr>
        <p:spPr bwMode="auto">
          <a:xfrm>
            <a:off x="2843213" y="260350"/>
            <a:ext cx="3529012" cy="720725"/>
          </a:xfrm>
          <a:prstGeom prst="rect">
            <a:avLst/>
          </a:prstGeom>
        </p:spPr>
        <p:txBody>
          <a:bodyPr wrap="none" fromWordArt="1">
            <a:prstTxWarp prst="textWave4">
              <a:avLst>
                <a:gd name="adj1" fmla="val 6250"/>
                <a:gd name="adj2" fmla="val 0"/>
              </a:avLst>
            </a:prstTxWarp>
          </a:bodyPr>
          <a:lstStyle/>
          <a:p>
            <a:pPr algn="ctr"/>
            <a:r>
              <a:rPr lang="en-US" altLang="zh-CN" sz="4000" b="1">
                <a:ln w="9525" cmpd="sng">
                  <a:solidFill>
                    <a:srgbClr val="000000"/>
                  </a:solidFill>
                  <a:round/>
                  <a:headEnd/>
                  <a:tailEnd/>
                </a:ln>
                <a:solidFill>
                  <a:srgbClr val="FF9900"/>
                </a:solidFill>
                <a:latin typeface="Arial"/>
                <a:cs typeface="Arial"/>
              </a:rPr>
              <a:t>Post reading</a:t>
            </a:r>
            <a:endParaRPr lang="zh-CN" altLang="en-US" sz="4000" b="1">
              <a:ln w="9525" cmpd="sng">
                <a:solidFill>
                  <a:srgbClr val="000000"/>
                </a:solidFill>
                <a:round/>
                <a:headEnd/>
                <a:tailEnd/>
              </a:ln>
              <a:solidFill>
                <a:srgbClr val="FF9900"/>
              </a:solidFill>
              <a:latin typeface="Arial"/>
              <a:cs typeface="Arial"/>
            </a:endParaRPr>
          </a:p>
        </p:txBody>
      </p:sp>
      <p:sp>
        <p:nvSpPr>
          <p:cNvPr id="15371" name="AutoShape 17"/>
          <p:cNvSpPr>
            <a:spLocks noChangeArrowheads="1"/>
          </p:cNvSpPr>
          <p:nvPr/>
        </p:nvSpPr>
        <p:spPr bwMode="auto">
          <a:xfrm>
            <a:off x="5076825" y="6092825"/>
            <a:ext cx="3455988" cy="574675"/>
          </a:xfrm>
          <a:prstGeom prst="wedgeRoundRectCallout">
            <a:avLst>
              <a:gd name="adj1" fmla="val 44167"/>
              <a:gd name="adj2" fmla="val -369611"/>
              <a:gd name="adj3" fmla="val 16667"/>
            </a:avLst>
          </a:prstGeom>
          <a:noFill/>
          <a:ln w="9525"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i="1">
                <a:solidFill>
                  <a:srgbClr val="3333CC"/>
                </a:solidFill>
              </a:rPr>
              <a:t>n.</a:t>
            </a:r>
            <a:r>
              <a:rPr lang="en-US" altLang="zh-CN" sz="2800">
                <a:solidFill>
                  <a:srgbClr val="3333CC"/>
                </a:solidFill>
              </a:rPr>
              <a:t> </a:t>
            </a:r>
            <a:r>
              <a:rPr lang="zh-CN" altLang="en-US" sz="2800">
                <a:solidFill>
                  <a:srgbClr val="3333CC"/>
                </a:solidFill>
              </a:rPr>
              <a:t>统治者，支配者</a:t>
            </a:r>
          </a:p>
        </p:txBody>
      </p:sp>
      <p:sp>
        <p:nvSpPr>
          <p:cNvPr id="15372" name="AutoShape 18"/>
          <p:cNvSpPr>
            <a:spLocks noChangeArrowheads="1"/>
          </p:cNvSpPr>
          <p:nvPr/>
        </p:nvSpPr>
        <p:spPr bwMode="auto">
          <a:xfrm>
            <a:off x="1692275" y="6092825"/>
            <a:ext cx="2808288" cy="574675"/>
          </a:xfrm>
          <a:prstGeom prst="wedgeRoundRectCallout">
            <a:avLst>
              <a:gd name="adj1" fmla="val 72727"/>
              <a:gd name="adj2" fmla="val -60773"/>
              <a:gd name="adj3" fmla="val 16667"/>
            </a:avLst>
          </a:prstGeom>
          <a:noFill/>
          <a:ln w="9525"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i="1">
                <a:solidFill>
                  <a:srgbClr val="3333CC"/>
                </a:solidFill>
              </a:rPr>
              <a:t>v.</a:t>
            </a:r>
            <a:r>
              <a:rPr lang="en-US" altLang="zh-CN" sz="2800">
                <a:solidFill>
                  <a:srgbClr val="3333CC"/>
                </a:solidFill>
              </a:rPr>
              <a:t> </a:t>
            </a:r>
            <a:r>
              <a:rPr lang="zh-CN" altLang="en-US" sz="2800">
                <a:solidFill>
                  <a:srgbClr val="3333CC"/>
                </a:solidFill>
              </a:rPr>
              <a:t>煮沸，烧开</a:t>
            </a:r>
          </a:p>
        </p:txBody>
      </p:sp>
    </p:spTree>
    <p:extLst>
      <p:ext uri="{BB962C8B-B14F-4D97-AF65-F5344CB8AC3E}">
        <p14:creationId xmlns:p14="http://schemas.microsoft.com/office/powerpoint/2010/main" val="2245431108"/>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wedge">
                                      <p:cBhvr>
                                        <p:cTn id="7" dur="500"/>
                                        <p:tgtEl>
                                          <p:spTgt spid="1536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371"/>
                                        </p:tgtEl>
                                        <p:attrNameLst>
                                          <p:attrName>style.visibility</p:attrName>
                                        </p:attrNameLst>
                                      </p:cBhvr>
                                      <p:to>
                                        <p:strVal val="visible"/>
                                      </p:to>
                                    </p:set>
                                    <p:animEffect transition="in" filter="wipe(up)">
                                      <p:cBhvr>
                                        <p:cTn id="12" dur="500"/>
                                        <p:tgtEl>
                                          <p:spTgt spid="153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5372"/>
                                        </p:tgtEl>
                                        <p:attrNameLst>
                                          <p:attrName>style.visibility</p:attrName>
                                        </p:attrNameLst>
                                      </p:cBhvr>
                                      <p:to>
                                        <p:strVal val="visible"/>
                                      </p:to>
                                    </p:set>
                                    <p:animEffect transition="in" filter="wipe(up)">
                                      <p:cBhvr>
                                        <p:cTn id="17" dur="500"/>
                                        <p:tgtEl>
                                          <p:spTgt spid="1537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3" presetClass="entr" presetSubtype="0" fill="hold" grpId="0" nodeType="clickEffect">
                                  <p:stCondLst>
                                    <p:cond delay="0"/>
                                  </p:stCondLst>
                                  <p:childTnLst>
                                    <p:set>
                                      <p:cBhvr>
                                        <p:cTn id="21" dur="1" fill="hold">
                                          <p:stCondLst>
                                            <p:cond delay="0"/>
                                          </p:stCondLst>
                                        </p:cTn>
                                        <p:tgtEl>
                                          <p:spTgt spid="15364"/>
                                        </p:tgtEl>
                                        <p:attrNameLst>
                                          <p:attrName>style.visibility</p:attrName>
                                        </p:attrNameLst>
                                      </p:cBhvr>
                                      <p:to>
                                        <p:strVal val="visible"/>
                                      </p:to>
                                    </p:set>
                                    <p:anim calcmode="lin" valueType="num">
                                      <p:cBhvr>
                                        <p:cTn id="22" dur="500" fill="hold"/>
                                        <p:tgtEl>
                                          <p:spTgt spid="15364"/>
                                        </p:tgtEl>
                                        <p:attrNameLst>
                                          <p:attrName>ppt_w</p:attrName>
                                        </p:attrNameLst>
                                      </p:cBhvr>
                                      <p:tavLst>
                                        <p:tav tm="0">
                                          <p:val>
                                            <p:fltVal val="0"/>
                                          </p:val>
                                        </p:tav>
                                        <p:tav tm="100000">
                                          <p:val>
                                            <p:strVal val="#ppt_w"/>
                                          </p:val>
                                        </p:tav>
                                      </p:tavLst>
                                    </p:anim>
                                    <p:anim calcmode="lin" valueType="num">
                                      <p:cBhvr>
                                        <p:cTn id="23" dur="500" fill="hold"/>
                                        <p:tgtEl>
                                          <p:spTgt spid="15364"/>
                                        </p:tgtEl>
                                        <p:attrNameLst>
                                          <p:attrName>ppt_h</p:attrName>
                                        </p:attrNameLst>
                                      </p:cBhvr>
                                      <p:tavLst>
                                        <p:tav tm="0">
                                          <p:val>
                                            <p:fltVal val="0"/>
                                          </p:val>
                                        </p:tav>
                                        <p:tav tm="100000">
                                          <p:val>
                                            <p:strVal val="#ppt_h"/>
                                          </p:val>
                                        </p:tav>
                                      </p:tavLst>
                                    </p:anim>
                                    <p:animEffect transition="in" filter="fade">
                                      <p:cBhvr>
                                        <p:cTn id="24" dur="500"/>
                                        <p:tgtEl>
                                          <p:spTgt spid="1536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15365"/>
                                        </p:tgtEl>
                                        <p:attrNameLst>
                                          <p:attrName>style.visibility</p:attrName>
                                        </p:attrNameLst>
                                      </p:cBhvr>
                                      <p:to>
                                        <p:strVal val="visible"/>
                                      </p:to>
                                    </p:set>
                                    <p:anim calcmode="lin" valueType="num">
                                      <p:cBhvr>
                                        <p:cTn id="29" dur="500" fill="hold"/>
                                        <p:tgtEl>
                                          <p:spTgt spid="15365"/>
                                        </p:tgtEl>
                                        <p:attrNameLst>
                                          <p:attrName>ppt_w</p:attrName>
                                        </p:attrNameLst>
                                      </p:cBhvr>
                                      <p:tavLst>
                                        <p:tav tm="0">
                                          <p:val>
                                            <p:fltVal val="0"/>
                                          </p:val>
                                        </p:tav>
                                        <p:tav tm="100000">
                                          <p:val>
                                            <p:strVal val="#ppt_w"/>
                                          </p:val>
                                        </p:tav>
                                      </p:tavLst>
                                    </p:anim>
                                    <p:anim calcmode="lin" valueType="num">
                                      <p:cBhvr>
                                        <p:cTn id="30" dur="500" fill="hold"/>
                                        <p:tgtEl>
                                          <p:spTgt spid="15365"/>
                                        </p:tgtEl>
                                        <p:attrNameLst>
                                          <p:attrName>ppt_h</p:attrName>
                                        </p:attrNameLst>
                                      </p:cBhvr>
                                      <p:tavLst>
                                        <p:tav tm="0">
                                          <p:val>
                                            <p:fltVal val="0"/>
                                          </p:val>
                                        </p:tav>
                                        <p:tav tm="100000">
                                          <p:val>
                                            <p:strVal val="#ppt_h"/>
                                          </p:val>
                                        </p:tav>
                                      </p:tavLst>
                                    </p:anim>
                                    <p:animEffect transition="in" filter="fade">
                                      <p:cBhvr>
                                        <p:cTn id="31" dur="500"/>
                                        <p:tgtEl>
                                          <p:spTgt spid="1536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3" presetClass="entr" presetSubtype="0" fill="hold" grpId="0" nodeType="clickEffect">
                                  <p:stCondLst>
                                    <p:cond delay="0"/>
                                  </p:stCondLst>
                                  <p:childTnLst>
                                    <p:set>
                                      <p:cBhvr>
                                        <p:cTn id="35" dur="1" fill="hold">
                                          <p:stCondLst>
                                            <p:cond delay="0"/>
                                          </p:stCondLst>
                                        </p:cTn>
                                        <p:tgtEl>
                                          <p:spTgt spid="15366"/>
                                        </p:tgtEl>
                                        <p:attrNameLst>
                                          <p:attrName>style.visibility</p:attrName>
                                        </p:attrNameLst>
                                      </p:cBhvr>
                                      <p:to>
                                        <p:strVal val="visible"/>
                                      </p:to>
                                    </p:set>
                                    <p:anim calcmode="lin" valueType="num">
                                      <p:cBhvr>
                                        <p:cTn id="36" dur="500" fill="hold"/>
                                        <p:tgtEl>
                                          <p:spTgt spid="15366"/>
                                        </p:tgtEl>
                                        <p:attrNameLst>
                                          <p:attrName>ppt_w</p:attrName>
                                        </p:attrNameLst>
                                      </p:cBhvr>
                                      <p:tavLst>
                                        <p:tav tm="0">
                                          <p:val>
                                            <p:fltVal val="0"/>
                                          </p:val>
                                        </p:tav>
                                        <p:tav tm="100000">
                                          <p:val>
                                            <p:strVal val="#ppt_w"/>
                                          </p:val>
                                        </p:tav>
                                      </p:tavLst>
                                    </p:anim>
                                    <p:anim calcmode="lin" valueType="num">
                                      <p:cBhvr>
                                        <p:cTn id="37" dur="500" fill="hold"/>
                                        <p:tgtEl>
                                          <p:spTgt spid="15366"/>
                                        </p:tgtEl>
                                        <p:attrNameLst>
                                          <p:attrName>ppt_h</p:attrName>
                                        </p:attrNameLst>
                                      </p:cBhvr>
                                      <p:tavLst>
                                        <p:tav tm="0">
                                          <p:val>
                                            <p:fltVal val="0"/>
                                          </p:val>
                                        </p:tav>
                                        <p:tav tm="100000">
                                          <p:val>
                                            <p:strVal val="#ppt_h"/>
                                          </p:val>
                                        </p:tav>
                                      </p:tavLst>
                                    </p:anim>
                                    <p:animEffect transition="in" filter="fade">
                                      <p:cBhvr>
                                        <p:cTn id="38" dur="500"/>
                                        <p:tgtEl>
                                          <p:spTgt spid="1536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3" presetClass="entr" presetSubtype="0" fill="hold" grpId="0" nodeType="clickEffect">
                                  <p:stCondLst>
                                    <p:cond delay="0"/>
                                  </p:stCondLst>
                                  <p:childTnLst>
                                    <p:set>
                                      <p:cBhvr>
                                        <p:cTn id="42" dur="1" fill="hold">
                                          <p:stCondLst>
                                            <p:cond delay="0"/>
                                          </p:stCondLst>
                                        </p:cTn>
                                        <p:tgtEl>
                                          <p:spTgt spid="15367"/>
                                        </p:tgtEl>
                                        <p:attrNameLst>
                                          <p:attrName>style.visibility</p:attrName>
                                        </p:attrNameLst>
                                      </p:cBhvr>
                                      <p:to>
                                        <p:strVal val="visible"/>
                                      </p:to>
                                    </p:set>
                                    <p:anim calcmode="lin" valueType="num">
                                      <p:cBhvr>
                                        <p:cTn id="43" dur="500" fill="hold"/>
                                        <p:tgtEl>
                                          <p:spTgt spid="15367"/>
                                        </p:tgtEl>
                                        <p:attrNameLst>
                                          <p:attrName>ppt_w</p:attrName>
                                        </p:attrNameLst>
                                      </p:cBhvr>
                                      <p:tavLst>
                                        <p:tav tm="0">
                                          <p:val>
                                            <p:fltVal val="0"/>
                                          </p:val>
                                        </p:tav>
                                        <p:tav tm="100000">
                                          <p:val>
                                            <p:strVal val="#ppt_w"/>
                                          </p:val>
                                        </p:tav>
                                      </p:tavLst>
                                    </p:anim>
                                    <p:anim calcmode="lin" valueType="num">
                                      <p:cBhvr>
                                        <p:cTn id="44" dur="500" fill="hold"/>
                                        <p:tgtEl>
                                          <p:spTgt spid="15367"/>
                                        </p:tgtEl>
                                        <p:attrNameLst>
                                          <p:attrName>ppt_h</p:attrName>
                                        </p:attrNameLst>
                                      </p:cBhvr>
                                      <p:tavLst>
                                        <p:tav tm="0">
                                          <p:val>
                                            <p:fltVal val="0"/>
                                          </p:val>
                                        </p:tav>
                                        <p:tav tm="100000">
                                          <p:val>
                                            <p:strVal val="#ppt_h"/>
                                          </p:val>
                                        </p:tav>
                                      </p:tavLst>
                                    </p:anim>
                                    <p:animEffect transition="in" filter="fade">
                                      <p:cBhvr>
                                        <p:cTn id="45" dur="500"/>
                                        <p:tgtEl>
                                          <p:spTgt spid="15367"/>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53" presetClass="entr" presetSubtype="0" fill="hold" grpId="0" nodeType="clickEffect">
                                  <p:stCondLst>
                                    <p:cond delay="0"/>
                                  </p:stCondLst>
                                  <p:childTnLst>
                                    <p:set>
                                      <p:cBhvr>
                                        <p:cTn id="49" dur="1" fill="hold">
                                          <p:stCondLst>
                                            <p:cond delay="0"/>
                                          </p:stCondLst>
                                        </p:cTn>
                                        <p:tgtEl>
                                          <p:spTgt spid="15368"/>
                                        </p:tgtEl>
                                        <p:attrNameLst>
                                          <p:attrName>style.visibility</p:attrName>
                                        </p:attrNameLst>
                                      </p:cBhvr>
                                      <p:to>
                                        <p:strVal val="visible"/>
                                      </p:to>
                                    </p:set>
                                    <p:anim calcmode="lin" valueType="num">
                                      <p:cBhvr>
                                        <p:cTn id="50" dur="500" fill="hold"/>
                                        <p:tgtEl>
                                          <p:spTgt spid="15368"/>
                                        </p:tgtEl>
                                        <p:attrNameLst>
                                          <p:attrName>ppt_w</p:attrName>
                                        </p:attrNameLst>
                                      </p:cBhvr>
                                      <p:tavLst>
                                        <p:tav tm="0">
                                          <p:val>
                                            <p:fltVal val="0"/>
                                          </p:val>
                                        </p:tav>
                                        <p:tav tm="100000">
                                          <p:val>
                                            <p:strVal val="#ppt_w"/>
                                          </p:val>
                                        </p:tav>
                                      </p:tavLst>
                                    </p:anim>
                                    <p:anim calcmode="lin" valueType="num">
                                      <p:cBhvr>
                                        <p:cTn id="51" dur="500" fill="hold"/>
                                        <p:tgtEl>
                                          <p:spTgt spid="15368"/>
                                        </p:tgtEl>
                                        <p:attrNameLst>
                                          <p:attrName>ppt_h</p:attrName>
                                        </p:attrNameLst>
                                      </p:cBhvr>
                                      <p:tavLst>
                                        <p:tav tm="0">
                                          <p:val>
                                            <p:fltVal val="0"/>
                                          </p:val>
                                        </p:tav>
                                        <p:tav tm="100000">
                                          <p:val>
                                            <p:strVal val="#ppt_h"/>
                                          </p:val>
                                        </p:tav>
                                      </p:tavLst>
                                    </p:anim>
                                    <p:animEffect transition="in" filter="fade">
                                      <p:cBhvr>
                                        <p:cTn id="52" dur="500"/>
                                        <p:tgtEl>
                                          <p:spTgt spid="1536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3" presetClass="entr" presetSubtype="0" fill="hold" grpId="0" nodeType="clickEffect">
                                  <p:stCondLst>
                                    <p:cond delay="0"/>
                                  </p:stCondLst>
                                  <p:childTnLst>
                                    <p:set>
                                      <p:cBhvr>
                                        <p:cTn id="56" dur="1" fill="hold">
                                          <p:stCondLst>
                                            <p:cond delay="0"/>
                                          </p:stCondLst>
                                        </p:cTn>
                                        <p:tgtEl>
                                          <p:spTgt spid="15369"/>
                                        </p:tgtEl>
                                        <p:attrNameLst>
                                          <p:attrName>style.visibility</p:attrName>
                                        </p:attrNameLst>
                                      </p:cBhvr>
                                      <p:to>
                                        <p:strVal val="visible"/>
                                      </p:to>
                                    </p:set>
                                    <p:anim calcmode="lin" valueType="num">
                                      <p:cBhvr>
                                        <p:cTn id="57" dur="500" fill="hold"/>
                                        <p:tgtEl>
                                          <p:spTgt spid="15369"/>
                                        </p:tgtEl>
                                        <p:attrNameLst>
                                          <p:attrName>ppt_w</p:attrName>
                                        </p:attrNameLst>
                                      </p:cBhvr>
                                      <p:tavLst>
                                        <p:tav tm="0">
                                          <p:val>
                                            <p:fltVal val="0"/>
                                          </p:val>
                                        </p:tav>
                                        <p:tav tm="100000">
                                          <p:val>
                                            <p:strVal val="#ppt_w"/>
                                          </p:val>
                                        </p:tav>
                                      </p:tavLst>
                                    </p:anim>
                                    <p:anim calcmode="lin" valueType="num">
                                      <p:cBhvr>
                                        <p:cTn id="58" dur="500" fill="hold"/>
                                        <p:tgtEl>
                                          <p:spTgt spid="15369"/>
                                        </p:tgtEl>
                                        <p:attrNameLst>
                                          <p:attrName>ppt_h</p:attrName>
                                        </p:attrNameLst>
                                      </p:cBhvr>
                                      <p:tavLst>
                                        <p:tav tm="0">
                                          <p:val>
                                            <p:fltVal val="0"/>
                                          </p:val>
                                        </p:tav>
                                        <p:tav tm="100000">
                                          <p:val>
                                            <p:strVal val="#ppt_h"/>
                                          </p:val>
                                        </p:tav>
                                      </p:tavLst>
                                    </p:anim>
                                    <p:animEffect transition="in" filter="fade">
                                      <p:cBhvr>
                                        <p:cTn id="59" dur="50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utoUpdateAnimBg="0"/>
      <p:bldP spid="15364" grpId="0" autoUpdateAnimBg="0"/>
      <p:bldP spid="15365" grpId="0" autoUpdateAnimBg="0"/>
      <p:bldP spid="15366" grpId="0" autoUpdateAnimBg="0"/>
      <p:bldP spid="15367" grpId="0" autoUpdateAnimBg="0"/>
      <p:bldP spid="15368" grpId="0" autoUpdateAnimBg="0"/>
      <p:bldP spid="15369" grpId="0" autoUpdateAnimBg="0"/>
      <p:bldP spid="15371" grpId="0" animBg="1" autoUpdateAnimBg="0"/>
      <p:bldP spid="15372"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5"/>
          <p:cNvSpPr txBox="1">
            <a:spLocks noChangeArrowheads="1"/>
          </p:cNvSpPr>
          <p:nvPr/>
        </p:nvSpPr>
        <p:spPr bwMode="auto">
          <a:xfrm>
            <a:off x="179388" y="333375"/>
            <a:ext cx="8748712" cy="535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t>over an open fire. Some leaves from a tea plant ____ (fall) into the water and </a:t>
            </a:r>
          </a:p>
          <a:p>
            <a:pPr>
              <a:lnSpc>
                <a:spcPct val="120000"/>
              </a:lnSpc>
            </a:pPr>
            <a:r>
              <a:rPr lang="en-US" altLang="zh-CN" sz="3600">
                <a:solidFill>
                  <a:srgbClr val="FF3300"/>
                </a:solidFill>
              </a:rPr>
              <a:t>remained</a:t>
            </a:r>
            <a:r>
              <a:rPr lang="en-US" altLang="zh-CN" sz="3600"/>
              <a:t> there for some time. It ________ (produce) a nice </a:t>
            </a:r>
            <a:r>
              <a:rPr lang="en-US" altLang="zh-CN" sz="3600">
                <a:solidFill>
                  <a:srgbClr val="FF3300"/>
                </a:solidFill>
              </a:rPr>
              <a:t>smell</a:t>
            </a:r>
            <a:r>
              <a:rPr lang="en-US" altLang="zh-CN" sz="3600"/>
              <a:t> so he ______ (taste) </a:t>
            </a:r>
          </a:p>
          <a:p>
            <a:pPr>
              <a:lnSpc>
                <a:spcPct val="120000"/>
              </a:lnSpc>
            </a:pPr>
            <a:r>
              <a:rPr lang="en-US" altLang="zh-CN" sz="3600"/>
              <a:t>the brown water. It was quite delicious, and so, one of the world’s favorite drinks ____________ (invent).</a:t>
            </a:r>
          </a:p>
        </p:txBody>
      </p:sp>
      <p:sp>
        <p:nvSpPr>
          <p:cNvPr id="16387" name="Text Box 8"/>
          <p:cNvSpPr txBox="1">
            <a:spLocks noChangeArrowheads="1"/>
          </p:cNvSpPr>
          <p:nvPr/>
        </p:nvSpPr>
        <p:spPr bwMode="auto">
          <a:xfrm>
            <a:off x="1403350" y="1052513"/>
            <a:ext cx="18034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fell</a:t>
            </a:r>
          </a:p>
        </p:txBody>
      </p:sp>
      <p:sp>
        <p:nvSpPr>
          <p:cNvPr id="16388" name="Text Box 5"/>
          <p:cNvSpPr txBox="1">
            <a:spLocks noChangeArrowheads="1"/>
          </p:cNvSpPr>
          <p:nvPr/>
        </p:nvSpPr>
        <p:spPr bwMode="auto">
          <a:xfrm>
            <a:off x="179388" y="2349500"/>
            <a:ext cx="25193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produced</a:t>
            </a:r>
          </a:p>
        </p:txBody>
      </p:sp>
      <p:sp>
        <p:nvSpPr>
          <p:cNvPr id="16389" name="Text Box 5"/>
          <p:cNvSpPr txBox="1">
            <a:spLocks noChangeArrowheads="1"/>
          </p:cNvSpPr>
          <p:nvPr/>
        </p:nvSpPr>
        <p:spPr bwMode="auto">
          <a:xfrm>
            <a:off x="107950" y="4868863"/>
            <a:ext cx="543718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was invented</a:t>
            </a:r>
          </a:p>
        </p:txBody>
      </p:sp>
      <p:sp>
        <p:nvSpPr>
          <p:cNvPr id="16390" name="Text Box 6"/>
          <p:cNvSpPr txBox="1">
            <a:spLocks noChangeArrowheads="1"/>
          </p:cNvSpPr>
          <p:nvPr/>
        </p:nvSpPr>
        <p:spPr bwMode="auto">
          <a:xfrm>
            <a:off x="179388" y="2997200"/>
            <a:ext cx="2735262"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tasted</a:t>
            </a:r>
          </a:p>
        </p:txBody>
      </p:sp>
    </p:spTree>
    <p:extLst>
      <p:ext uri="{BB962C8B-B14F-4D97-AF65-F5344CB8AC3E}">
        <p14:creationId xmlns:p14="http://schemas.microsoft.com/office/powerpoint/2010/main" val="2450112223"/>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500" fill="hold"/>
                                        <p:tgtEl>
                                          <p:spTgt spid="16387"/>
                                        </p:tgtEl>
                                        <p:attrNameLst>
                                          <p:attrName>ppt_w</p:attrName>
                                        </p:attrNameLst>
                                      </p:cBhvr>
                                      <p:tavLst>
                                        <p:tav tm="0">
                                          <p:val>
                                            <p:fltVal val="0"/>
                                          </p:val>
                                        </p:tav>
                                        <p:tav tm="100000">
                                          <p:val>
                                            <p:strVal val="#ppt_w"/>
                                          </p:val>
                                        </p:tav>
                                      </p:tavLst>
                                    </p:anim>
                                    <p:anim calcmode="lin" valueType="num">
                                      <p:cBhvr>
                                        <p:cTn id="8" dur="500" fill="hold"/>
                                        <p:tgtEl>
                                          <p:spTgt spid="16387"/>
                                        </p:tgtEl>
                                        <p:attrNameLst>
                                          <p:attrName>ppt_h</p:attrName>
                                        </p:attrNameLst>
                                      </p:cBhvr>
                                      <p:tavLst>
                                        <p:tav tm="0">
                                          <p:val>
                                            <p:fltVal val="0"/>
                                          </p:val>
                                        </p:tav>
                                        <p:tav tm="100000">
                                          <p:val>
                                            <p:strVal val="#ppt_h"/>
                                          </p:val>
                                        </p:tav>
                                      </p:tavLst>
                                    </p:anim>
                                    <p:animEffect transition="in" filter="fade">
                                      <p:cBhvr>
                                        <p:cTn id="9" dur="500"/>
                                        <p:tgtEl>
                                          <p:spTgt spid="16387"/>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6388"/>
                                        </p:tgtEl>
                                        <p:attrNameLst>
                                          <p:attrName>style.visibility</p:attrName>
                                        </p:attrNameLst>
                                      </p:cBhvr>
                                      <p:to>
                                        <p:strVal val="visible"/>
                                      </p:to>
                                    </p:set>
                                    <p:anim calcmode="lin" valueType="num">
                                      <p:cBhvr>
                                        <p:cTn id="14" dur="500" fill="hold"/>
                                        <p:tgtEl>
                                          <p:spTgt spid="16388"/>
                                        </p:tgtEl>
                                        <p:attrNameLst>
                                          <p:attrName>ppt_w</p:attrName>
                                        </p:attrNameLst>
                                      </p:cBhvr>
                                      <p:tavLst>
                                        <p:tav tm="0">
                                          <p:val>
                                            <p:fltVal val="0"/>
                                          </p:val>
                                        </p:tav>
                                        <p:tav tm="100000">
                                          <p:val>
                                            <p:strVal val="#ppt_w"/>
                                          </p:val>
                                        </p:tav>
                                      </p:tavLst>
                                    </p:anim>
                                    <p:anim calcmode="lin" valueType="num">
                                      <p:cBhvr>
                                        <p:cTn id="15" dur="500" fill="hold"/>
                                        <p:tgtEl>
                                          <p:spTgt spid="16388"/>
                                        </p:tgtEl>
                                        <p:attrNameLst>
                                          <p:attrName>ppt_h</p:attrName>
                                        </p:attrNameLst>
                                      </p:cBhvr>
                                      <p:tavLst>
                                        <p:tav tm="0">
                                          <p:val>
                                            <p:fltVal val="0"/>
                                          </p:val>
                                        </p:tav>
                                        <p:tav tm="100000">
                                          <p:val>
                                            <p:strVal val="#ppt_h"/>
                                          </p:val>
                                        </p:tav>
                                      </p:tavLst>
                                    </p:anim>
                                    <p:animEffect transition="in" filter="fade">
                                      <p:cBhvr>
                                        <p:cTn id="16" dur="500"/>
                                        <p:tgtEl>
                                          <p:spTgt spid="1638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16390"/>
                                        </p:tgtEl>
                                        <p:attrNameLst>
                                          <p:attrName>style.visibility</p:attrName>
                                        </p:attrNameLst>
                                      </p:cBhvr>
                                      <p:to>
                                        <p:strVal val="visible"/>
                                      </p:to>
                                    </p:set>
                                    <p:anim calcmode="lin" valueType="num">
                                      <p:cBhvr>
                                        <p:cTn id="21" dur="500" fill="hold"/>
                                        <p:tgtEl>
                                          <p:spTgt spid="16390"/>
                                        </p:tgtEl>
                                        <p:attrNameLst>
                                          <p:attrName>ppt_w</p:attrName>
                                        </p:attrNameLst>
                                      </p:cBhvr>
                                      <p:tavLst>
                                        <p:tav tm="0">
                                          <p:val>
                                            <p:fltVal val="0"/>
                                          </p:val>
                                        </p:tav>
                                        <p:tav tm="100000">
                                          <p:val>
                                            <p:strVal val="#ppt_w"/>
                                          </p:val>
                                        </p:tav>
                                      </p:tavLst>
                                    </p:anim>
                                    <p:anim calcmode="lin" valueType="num">
                                      <p:cBhvr>
                                        <p:cTn id="22" dur="500" fill="hold"/>
                                        <p:tgtEl>
                                          <p:spTgt spid="16390"/>
                                        </p:tgtEl>
                                        <p:attrNameLst>
                                          <p:attrName>ppt_h</p:attrName>
                                        </p:attrNameLst>
                                      </p:cBhvr>
                                      <p:tavLst>
                                        <p:tav tm="0">
                                          <p:val>
                                            <p:fltVal val="0"/>
                                          </p:val>
                                        </p:tav>
                                        <p:tav tm="100000">
                                          <p:val>
                                            <p:strVal val="#ppt_h"/>
                                          </p:val>
                                        </p:tav>
                                      </p:tavLst>
                                    </p:anim>
                                    <p:animEffect transition="in" filter="fade">
                                      <p:cBhvr>
                                        <p:cTn id="23" dur="500"/>
                                        <p:tgtEl>
                                          <p:spTgt spid="1639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16389"/>
                                        </p:tgtEl>
                                        <p:attrNameLst>
                                          <p:attrName>style.visibility</p:attrName>
                                        </p:attrNameLst>
                                      </p:cBhvr>
                                      <p:to>
                                        <p:strVal val="visible"/>
                                      </p:to>
                                    </p:set>
                                    <p:anim calcmode="lin" valueType="num">
                                      <p:cBhvr>
                                        <p:cTn id="28" dur="500" fill="hold"/>
                                        <p:tgtEl>
                                          <p:spTgt spid="16389"/>
                                        </p:tgtEl>
                                        <p:attrNameLst>
                                          <p:attrName>ppt_w</p:attrName>
                                        </p:attrNameLst>
                                      </p:cBhvr>
                                      <p:tavLst>
                                        <p:tav tm="0">
                                          <p:val>
                                            <p:fltVal val="0"/>
                                          </p:val>
                                        </p:tav>
                                        <p:tav tm="100000">
                                          <p:val>
                                            <p:strVal val="#ppt_w"/>
                                          </p:val>
                                        </p:tav>
                                      </p:tavLst>
                                    </p:anim>
                                    <p:anim calcmode="lin" valueType="num">
                                      <p:cBhvr>
                                        <p:cTn id="29" dur="500" fill="hold"/>
                                        <p:tgtEl>
                                          <p:spTgt spid="16389"/>
                                        </p:tgtEl>
                                        <p:attrNameLst>
                                          <p:attrName>ppt_h</p:attrName>
                                        </p:attrNameLst>
                                      </p:cBhvr>
                                      <p:tavLst>
                                        <p:tav tm="0">
                                          <p:val>
                                            <p:fltVal val="0"/>
                                          </p:val>
                                        </p:tav>
                                        <p:tav tm="100000">
                                          <p:val>
                                            <p:strVal val="#ppt_h"/>
                                          </p:val>
                                        </p:tav>
                                      </p:tavLst>
                                    </p:anim>
                                    <p:animEffect transition="in" filter="fade">
                                      <p:cBhvr>
                                        <p:cTn id="30"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utoUpdateAnimBg="0"/>
      <p:bldP spid="16388" grpId="0" autoUpdateAnimBg="0"/>
      <p:bldP spid="16389" grpId="0" autoUpdateAnimBg="0"/>
      <p:bldP spid="1639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5"/>
          <p:cNvSpPr txBox="1">
            <a:spLocks noChangeArrowheads="1"/>
          </p:cNvSpPr>
          <p:nvPr/>
        </p:nvSpPr>
        <p:spPr bwMode="auto">
          <a:xfrm>
            <a:off x="323850" y="252413"/>
            <a:ext cx="8280400"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400">
                <a:solidFill>
                  <a:srgbClr val="0066FF"/>
                </a:solidFill>
              </a:rPr>
              <a:t>Fill in the blanks with the proper forms according to the second paragraph.</a:t>
            </a:r>
          </a:p>
        </p:txBody>
      </p:sp>
      <p:sp>
        <p:nvSpPr>
          <p:cNvPr id="17411" name="Text Box 5"/>
          <p:cNvSpPr txBox="1">
            <a:spLocks noChangeArrowheads="1"/>
          </p:cNvSpPr>
          <p:nvPr/>
        </p:nvSpPr>
        <p:spPr bwMode="auto">
          <a:xfrm>
            <a:off x="323850" y="1462088"/>
            <a:ext cx="8640763" cy="493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600"/>
              <a:t>Lu Yu, “the saint of tea”, ____________ (mention) Shen Nong in his book </a:t>
            </a:r>
            <a:r>
              <a:rPr lang="en-US" altLang="zh-CN" sz="3600" i="1"/>
              <a:t>Cha Jing</a:t>
            </a:r>
            <a:r>
              <a:rPr lang="en-US" altLang="zh-CN" sz="3600"/>
              <a:t> a few thousand years later. The book describes how tea plants ___________ and used to make tea. It also discusses where the finest tea leaves ______________ (produce) and what kinds of water _________ (use).</a:t>
            </a:r>
          </a:p>
        </p:txBody>
      </p:sp>
      <p:sp>
        <p:nvSpPr>
          <p:cNvPr id="17412" name="Text Box 8"/>
          <p:cNvSpPr txBox="1">
            <a:spLocks noChangeArrowheads="1"/>
          </p:cNvSpPr>
          <p:nvPr/>
        </p:nvSpPr>
        <p:spPr bwMode="auto">
          <a:xfrm>
            <a:off x="5508625" y="1484313"/>
            <a:ext cx="26654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mentioned</a:t>
            </a:r>
          </a:p>
        </p:txBody>
      </p:sp>
      <p:sp>
        <p:nvSpPr>
          <p:cNvPr id="17413" name="Text Box 5"/>
          <p:cNvSpPr txBox="1">
            <a:spLocks noChangeArrowheads="1"/>
          </p:cNvSpPr>
          <p:nvPr/>
        </p:nvSpPr>
        <p:spPr bwMode="auto">
          <a:xfrm>
            <a:off x="179388" y="3789363"/>
            <a:ext cx="4500562"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were  grown</a:t>
            </a:r>
          </a:p>
        </p:txBody>
      </p:sp>
      <p:sp>
        <p:nvSpPr>
          <p:cNvPr id="17414" name="Text Box 8"/>
          <p:cNvSpPr txBox="1">
            <a:spLocks noChangeArrowheads="1"/>
          </p:cNvSpPr>
          <p:nvPr/>
        </p:nvSpPr>
        <p:spPr bwMode="auto">
          <a:xfrm>
            <a:off x="1692275" y="5084763"/>
            <a:ext cx="6118225"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were produced</a:t>
            </a:r>
          </a:p>
        </p:txBody>
      </p:sp>
      <p:sp>
        <p:nvSpPr>
          <p:cNvPr id="17415" name="Text Box 5"/>
          <p:cNvSpPr txBox="1">
            <a:spLocks noChangeArrowheads="1"/>
          </p:cNvSpPr>
          <p:nvPr/>
        </p:nvSpPr>
        <p:spPr bwMode="auto">
          <a:xfrm>
            <a:off x="4356100" y="5734050"/>
            <a:ext cx="38893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were used</a:t>
            </a:r>
          </a:p>
        </p:txBody>
      </p:sp>
    </p:spTree>
    <p:extLst>
      <p:ext uri="{BB962C8B-B14F-4D97-AF65-F5344CB8AC3E}">
        <p14:creationId xmlns:p14="http://schemas.microsoft.com/office/powerpoint/2010/main" val="2043498251"/>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wedge">
                                      <p:cBhvr>
                                        <p:cTn id="7" dur="500"/>
                                        <p:tgtEl>
                                          <p:spTgt spid="174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17412"/>
                                        </p:tgtEl>
                                        <p:attrNameLst>
                                          <p:attrName>style.visibility</p:attrName>
                                        </p:attrNameLst>
                                      </p:cBhvr>
                                      <p:to>
                                        <p:strVal val="visible"/>
                                      </p:to>
                                    </p:set>
                                    <p:anim calcmode="lin" valueType="num">
                                      <p:cBhvr>
                                        <p:cTn id="12" dur="500" fill="hold"/>
                                        <p:tgtEl>
                                          <p:spTgt spid="17412"/>
                                        </p:tgtEl>
                                        <p:attrNameLst>
                                          <p:attrName>ppt_w</p:attrName>
                                        </p:attrNameLst>
                                      </p:cBhvr>
                                      <p:tavLst>
                                        <p:tav tm="0">
                                          <p:val>
                                            <p:fltVal val="0"/>
                                          </p:val>
                                        </p:tav>
                                        <p:tav tm="100000">
                                          <p:val>
                                            <p:strVal val="#ppt_w"/>
                                          </p:val>
                                        </p:tav>
                                      </p:tavLst>
                                    </p:anim>
                                    <p:anim calcmode="lin" valueType="num">
                                      <p:cBhvr>
                                        <p:cTn id="13" dur="500" fill="hold"/>
                                        <p:tgtEl>
                                          <p:spTgt spid="17412"/>
                                        </p:tgtEl>
                                        <p:attrNameLst>
                                          <p:attrName>ppt_h</p:attrName>
                                        </p:attrNameLst>
                                      </p:cBhvr>
                                      <p:tavLst>
                                        <p:tav tm="0">
                                          <p:val>
                                            <p:fltVal val="0"/>
                                          </p:val>
                                        </p:tav>
                                        <p:tav tm="100000">
                                          <p:val>
                                            <p:strVal val="#ppt_h"/>
                                          </p:val>
                                        </p:tav>
                                      </p:tavLst>
                                    </p:anim>
                                    <p:animEffect transition="in" filter="fade">
                                      <p:cBhvr>
                                        <p:cTn id="14" dur="500"/>
                                        <p:tgtEl>
                                          <p:spTgt spid="1741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17413"/>
                                        </p:tgtEl>
                                        <p:attrNameLst>
                                          <p:attrName>style.visibility</p:attrName>
                                        </p:attrNameLst>
                                      </p:cBhvr>
                                      <p:to>
                                        <p:strVal val="visible"/>
                                      </p:to>
                                    </p:set>
                                    <p:anim calcmode="lin" valueType="num">
                                      <p:cBhvr>
                                        <p:cTn id="19" dur="500" fill="hold"/>
                                        <p:tgtEl>
                                          <p:spTgt spid="17413"/>
                                        </p:tgtEl>
                                        <p:attrNameLst>
                                          <p:attrName>ppt_w</p:attrName>
                                        </p:attrNameLst>
                                      </p:cBhvr>
                                      <p:tavLst>
                                        <p:tav tm="0">
                                          <p:val>
                                            <p:fltVal val="0"/>
                                          </p:val>
                                        </p:tav>
                                        <p:tav tm="100000">
                                          <p:val>
                                            <p:strVal val="#ppt_w"/>
                                          </p:val>
                                        </p:tav>
                                      </p:tavLst>
                                    </p:anim>
                                    <p:anim calcmode="lin" valueType="num">
                                      <p:cBhvr>
                                        <p:cTn id="20" dur="500" fill="hold"/>
                                        <p:tgtEl>
                                          <p:spTgt spid="17413"/>
                                        </p:tgtEl>
                                        <p:attrNameLst>
                                          <p:attrName>ppt_h</p:attrName>
                                        </p:attrNameLst>
                                      </p:cBhvr>
                                      <p:tavLst>
                                        <p:tav tm="0">
                                          <p:val>
                                            <p:fltVal val="0"/>
                                          </p:val>
                                        </p:tav>
                                        <p:tav tm="100000">
                                          <p:val>
                                            <p:strVal val="#ppt_h"/>
                                          </p:val>
                                        </p:tav>
                                      </p:tavLst>
                                    </p:anim>
                                    <p:animEffect transition="in" filter="fade">
                                      <p:cBhvr>
                                        <p:cTn id="21" dur="500"/>
                                        <p:tgtEl>
                                          <p:spTgt spid="1741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17414"/>
                                        </p:tgtEl>
                                        <p:attrNameLst>
                                          <p:attrName>style.visibility</p:attrName>
                                        </p:attrNameLst>
                                      </p:cBhvr>
                                      <p:to>
                                        <p:strVal val="visible"/>
                                      </p:to>
                                    </p:set>
                                    <p:anim calcmode="lin" valueType="num">
                                      <p:cBhvr>
                                        <p:cTn id="26" dur="500" fill="hold"/>
                                        <p:tgtEl>
                                          <p:spTgt spid="17414"/>
                                        </p:tgtEl>
                                        <p:attrNameLst>
                                          <p:attrName>ppt_w</p:attrName>
                                        </p:attrNameLst>
                                      </p:cBhvr>
                                      <p:tavLst>
                                        <p:tav tm="0">
                                          <p:val>
                                            <p:fltVal val="0"/>
                                          </p:val>
                                        </p:tav>
                                        <p:tav tm="100000">
                                          <p:val>
                                            <p:strVal val="#ppt_w"/>
                                          </p:val>
                                        </p:tav>
                                      </p:tavLst>
                                    </p:anim>
                                    <p:anim calcmode="lin" valueType="num">
                                      <p:cBhvr>
                                        <p:cTn id="27" dur="500" fill="hold"/>
                                        <p:tgtEl>
                                          <p:spTgt spid="17414"/>
                                        </p:tgtEl>
                                        <p:attrNameLst>
                                          <p:attrName>ppt_h</p:attrName>
                                        </p:attrNameLst>
                                      </p:cBhvr>
                                      <p:tavLst>
                                        <p:tav tm="0">
                                          <p:val>
                                            <p:fltVal val="0"/>
                                          </p:val>
                                        </p:tav>
                                        <p:tav tm="100000">
                                          <p:val>
                                            <p:strVal val="#ppt_h"/>
                                          </p:val>
                                        </p:tav>
                                      </p:tavLst>
                                    </p:anim>
                                    <p:animEffect transition="in" filter="fade">
                                      <p:cBhvr>
                                        <p:cTn id="28" dur="500"/>
                                        <p:tgtEl>
                                          <p:spTgt spid="1741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17415"/>
                                        </p:tgtEl>
                                        <p:attrNameLst>
                                          <p:attrName>style.visibility</p:attrName>
                                        </p:attrNameLst>
                                      </p:cBhvr>
                                      <p:to>
                                        <p:strVal val="visible"/>
                                      </p:to>
                                    </p:set>
                                    <p:anim calcmode="lin" valueType="num">
                                      <p:cBhvr>
                                        <p:cTn id="33" dur="500" fill="hold"/>
                                        <p:tgtEl>
                                          <p:spTgt spid="17415"/>
                                        </p:tgtEl>
                                        <p:attrNameLst>
                                          <p:attrName>ppt_w</p:attrName>
                                        </p:attrNameLst>
                                      </p:cBhvr>
                                      <p:tavLst>
                                        <p:tav tm="0">
                                          <p:val>
                                            <p:fltVal val="0"/>
                                          </p:val>
                                        </p:tav>
                                        <p:tav tm="100000">
                                          <p:val>
                                            <p:strVal val="#ppt_w"/>
                                          </p:val>
                                        </p:tav>
                                      </p:tavLst>
                                    </p:anim>
                                    <p:anim calcmode="lin" valueType="num">
                                      <p:cBhvr>
                                        <p:cTn id="34" dur="500" fill="hold"/>
                                        <p:tgtEl>
                                          <p:spTgt spid="17415"/>
                                        </p:tgtEl>
                                        <p:attrNameLst>
                                          <p:attrName>ppt_h</p:attrName>
                                        </p:attrNameLst>
                                      </p:cBhvr>
                                      <p:tavLst>
                                        <p:tav tm="0">
                                          <p:val>
                                            <p:fltVal val="0"/>
                                          </p:val>
                                        </p:tav>
                                        <p:tav tm="100000">
                                          <p:val>
                                            <p:strVal val="#ppt_h"/>
                                          </p:val>
                                        </p:tav>
                                      </p:tavLst>
                                    </p:anim>
                                    <p:animEffect transition="in" filter="fade">
                                      <p:cBhvr>
                                        <p:cTn id="35" dur="5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utoUpdateAnimBg="0"/>
      <p:bldP spid="17412" grpId="0" autoUpdateAnimBg="0"/>
      <p:bldP spid="17413" grpId="0" autoUpdateAnimBg="0"/>
      <p:bldP spid="17414" grpId="0" autoUpdateAnimBg="0"/>
      <p:bldP spid="1741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5"/>
          <p:cNvSpPr txBox="1">
            <a:spLocks noChangeArrowheads="1"/>
          </p:cNvSpPr>
          <p:nvPr/>
        </p:nvSpPr>
        <p:spPr bwMode="auto">
          <a:xfrm>
            <a:off x="288925" y="252413"/>
            <a:ext cx="83169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400" dirty="0">
                <a:solidFill>
                  <a:srgbClr val="0066FF"/>
                </a:solidFill>
              </a:rPr>
              <a:t>Fill in the blanks with the proper forms according to the third paragraph.</a:t>
            </a:r>
          </a:p>
        </p:txBody>
      </p:sp>
      <p:sp>
        <p:nvSpPr>
          <p:cNvPr id="18435" name="Text Box 5"/>
          <p:cNvSpPr txBox="1">
            <a:spLocks noChangeArrowheads="1"/>
          </p:cNvSpPr>
          <p:nvPr/>
        </p:nvSpPr>
        <p:spPr bwMode="auto">
          <a:xfrm>
            <a:off x="448790" y="1339851"/>
            <a:ext cx="8459788" cy="469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2800"/>
              <a:t>People believed that tea _____________ (bring) to Korea and Japan during the 6th and 7th centuries. In England, tea _____________ (not appear) until around 1660, but in less than 100 years, it had become the national drink. The tea trade from China to Western countries ______ (take) place in the 19th century.</a:t>
            </a:r>
          </a:p>
        </p:txBody>
      </p:sp>
      <p:sp>
        <p:nvSpPr>
          <p:cNvPr id="18436" name="Text Box 8"/>
          <p:cNvSpPr txBox="1">
            <a:spLocks noChangeArrowheads="1"/>
          </p:cNvSpPr>
          <p:nvPr/>
        </p:nvSpPr>
        <p:spPr bwMode="auto">
          <a:xfrm>
            <a:off x="4447381" y="1338263"/>
            <a:ext cx="38163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dirty="0">
                <a:solidFill>
                  <a:srgbClr val="FF00FF"/>
                </a:solidFill>
              </a:rPr>
              <a:t>was brought</a:t>
            </a:r>
          </a:p>
        </p:txBody>
      </p:sp>
      <p:sp>
        <p:nvSpPr>
          <p:cNvPr id="18437" name="Text Box 5"/>
          <p:cNvSpPr txBox="1">
            <a:spLocks noChangeArrowheads="1"/>
          </p:cNvSpPr>
          <p:nvPr/>
        </p:nvSpPr>
        <p:spPr bwMode="auto">
          <a:xfrm>
            <a:off x="2915816" y="2349500"/>
            <a:ext cx="49688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dirty="0">
                <a:solidFill>
                  <a:srgbClr val="FF00FF"/>
                </a:solidFill>
              </a:rPr>
              <a:t>didn’t appear</a:t>
            </a:r>
          </a:p>
        </p:txBody>
      </p:sp>
      <p:sp>
        <p:nvSpPr>
          <p:cNvPr id="18438" name="Text Box 8"/>
          <p:cNvSpPr txBox="1">
            <a:spLocks noChangeArrowheads="1"/>
          </p:cNvSpPr>
          <p:nvPr/>
        </p:nvSpPr>
        <p:spPr bwMode="auto">
          <a:xfrm>
            <a:off x="3960812" y="3860800"/>
            <a:ext cx="2159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dirty="0">
                <a:solidFill>
                  <a:srgbClr val="FF00FF"/>
                </a:solidFill>
              </a:rPr>
              <a:t>took</a:t>
            </a:r>
          </a:p>
        </p:txBody>
      </p:sp>
    </p:spTree>
    <p:extLst>
      <p:ext uri="{BB962C8B-B14F-4D97-AF65-F5344CB8AC3E}">
        <p14:creationId xmlns:p14="http://schemas.microsoft.com/office/powerpoint/2010/main" val="54273258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wedge">
                                      <p:cBhvr>
                                        <p:cTn id="7" dur="500"/>
                                        <p:tgtEl>
                                          <p:spTgt spid="184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18436"/>
                                        </p:tgtEl>
                                        <p:attrNameLst>
                                          <p:attrName>style.visibility</p:attrName>
                                        </p:attrNameLst>
                                      </p:cBhvr>
                                      <p:to>
                                        <p:strVal val="visible"/>
                                      </p:to>
                                    </p:set>
                                    <p:anim calcmode="lin" valueType="num">
                                      <p:cBhvr>
                                        <p:cTn id="12" dur="500" fill="hold"/>
                                        <p:tgtEl>
                                          <p:spTgt spid="18436"/>
                                        </p:tgtEl>
                                        <p:attrNameLst>
                                          <p:attrName>ppt_w</p:attrName>
                                        </p:attrNameLst>
                                      </p:cBhvr>
                                      <p:tavLst>
                                        <p:tav tm="0">
                                          <p:val>
                                            <p:fltVal val="0"/>
                                          </p:val>
                                        </p:tav>
                                        <p:tav tm="100000">
                                          <p:val>
                                            <p:strVal val="#ppt_w"/>
                                          </p:val>
                                        </p:tav>
                                      </p:tavLst>
                                    </p:anim>
                                    <p:anim calcmode="lin" valueType="num">
                                      <p:cBhvr>
                                        <p:cTn id="13" dur="500" fill="hold"/>
                                        <p:tgtEl>
                                          <p:spTgt spid="18436"/>
                                        </p:tgtEl>
                                        <p:attrNameLst>
                                          <p:attrName>ppt_h</p:attrName>
                                        </p:attrNameLst>
                                      </p:cBhvr>
                                      <p:tavLst>
                                        <p:tav tm="0">
                                          <p:val>
                                            <p:fltVal val="0"/>
                                          </p:val>
                                        </p:tav>
                                        <p:tav tm="100000">
                                          <p:val>
                                            <p:strVal val="#ppt_h"/>
                                          </p:val>
                                        </p:tav>
                                      </p:tavLst>
                                    </p:anim>
                                    <p:animEffect transition="in" filter="fade">
                                      <p:cBhvr>
                                        <p:cTn id="14" dur="500"/>
                                        <p:tgtEl>
                                          <p:spTgt spid="18436"/>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18437"/>
                                        </p:tgtEl>
                                        <p:attrNameLst>
                                          <p:attrName>style.visibility</p:attrName>
                                        </p:attrNameLst>
                                      </p:cBhvr>
                                      <p:to>
                                        <p:strVal val="visible"/>
                                      </p:to>
                                    </p:set>
                                    <p:anim calcmode="lin" valueType="num">
                                      <p:cBhvr>
                                        <p:cTn id="19" dur="500" fill="hold"/>
                                        <p:tgtEl>
                                          <p:spTgt spid="18437"/>
                                        </p:tgtEl>
                                        <p:attrNameLst>
                                          <p:attrName>ppt_w</p:attrName>
                                        </p:attrNameLst>
                                      </p:cBhvr>
                                      <p:tavLst>
                                        <p:tav tm="0">
                                          <p:val>
                                            <p:fltVal val="0"/>
                                          </p:val>
                                        </p:tav>
                                        <p:tav tm="100000">
                                          <p:val>
                                            <p:strVal val="#ppt_w"/>
                                          </p:val>
                                        </p:tav>
                                      </p:tavLst>
                                    </p:anim>
                                    <p:anim calcmode="lin" valueType="num">
                                      <p:cBhvr>
                                        <p:cTn id="20" dur="500" fill="hold"/>
                                        <p:tgtEl>
                                          <p:spTgt spid="18437"/>
                                        </p:tgtEl>
                                        <p:attrNameLst>
                                          <p:attrName>ppt_h</p:attrName>
                                        </p:attrNameLst>
                                      </p:cBhvr>
                                      <p:tavLst>
                                        <p:tav tm="0">
                                          <p:val>
                                            <p:fltVal val="0"/>
                                          </p:val>
                                        </p:tav>
                                        <p:tav tm="100000">
                                          <p:val>
                                            <p:strVal val="#ppt_h"/>
                                          </p:val>
                                        </p:tav>
                                      </p:tavLst>
                                    </p:anim>
                                    <p:animEffect transition="in" filter="fade">
                                      <p:cBhvr>
                                        <p:cTn id="21" dur="500"/>
                                        <p:tgtEl>
                                          <p:spTgt spid="1843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18438"/>
                                        </p:tgtEl>
                                        <p:attrNameLst>
                                          <p:attrName>style.visibility</p:attrName>
                                        </p:attrNameLst>
                                      </p:cBhvr>
                                      <p:to>
                                        <p:strVal val="visible"/>
                                      </p:to>
                                    </p:set>
                                    <p:anim calcmode="lin" valueType="num">
                                      <p:cBhvr>
                                        <p:cTn id="26" dur="500" fill="hold"/>
                                        <p:tgtEl>
                                          <p:spTgt spid="18438"/>
                                        </p:tgtEl>
                                        <p:attrNameLst>
                                          <p:attrName>ppt_w</p:attrName>
                                        </p:attrNameLst>
                                      </p:cBhvr>
                                      <p:tavLst>
                                        <p:tav tm="0">
                                          <p:val>
                                            <p:fltVal val="0"/>
                                          </p:val>
                                        </p:tav>
                                        <p:tav tm="100000">
                                          <p:val>
                                            <p:strVal val="#ppt_w"/>
                                          </p:val>
                                        </p:tav>
                                      </p:tavLst>
                                    </p:anim>
                                    <p:anim calcmode="lin" valueType="num">
                                      <p:cBhvr>
                                        <p:cTn id="27" dur="500" fill="hold"/>
                                        <p:tgtEl>
                                          <p:spTgt spid="18438"/>
                                        </p:tgtEl>
                                        <p:attrNameLst>
                                          <p:attrName>ppt_h</p:attrName>
                                        </p:attrNameLst>
                                      </p:cBhvr>
                                      <p:tavLst>
                                        <p:tav tm="0">
                                          <p:val>
                                            <p:fltVal val="0"/>
                                          </p:val>
                                        </p:tav>
                                        <p:tav tm="100000">
                                          <p:val>
                                            <p:strVal val="#ppt_h"/>
                                          </p:val>
                                        </p:tav>
                                      </p:tavLst>
                                    </p:anim>
                                    <p:animEffect transition="in" filter="fade">
                                      <p:cBhvr>
                                        <p:cTn id="28" dur="5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utoUpdateAnimBg="0"/>
      <p:bldP spid="18436" grpId="0" autoUpdateAnimBg="0"/>
      <p:bldP spid="18437" grpId="0" autoUpdateAnimBg="0"/>
      <p:bldP spid="18438"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5"/>
          <p:cNvSpPr txBox="1">
            <a:spLocks noChangeArrowheads="1"/>
          </p:cNvSpPr>
          <p:nvPr/>
        </p:nvSpPr>
        <p:spPr bwMode="auto">
          <a:xfrm>
            <a:off x="468313" y="287338"/>
            <a:ext cx="8424862" cy="521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4000"/>
              <a:t>This ________ (help) to spread the popularity of tea and the tea plant to more places around the world. Even though many people now know about tea culture, the Chinese ____ (be) the ones who best __________ (understand) the nature of tea. </a:t>
            </a:r>
          </a:p>
        </p:txBody>
      </p:sp>
      <p:sp>
        <p:nvSpPr>
          <p:cNvPr id="19459" name="Text Box 8"/>
          <p:cNvSpPr txBox="1">
            <a:spLocks noChangeArrowheads="1"/>
          </p:cNvSpPr>
          <p:nvPr/>
        </p:nvSpPr>
        <p:spPr bwMode="auto">
          <a:xfrm>
            <a:off x="1619250" y="404813"/>
            <a:ext cx="295433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helped</a:t>
            </a:r>
          </a:p>
        </p:txBody>
      </p:sp>
      <p:sp>
        <p:nvSpPr>
          <p:cNvPr id="19460" name="Text Box 5"/>
          <p:cNvSpPr txBox="1">
            <a:spLocks noChangeArrowheads="1"/>
          </p:cNvSpPr>
          <p:nvPr/>
        </p:nvSpPr>
        <p:spPr bwMode="auto">
          <a:xfrm>
            <a:off x="7596188" y="3141663"/>
            <a:ext cx="11525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are</a:t>
            </a:r>
          </a:p>
        </p:txBody>
      </p:sp>
      <p:sp>
        <p:nvSpPr>
          <p:cNvPr id="19461" name="Text Box 5"/>
          <p:cNvSpPr txBox="1">
            <a:spLocks noChangeArrowheads="1"/>
          </p:cNvSpPr>
          <p:nvPr/>
        </p:nvSpPr>
        <p:spPr bwMode="auto">
          <a:xfrm>
            <a:off x="5940425" y="4076700"/>
            <a:ext cx="27717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understad</a:t>
            </a:r>
          </a:p>
        </p:txBody>
      </p:sp>
    </p:spTree>
    <p:extLst>
      <p:ext uri="{BB962C8B-B14F-4D97-AF65-F5344CB8AC3E}">
        <p14:creationId xmlns:p14="http://schemas.microsoft.com/office/powerpoint/2010/main" val="91971387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500" fill="hold"/>
                                        <p:tgtEl>
                                          <p:spTgt spid="19459"/>
                                        </p:tgtEl>
                                        <p:attrNameLst>
                                          <p:attrName>ppt_w</p:attrName>
                                        </p:attrNameLst>
                                      </p:cBhvr>
                                      <p:tavLst>
                                        <p:tav tm="0">
                                          <p:val>
                                            <p:fltVal val="0"/>
                                          </p:val>
                                        </p:tav>
                                        <p:tav tm="100000">
                                          <p:val>
                                            <p:strVal val="#ppt_w"/>
                                          </p:val>
                                        </p:tav>
                                      </p:tavLst>
                                    </p:anim>
                                    <p:anim calcmode="lin" valueType="num">
                                      <p:cBhvr>
                                        <p:cTn id="8" dur="500" fill="hold"/>
                                        <p:tgtEl>
                                          <p:spTgt spid="19459"/>
                                        </p:tgtEl>
                                        <p:attrNameLst>
                                          <p:attrName>ppt_h</p:attrName>
                                        </p:attrNameLst>
                                      </p:cBhvr>
                                      <p:tavLst>
                                        <p:tav tm="0">
                                          <p:val>
                                            <p:fltVal val="0"/>
                                          </p:val>
                                        </p:tav>
                                        <p:tav tm="100000">
                                          <p:val>
                                            <p:strVal val="#ppt_h"/>
                                          </p:val>
                                        </p:tav>
                                      </p:tavLst>
                                    </p:anim>
                                    <p:animEffect transition="in" filter="fade">
                                      <p:cBhvr>
                                        <p:cTn id="9" dur="500"/>
                                        <p:tgtEl>
                                          <p:spTgt spid="19459"/>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9460"/>
                                        </p:tgtEl>
                                        <p:attrNameLst>
                                          <p:attrName>style.visibility</p:attrName>
                                        </p:attrNameLst>
                                      </p:cBhvr>
                                      <p:to>
                                        <p:strVal val="visible"/>
                                      </p:to>
                                    </p:set>
                                    <p:anim calcmode="lin" valueType="num">
                                      <p:cBhvr>
                                        <p:cTn id="14" dur="500" fill="hold"/>
                                        <p:tgtEl>
                                          <p:spTgt spid="19460"/>
                                        </p:tgtEl>
                                        <p:attrNameLst>
                                          <p:attrName>ppt_w</p:attrName>
                                        </p:attrNameLst>
                                      </p:cBhvr>
                                      <p:tavLst>
                                        <p:tav tm="0">
                                          <p:val>
                                            <p:fltVal val="0"/>
                                          </p:val>
                                        </p:tav>
                                        <p:tav tm="100000">
                                          <p:val>
                                            <p:strVal val="#ppt_w"/>
                                          </p:val>
                                        </p:tav>
                                      </p:tavLst>
                                    </p:anim>
                                    <p:anim calcmode="lin" valueType="num">
                                      <p:cBhvr>
                                        <p:cTn id="15" dur="500" fill="hold"/>
                                        <p:tgtEl>
                                          <p:spTgt spid="19460"/>
                                        </p:tgtEl>
                                        <p:attrNameLst>
                                          <p:attrName>ppt_h</p:attrName>
                                        </p:attrNameLst>
                                      </p:cBhvr>
                                      <p:tavLst>
                                        <p:tav tm="0">
                                          <p:val>
                                            <p:fltVal val="0"/>
                                          </p:val>
                                        </p:tav>
                                        <p:tav tm="100000">
                                          <p:val>
                                            <p:strVal val="#ppt_h"/>
                                          </p:val>
                                        </p:tav>
                                      </p:tavLst>
                                    </p:anim>
                                    <p:animEffect transition="in" filter="fade">
                                      <p:cBhvr>
                                        <p:cTn id="16" dur="500"/>
                                        <p:tgtEl>
                                          <p:spTgt spid="1946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19461"/>
                                        </p:tgtEl>
                                        <p:attrNameLst>
                                          <p:attrName>style.visibility</p:attrName>
                                        </p:attrNameLst>
                                      </p:cBhvr>
                                      <p:to>
                                        <p:strVal val="visible"/>
                                      </p:to>
                                    </p:set>
                                    <p:anim calcmode="lin" valueType="num">
                                      <p:cBhvr>
                                        <p:cTn id="21" dur="500" fill="hold"/>
                                        <p:tgtEl>
                                          <p:spTgt spid="19461"/>
                                        </p:tgtEl>
                                        <p:attrNameLst>
                                          <p:attrName>ppt_w</p:attrName>
                                        </p:attrNameLst>
                                      </p:cBhvr>
                                      <p:tavLst>
                                        <p:tav tm="0">
                                          <p:val>
                                            <p:fltVal val="0"/>
                                          </p:val>
                                        </p:tav>
                                        <p:tav tm="100000">
                                          <p:val>
                                            <p:strVal val="#ppt_w"/>
                                          </p:val>
                                        </p:tav>
                                      </p:tavLst>
                                    </p:anim>
                                    <p:anim calcmode="lin" valueType="num">
                                      <p:cBhvr>
                                        <p:cTn id="22" dur="500" fill="hold"/>
                                        <p:tgtEl>
                                          <p:spTgt spid="19461"/>
                                        </p:tgtEl>
                                        <p:attrNameLst>
                                          <p:attrName>ppt_h</p:attrName>
                                        </p:attrNameLst>
                                      </p:cBhvr>
                                      <p:tavLst>
                                        <p:tav tm="0">
                                          <p:val>
                                            <p:fltVal val="0"/>
                                          </p:val>
                                        </p:tav>
                                        <p:tav tm="100000">
                                          <p:val>
                                            <p:strVal val="#ppt_h"/>
                                          </p:val>
                                        </p:tav>
                                      </p:tavLst>
                                    </p:anim>
                                    <p:animEffect transition="in" filter="fade">
                                      <p:cBhvr>
                                        <p:cTn id="23" dur="5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P spid="19460" grpId="0" autoUpdateAnimBg="0"/>
      <p:bldP spid="19461"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5"/>
          <p:cNvSpPr txBox="1">
            <a:spLocks noChangeArrowheads="1"/>
          </p:cNvSpPr>
          <p:nvPr/>
        </p:nvSpPr>
        <p:spPr bwMode="auto">
          <a:xfrm>
            <a:off x="252413" y="2781300"/>
            <a:ext cx="8208962"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6088" indent="-446088">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pPr>
            <a:r>
              <a:rPr lang="en-US" altLang="zh-CN" sz="3600"/>
              <a:t>1. One of the world’s favorite drinks was _________ by accident. </a:t>
            </a:r>
          </a:p>
          <a:p>
            <a:pPr>
              <a:lnSpc>
                <a:spcPct val="130000"/>
              </a:lnSpc>
            </a:pPr>
            <a:r>
              <a:rPr lang="en-US" altLang="zh-CN" sz="3600"/>
              <a:t>2. Tea was first ________ by Shen Nong 5,000 years ago. </a:t>
            </a:r>
          </a:p>
        </p:txBody>
      </p:sp>
      <p:sp>
        <p:nvSpPr>
          <p:cNvPr id="20483" name="Text Box 5"/>
          <p:cNvSpPr txBox="1">
            <a:spLocks noChangeArrowheads="1"/>
          </p:cNvSpPr>
          <p:nvPr/>
        </p:nvSpPr>
        <p:spPr bwMode="auto">
          <a:xfrm>
            <a:off x="900113" y="730250"/>
            <a:ext cx="7850187"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spcBef>
                <a:spcPct val="50000"/>
              </a:spcBef>
            </a:pPr>
            <a:r>
              <a:rPr lang="en-US" altLang="zh-CN" sz="3400">
                <a:solidFill>
                  <a:srgbClr val="0066FF"/>
                </a:solidFill>
              </a:rPr>
              <a:t>Complete the sentences with the correct forms of the verbs in the box.</a:t>
            </a:r>
          </a:p>
        </p:txBody>
      </p:sp>
      <p:sp>
        <p:nvSpPr>
          <p:cNvPr id="20484" name="Text Box 5"/>
          <p:cNvSpPr txBox="1">
            <a:spLocks noChangeArrowheads="1"/>
          </p:cNvSpPr>
          <p:nvPr/>
        </p:nvSpPr>
        <p:spPr bwMode="auto">
          <a:xfrm>
            <a:off x="539750" y="2276475"/>
            <a:ext cx="8208963" cy="658813"/>
          </a:xfrm>
          <a:prstGeom prst="rect">
            <a:avLst/>
          </a:prstGeom>
          <a:noFill/>
          <a:ln w="12700"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92075" indent="-92075">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pPr>
            <a:r>
              <a:rPr lang="en-US" altLang="zh-CN" sz="2800">
                <a:solidFill>
                  <a:srgbClr val="CC0000"/>
                </a:solidFill>
              </a:rPr>
              <a:t>invent, drink, bring, produce, trade</a:t>
            </a:r>
          </a:p>
        </p:txBody>
      </p:sp>
      <p:sp>
        <p:nvSpPr>
          <p:cNvPr id="20485" name="Text Box 6"/>
          <p:cNvSpPr txBox="1">
            <a:spLocks noChangeArrowheads="1"/>
          </p:cNvSpPr>
          <p:nvPr/>
        </p:nvSpPr>
        <p:spPr bwMode="auto">
          <a:xfrm>
            <a:off x="1763713" y="3502025"/>
            <a:ext cx="24479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invented</a:t>
            </a:r>
          </a:p>
        </p:txBody>
      </p:sp>
      <p:sp>
        <p:nvSpPr>
          <p:cNvPr id="20486" name="Text Box 6"/>
          <p:cNvSpPr txBox="1">
            <a:spLocks noChangeArrowheads="1"/>
          </p:cNvSpPr>
          <p:nvPr/>
        </p:nvSpPr>
        <p:spPr bwMode="auto">
          <a:xfrm>
            <a:off x="3779838" y="4221163"/>
            <a:ext cx="18002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FF"/>
                </a:solidFill>
              </a:rPr>
              <a:t>drunk</a:t>
            </a:r>
          </a:p>
        </p:txBody>
      </p:sp>
      <p:sp>
        <p:nvSpPr>
          <p:cNvPr id="20487" name="Oval 2"/>
          <p:cNvSpPr>
            <a:spLocks noChangeArrowheads="1"/>
          </p:cNvSpPr>
          <p:nvPr/>
        </p:nvSpPr>
        <p:spPr bwMode="auto">
          <a:xfrm>
            <a:off x="179388" y="928688"/>
            <a:ext cx="720725" cy="846137"/>
          </a:xfrm>
          <a:prstGeom prst="ellipse">
            <a:avLst/>
          </a:prstGeom>
          <a:solidFill>
            <a:srgbClr val="FFFF00"/>
          </a:solidFill>
          <a:ln w="9525" cmpd="sng">
            <a:solidFill>
              <a:schemeClr val="tx1"/>
            </a:solidFill>
            <a:round/>
            <a:headEnd/>
            <a:tailEnd/>
          </a:ln>
        </p:spPr>
        <p:txBody>
          <a:bodyPr wrap="none"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4000"/>
              <a:t>3c</a:t>
            </a:r>
          </a:p>
        </p:txBody>
      </p:sp>
    </p:spTree>
    <p:extLst>
      <p:ext uri="{BB962C8B-B14F-4D97-AF65-F5344CB8AC3E}">
        <p14:creationId xmlns:p14="http://schemas.microsoft.com/office/powerpoint/2010/main" val="586609272"/>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linds(horizontal)">
                                      <p:cBhvr>
                                        <p:cTn id="7" dur="500"/>
                                        <p:tgtEl>
                                          <p:spTgt spid="204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0482"/>
                                        </p:tgtEl>
                                        <p:attrNameLst>
                                          <p:attrName>style.visibility</p:attrName>
                                        </p:attrNameLst>
                                      </p:cBhvr>
                                      <p:to>
                                        <p:strVal val="visible"/>
                                      </p:to>
                                    </p:set>
                                    <p:animEffect transition="in" filter="wipe(up)">
                                      <p:cBhvr>
                                        <p:cTn id="12" dur="500"/>
                                        <p:tgtEl>
                                          <p:spTgt spid="204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3" presetClass="entr" presetSubtype="0" fill="hold" grpId="0" nodeType="clickEffect">
                                  <p:stCondLst>
                                    <p:cond delay="0"/>
                                  </p:stCondLst>
                                  <p:childTnLst>
                                    <p:set>
                                      <p:cBhvr>
                                        <p:cTn id="16" dur="1" fill="hold">
                                          <p:stCondLst>
                                            <p:cond delay="0"/>
                                          </p:stCondLst>
                                        </p:cTn>
                                        <p:tgtEl>
                                          <p:spTgt spid="20485"/>
                                        </p:tgtEl>
                                        <p:attrNameLst>
                                          <p:attrName>style.visibility</p:attrName>
                                        </p:attrNameLst>
                                      </p:cBhvr>
                                      <p:to>
                                        <p:strVal val="visible"/>
                                      </p:to>
                                    </p:set>
                                    <p:anim calcmode="lin" valueType="num">
                                      <p:cBhvr>
                                        <p:cTn id="17" dur="500" fill="hold"/>
                                        <p:tgtEl>
                                          <p:spTgt spid="20485"/>
                                        </p:tgtEl>
                                        <p:attrNameLst>
                                          <p:attrName>ppt_w</p:attrName>
                                        </p:attrNameLst>
                                      </p:cBhvr>
                                      <p:tavLst>
                                        <p:tav tm="0">
                                          <p:val>
                                            <p:fltVal val="0"/>
                                          </p:val>
                                        </p:tav>
                                        <p:tav tm="100000">
                                          <p:val>
                                            <p:strVal val="#ppt_w"/>
                                          </p:val>
                                        </p:tav>
                                      </p:tavLst>
                                    </p:anim>
                                    <p:anim calcmode="lin" valueType="num">
                                      <p:cBhvr>
                                        <p:cTn id="18" dur="500" fill="hold"/>
                                        <p:tgtEl>
                                          <p:spTgt spid="20485"/>
                                        </p:tgtEl>
                                        <p:attrNameLst>
                                          <p:attrName>ppt_h</p:attrName>
                                        </p:attrNameLst>
                                      </p:cBhvr>
                                      <p:tavLst>
                                        <p:tav tm="0">
                                          <p:val>
                                            <p:fltVal val="0"/>
                                          </p:val>
                                        </p:tav>
                                        <p:tav tm="100000">
                                          <p:val>
                                            <p:strVal val="#ppt_h"/>
                                          </p:val>
                                        </p:tav>
                                      </p:tavLst>
                                    </p:anim>
                                    <p:animEffect transition="in" filter="fade">
                                      <p:cBhvr>
                                        <p:cTn id="19" dur="500"/>
                                        <p:tgtEl>
                                          <p:spTgt spid="20485"/>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3" presetClass="entr" presetSubtype="0" fill="hold" grpId="0" nodeType="clickEffect">
                                  <p:stCondLst>
                                    <p:cond delay="0"/>
                                  </p:stCondLst>
                                  <p:childTnLst>
                                    <p:set>
                                      <p:cBhvr>
                                        <p:cTn id="23" dur="1" fill="hold">
                                          <p:stCondLst>
                                            <p:cond delay="0"/>
                                          </p:stCondLst>
                                        </p:cTn>
                                        <p:tgtEl>
                                          <p:spTgt spid="20486"/>
                                        </p:tgtEl>
                                        <p:attrNameLst>
                                          <p:attrName>style.visibility</p:attrName>
                                        </p:attrNameLst>
                                      </p:cBhvr>
                                      <p:to>
                                        <p:strVal val="visible"/>
                                      </p:to>
                                    </p:set>
                                    <p:anim calcmode="lin" valueType="num">
                                      <p:cBhvr>
                                        <p:cTn id="24" dur="500" fill="hold"/>
                                        <p:tgtEl>
                                          <p:spTgt spid="20486"/>
                                        </p:tgtEl>
                                        <p:attrNameLst>
                                          <p:attrName>ppt_w</p:attrName>
                                        </p:attrNameLst>
                                      </p:cBhvr>
                                      <p:tavLst>
                                        <p:tav tm="0">
                                          <p:val>
                                            <p:fltVal val="0"/>
                                          </p:val>
                                        </p:tav>
                                        <p:tav tm="100000">
                                          <p:val>
                                            <p:strVal val="#ppt_w"/>
                                          </p:val>
                                        </p:tav>
                                      </p:tavLst>
                                    </p:anim>
                                    <p:anim calcmode="lin" valueType="num">
                                      <p:cBhvr>
                                        <p:cTn id="25" dur="500" fill="hold"/>
                                        <p:tgtEl>
                                          <p:spTgt spid="20486"/>
                                        </p:tgtEl>
                                        <p:attrNameLst>
                                          <p:attrName>ppt_h</p:attrName>
                                        </p:attrNameLst>
                                      </p:cBhvr>
                                      <p:tavLst>
                                        <p:tav tm="0">
                                          <p:val>
                                            <p:fltVal val="0"/>
                                          </p:val>
                                        </p:tav>
                                        <p:tav tm="100000">
                                          <p:val>
                                            <p:strVal val="#ppt_h"/>
                                          </p:val>
                                        </p:tav>
                                      </p:tavLst>
                                    </p:anim>
                                    <p:animEffect transition="in" filter="fade">
                                      <p:cBhvr>
                                        <p:cTn id="26"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4" grpId="0" bldLvl="0" animBg="1" autoUpdateAnimBg="0"/>
      <p:bldP spid="20485" grpId="0" autoUpdateAnimBg="0"/>
      <p:bldP spid="2048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5"/>
          <p:cNvSpPr txBox="1">
            <a:spLocks noChangeArrowheads="1"/>
          </p:cNvSpPr>
          <p:nvPr/>
        </p:nvSpPr>
        <p:spPr bwMode="auto">
          <a:xfrm>
            <a:off x="361949" y="1052736"/>
            <a:ext cx="8386763" cy="437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92075" indent="-92075">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30000"/>
              </a:lnSpc>
            </a:pPr>
            <a:r>
              <a:rPr lang="en-US" altLang="zh-CN" sz="3600" dirty="0"/>
              <a:t>3. A nice smell was _________ when the 	tea leaves dropped into the hot water. </a:t>
            </a:r>
          </a:p>
          <a:p>
            <a:pPr>
              <a:lnSpc>
                <a:spcPct val="130000"/>
              </a:lnSpc>
            </a:pPr>
            <a:r>
              <a:rPr lang="en-US" altLang="zh-CN" sz="3600" dirty="0"/>
              <a:t>4. Tea was ________ to Korea and 	Japan during the 6th and 7th centuries.</a:t>
            </a:r>
          </a:p>
          <a:p>
            <a:pPr>
              <a:lnSpc>
                <a:spcPct val="130000"/>
              </a:lnSpc>
            </a:pPr>
            <a:r>
              <a:rPr lang="en-US" altLang="zh-CN" sz="3600" dirty="0"/>
              <a:t>5. Tea is now ______ between many 	different countries. </a:t>
            </a:r>
          </a:p>
        </p:txBody>
      </p:sp>
      <p:sp>
        <p:nvSpPr>
          <p:cNvPr id="21507" name="Text Box 6"/>
          <p:cNvSpPr txBox="1">
            <a:spLocks noChangeArrowheads="1"/>
          </p:cNvSpPr>
          <p:nvPr/>
        </p:nvSpPr>
        <p:spPr bwMode="auto">
          <a:xfrm>
            <a:off x="3308003" y="5276850"/>
            <a:ext cx="30241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dirty="0">
                <a:solidFill>
                  <a:srgbClr val="FF00FF"/>
                </a:solidFill>
              </a:rPr>
              <a:t>traded</a:t>
            </a:r>
          </a:p>
        </p:txBody>
      </p:sp>
      <p:sp>
        <p:nvSpPr>
          <p:cNvPr id="21508" name="Text Box 5"/>
          <p:cNvSpPr txBox="1">
            <a:spLocks noChangeArrowheads="1"/>
          </p:cNvSpPr>
          <p:nvPr/>
        </p:nvSpPr>
        <p:spPr bwMode="auto">
          <a:xfrm>
            <a:off x="4427538" y="1196752"/>
            <a:ext cx="4103687"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dirty="0">
                <a:solidFill>
                  <a:srgbClr val="FF00FF"/>
                </a:solidFill>
              </a:rPr>
              <a:t>produced</a:t>
            </a:r>
          </a:p>
        </p:txBody>
      </p:sp>
      <p:sp>
        <p:nvSpPr>
          <p:cNvPr id="21509" name="Text Box 8"/>
          <p:cNvSpPr txBox="1">
            <a:spLocks noChangeArrowheads="1"/>
          </p:cNvSpPr>
          <p:nvPr/>
        </p:nvSpPr>
        <p:spPr bwMode="auto">
          <a:xfrm>
            <a:off x="2843808" y="3299965"/>
            <a:ext cx="2159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dirty="0">
                <a:solidFill>
                  <a:srgbClr val="FF00FF"/>
                </a:solidFill>
              </a:rPr>
              <a:t>brought</a:t>
            </a:r>
          </a:p>
        </p:txBody>
      </p:sp>
      <p:sp>
        <p:nvSpPr>
          <p:cNvPr id="21510" name="Text Box 5"/>
          <p:cNvSpPr txBox="1">
            <a:spLocks noChangeArrowheads="1"/>
          </p:cNvSpPr>
          <p:nvPr/>
        </p:nvSpPr>
        <p:spPr bwMode="auto">
          <a:xfrm>
            <a:off x="396875" y="114299"/>
            <a:ext cx="8351838" cy="658813"/>
          </a:xfrm>
          <a:prstGeom prst="rect">
            <a:avLst/>
          </a:prstGeom>
          <a:noFill/>
          <a:ln w="12700"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92075" indent="-92075">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pPr>
            <a:r>
              <a:rPr lang="en-US" altLang="zh-CN" sz="2800" dirty="0">
                <a:solidFill>
                  <a:srgbClr val="CC0000"/>
                </a:solidFill>
              </a:rPr>
              <a:t>invent, drink, bring, produce, trade</a:t>
            </a:r>
          </a:p>
        </p:txBody>
      </p:sp>
    </p:spTree>
    <p:extLst>
      <p:ext uri="{BB962C8B-B14F-4D97-AF65-F5344CB8AC3E}">
        <p14:creationId xmlns:p14="http://schemas.microsoft.com/office/powerpoint/2010/main" val="2514801531"/>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up)">
                                      <p:cBhvr>
                                        <p:cTn id="7" dur="500"/>
                                        <p:tgtEl>
                                          <p:spTgt spid="215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21508"/>
                                        </p:tgtEl>
                                        <p:attrNameLst>
                                          <p:attrName>style.visibility</p:attrName>
                                        </p:attrNameLst>
                                      </p:cBhvr>
                                      <p:to>
                                        <p:strVal val="visible"/>
                                      </p:to>
                                    </p:set>
                                    <p:anim calcmode="lin" valueType="num">
                                      <p:cBhvr>
                                        <p:cTn id="12" dur="500" fill="hold"/>
                                        <p:tgtEl>
                                          <p:spTgt spid="21508"/>
                                        </p:tgtEl>
                                        <p:attrNameLst>
                                          <p:attrName>ppt_w</p:attrName>
                                        </p:attrNameLst>
                                      </p:cBhvr>
                                      <p:tavLst>
                                        <p:tav tm="0">
                                          <p:val>
                                            <p:fltVal val="0"/>
                                          </p:val>
                                        </p:tav>
                                        <p:tav tm="100000">
                                          <p:val>
                                            <p:strVal val="#ppt_w"/>
                                          </p:val>
                                        </p:tav>
                                      </p:tavLst>
                                    </p:anim>
                                    <p:anim calcmode="lin" valueType="num">
                                      <p:cBhvr>
                                        <p:cTn id="13" dur="500" fill="hold"/>
                                        <p:tgtEl>
                                          <p:spTgt spid="21508"/>
                                        </p:tgtEl>
                                        <p:attrNameLst>
                                          <p:attrName>ppt_h</p:attrName>
                                        </p:attrNameLst>
                                      </p:cBhvr>
                                      <p:tavLst>
                                        <p:tav tm="0">
                                          <p:val>
                                            <p:fltVal val="0"/>
                                          </p:val>
                                        </p:tav>
                                        <p:tav tm="100000">
                                          <p:val>
                                            <p:strVal val="#ppt_h"/>
                                          </p:val>
                                        </p:tav>
                                      </p:tavLst>
                                    </p:anim>
                                    <p:animEffect transition="in" filter="fade">
                                      <p:cBhvr>
                                        <p:cTn id="14" dur="500"/>
                                        <p:tgtEl>
                                          <p:spTgt spid="21508"/>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21509"/>
                                        </p:tgtEl>
                                        <p:attrNameLst>
                                          <p:attrName>style.visibility</p:attrName>
                                        </p:attrNameLst>
                                      </p:cBhvr>
                                      <p:to>
                                        <p:strVal val="visible"/>
                                      </p:to>
                                    </p:set>
                                    <p:anim calcmode="lin" valueType="num">
                                      <p:cBhvr>
                                        <p:cTn id="19" dur="500" fill="hold"/>
                                        <p:tgtEl>
                                          <p:spTgt spid="21509"/>
                                        </p:tgtEl>
                                        <p:attrNameLst>
                                          <p:attrName>ppt_w</p:attrName>
                                        </p:attrNameLst>
                                      </p:cBhvr>
                                      <p:tavLst>
                                        <p:tav tm="0">
                                          <p:val>
                                            <p:fltVal val="0"/>
                                          </p:val>
                                        </p:tav>
                                        <p:tav tm="100000">
                                          <p:val>
                                            <p:strVal val="#ppt_w"/>
                                          </p:val>
                                        </p:tav>
                                      </p:tavLst>
                                    </p:anim>
                                    <p:anim calcmode="lin" valueType="num">
                                      <p:cBhvr>
                                        <p:cTn id="20" dur="500" fill="hold"/>
                                        <p:tgtEl>
                                          <p:spTgt spid="21509"/>
                                        </p:tgtEl>
                                        <p:attrNameLst>
                                          <p:attrName>ppt_h</p:attrName>
                                        </p:attrNameLst>
                                      </p:cBhvr>
                                      <p:tavLst>
                                        <p:tav tm="0">
                                          <p:val>
                                            <p:fltVal val="0"/>
                                          </p:val>
                                        </p:tav>
                                        <p:tav tm="100000">
                                          <p:val>
                                            <p:strVal val="#ppt_h"/>
                                          </p:val>
                                        </p:tav>
                                      </p:tavLst>
                                    </p:anim>
                                    <p:animEffect transition="in" filter="fade">
                                      <p:cBhvr>
                                        <p:cTn id="21" dur="500"/>
                                        <p:tgtEl>
                                          <p:spTgt spid="2150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21507"/>
                                        </p:tgtEl>
                                        <p:attrNameLst>
                                          <p:attrName>style.visibility</p:attrName>
                                        </p:attrNameLst>
                                      </p:cBhvr>
                                      <p:to>
                                        <p:strVal val="visible"/>
                                      </p:to>
                                    </p:set>
                                    <p:anim calcmode="lin" valueType="num">
                                      <p:cBhvr>
                                        <p:cTn id="26" dur="500" fill="hold"/>
                                        <p:tgtEl>
                                          <p:spTgt spid="21507"/>
                                        </p:tgtEl>
                                        <p:attrNameLst>
                                          <p:attrName>ppt_w</p:attrName>
                                        </p:attrNameLst>
                                      </p:cBhvr>
                                      <p:tavLst>
                                        <p:tav tm="0">
                                          <p:val>
                                            <p:fltVal val="0"/>
                                          </p:val>
                                        </p:tav>
                                        <p:tav tm="100000">
                                          <p:val>
                                            <p:strVal val="#ppt_w"/>
                                          </p:val>
                                        </p:tav>
                                      </p:tavLst>
                                    </p:anim>
                                    <p:anim calcmode="lin" valueType="num">
                                      <p:cBhvr>
                                        <p:cTn id="27" dur="500" fill="hold"/>
                                        <p:tgtEl>
                                          <p:spTgt spid="21507"/>
                                        </p:tgtEl>
                                        <p:attrNameLst>
                                          <p:attrName>ppt_h</p:attrName>
                                        </p:attrNameLst>
                                      </p:cBhvr>
                                      <p:tavLst>
                                        <p:tav tm="0">
                                          <p:val>
                                            <p:fltVal val="0"/>
                                          </p:val>
                                        </p:tav>
                                        <p:tav tm="100000">
                                          <p:val>
                                            <p:strVal val="#ppt_h"/>
                                          </p:val>
                                        </p:tav>
                                      </p:tavLst>
                                    </p:anim>
                                    <p:animEffect transition="in" filter="fade">
                                      <p:cBhvr>
                                        <p:cTn id="28"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utoUpdateAnimBg="0"/>
      <p:bldP spid="21508" grpId="0" autoUpdateAnimBg="0"/>
      <p:bldP spid="21509"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WordArt 4"/>
          <p:cNvSpPr>
            <a:spLocks noChangeArrowheads="1" noChangeShapeType="1" noTextEdit="1"/>
          </p:cNvSpPr>
          <p:nvPr/>
        </p:nvSpPr>
        <p:spPr bwMode="auto">
          <a:xfrm>
            <a:off x="1285875" y="2428875"/>
            <a:ext cx="6337300" cy="1220788"/>
          </a:xfrm>
          <a:prstGeom prst="rect">
            <a:avLst/>
          </a:prstGeom>
        </p:spPr>
        <p:txBody>
          <a:bodyPr wrap="none" fromWordArt="1">
            <a:prstTxWarp prst="textFadeUp">
              <a:avLst>
                <a:gd name="adj" fmla="val 4796"/>
              </a:avLst>
            </a:prstTxWarp>
          </a:bodyPr>
          <a:lstStyle/>
          <a:p>
            <a:pPr algn="ctr"/>
            <a:r>
              <a:rPr lang="en-US" altLang="zh-CN" sz="4800" b="1" kern="10">
                <a:ln w="12700" cmpd="sng">
                  <a:solidFill>
                    <a:srgbClr val="B2B2B2"/>
                  </a:solidFill>
                  <a:round/>
                  <a:headEnd/>
                  <a:tailEnd/>
                </a:ln>
                <a:solidFill>
                  <a:srgbClr val="FF6600"/>
                </a:solidFill>
                <a:latin typeface="Arial"/>
                <a:cs typeface="Arial"/>
              </a:rPr>
              <a:t>Section A    3a~3c</a:t>
            </a:r>
            <a:endParaRPr lang="zh-CN" altLang="en-US" sz="4800" b="1" kern="10">
              <a:ln w="12700" cmpd="sng">
                <a:solidFill>
                  <a:srgbClr val="B2B2B2"/>
                </a:solidFill>
                <a:round/>
                <a:headEnd/>
                <a:tailEnd/>
              </a:ln>
              <a:solidFill>
                <a:srgbClr val="FF6600"/>
              </a:solidFill>
              <a:latin typeface="Arial"/>
              <a:cs typeface="Arial"/>
            </a:endParaRPr>
          </a:p>
        </p:txBody>
      </p:sp>
    </p:spTree>
    <p:extLst>
      <p:ext uri="{BB962C8B-B14F-4D97-AF65-F5344CB8AC3E}">
        <p14:creationId xmlns:p14="http://schemas.microsoft.com/office/powerpoint/2010/main" val="746781278"/>
      </p:ext>
    </p:extLst>
  </p:cSld>
  <p:clrMapOvr>
    <a:masterClrMapping/>
  </p:clrMapOvr>
  <p:transition>
    <p:push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8"/>
          <p:cNvSpPr txBox="1">
            <a:spLocks noChangeArrowheads="1"/>
          </p:cNvSpPr>
          <p:nvPr/>
        </p:nvSpPr>
        <p:spPr bwMode="auto">
          <a:xfrm>
            <a:off x="250825" y="2211388"/>
            <a:ext cx="70199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0066FF"/>
                </a:solidFill>
              </a:rPr>
              <a:t>1. by accident     </a:t>
            </a:r>
            <a:r>
              <a:rPr lang="zh-CN" altLang="en-US" sz="3600">
                <a:solidFill>
                  <a:srgbClr val="0066FF"/>
                </a:solidFill>
              </a:rPr>
              <a:t>偶然；意外地</a:t>
            </a:r>
            <a:endParaRPr lang="en-US" altLang="zh-CN" sz="3600" i="1">
              <a:solidFill>
                <a:srgbClr val="0066FF"/>
              </a:solidFill>
            </a:endParaRPr>
          </a:p>
        </p:txBody>
      </p:sp>
      <p:sp>
        <p:nvSpPr>
          <p:cNvPr id="22531" name="WordArt 4"/>
          <p:cNvSpPr>
            <a:spLocks noChangeArrowheads="1" noChangeShapeType="1" noTextEdit="1"/>
          </p:cNvSpPr>
          <p:nvPr/>
        </p:nvSpPr>
        <p:spPr bwMode="auto">
          <a:xfrm>
            <a:off x="1836738" y="982663"/>
            <a:ext cx="5472112" cy="790575"/>
          </a:xfrm>
          <a:prstGeom prst="rect">
            <a:avLst/>
          </a:prstGeom>
        </p:spPr>
        <p:txBody>
          <a:bodyPr wrap="none" fromWordArt="1">
            <a:prstTxWarp prst="textDoubleWave1">
              <a:avLst>
                <a:gd name="adj1" fmla="val 6500"/>
                <a:gd name="adj2" fmla="val 0"/>
              </a:avLst>
            </a:prstTxWarp>
          </a:bodyPr>
          <a:lstStyle/>
          <a:p>
            <a:pPr algn="ctr"/>
            <a:r>
              <a:rPr lang="en-US" altLang="zh-CN" sz="4000" b="1" kern="10" spc="-400">
                <a:ln w="12700" cmpd="sng">
                  <a:solidFill>
                    <a:srgbClr val="000099"/>
                  </a:solidFill>
                  <a:round/>
                  <a:headEnd/>
                  <a:tailEnd/>
                </a:ln>
                <a:solidFill>
                  <a:srgbClr val="FF00FF"/>
                </a:solidFill>
                <a:effectLst>
                  <a:outerShdw dist="125724" dir="18900000" algn="ctr" rotWithShape="0">
                    <a:srgbClr val="000099"/>
                  </a:outerShdw>
                </a:effectLst>
                <a:latin typeface="Arial"/>
                <a:cs typeface="Arial"/>
              </a:rPr>
              <a:t>Language points</a:t>
            </a:r>
            <a:endParaRPr lang="zh-CN" altLang="en-US" sz="4000" b="1" kern="10" spc="-400">
              <a:ln w="12700" cmpd="sng">
                <a:solidFill>
                  <a:srgbClr val="000099"/>
                </a:solidFill>
                <a:round/>
                <a:headEnd/>
                <a:tailEnd/>
              </a:ln>
              <a:solidFill>
                <a:srgbClr val="FF00FF"/>
              </a:solidFill>
              <a:effectLst>
                <a:outerShdw dist="125724" dir="18900000" algn="ctr" rotWithShape="0">
                  <a:srgbClr val="000099"/>
                </a:outerShdw>
              </a:effectLst>
              <a:latin typeface="Arial"/>
              <a:cs typeface="Arial"/>
            </a:endParaRPr>
          </a:p>
        </p:txBody>
      </p:sp>
      <p:sp>
        <p:nvSpPr>
          <p:cNvPr id="22532" name="Text Box 8"/>
          <p:cNvSpPr txBox="1">
            <a:spLocks noChangeArrowheads="1"/>
          </p:cNvSpPr>
          <p:nvPr/>
        </p:nvSpPr>
        <p:spPr bwMode="auto">
          <a:xfrm>
            <a:off x="755650" y="3016250"/>
            <a:ext cx="7272338" cy="206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t>e.g. The little girl knocked the glass</a:t>
            </a:r>
            <a:r>
              <a:rPr lang="zh-CN" altLang="en-US" sz="3600"/>
              <a:t>    </a:t>
            </a:r>
            <a:r>
              <a:rPr lang="en-US" altLang="zh-CN" sz="3600">
                <a:solidFill>
                  <a:srgbClr val="FF3300"/>
                </a:solidFill>
              </a:rPr>
              <a:t>by accident</a:t>
            </a:r>
            <a:r>
              <a:rPr lang="en-US" altLang="zh-CN" sz="3600"/>
              <a:t>.</a:t>
            </a:r>
          </a:p>
          <a:p>
            <a:pPr>
              <a:lnSpc>
                <a:spcPct val="120000"/>
              </a:lnSpc>
            </a:pPr>
            <a:r>
              <a:rPr lang="zh-CN" altLang="en-US" sz="3600"/>
              <a:t>       小女孩不小心碰落了玻璃杯。</a:t>
            </a:r>
            <a:endParaRPr lang="en-US" altLang="zh-CN" sz="3600"/>
          </a:p>
        </p:txBody>
      </p:sp>
    </p:spTree>
    <p:extLst>
      <p:ext uri="{BB962C8B-B14F-4D97-AF65-F5344CB8AC3E}">
        <p14:creationId xmlns:p14="http://schemas.microsoft.com/office/powerpoint/2010/main" val="4133425083"/>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strips(downRight)">
                                      <p:cBhvr>
                                        <p:cTn id="12"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2"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0"/>
          <p:cNvSpPr txBox="1">
            <a:spLocks noChangeArrowheads="1"/>
          </p:cNvSpPr>
          <p:nvPr/>
        </p:nvSpPr>
        <p:spPr bwMode="auto">
          <a:xfrm>
            <a:off x="684213" y="1484313"/>
            <a:ext cx="7559675" cy="272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08038" indent="-808038">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cs typeface="Times New Roman" pitchFamily="18" charset="0"/>
              </a:rPr>
              <a:t>e.g. The new nation needed a modern-minded </a:t>
            </a:r>
            <a:r>
              <a:rPr lang="en-US" altLang="zh-CN" sz="3600">
                <a:solidFill>
                  <a:srgbClr val="FF3300"/>
                </a:solidFill>
                <a:cs typeface="Times New Roman" pitchFamily="18" charset="0"/>
              </a:rPr>
              <a:t>ruler</a:t>
            </a:r>
            <a:r>
              <a:rPr lang="en-US" altLang="zh-CN" sz="3600">
                <a:cs typeface="Times New Roman" pitchFamily="18" charset="0"/>
              </a:rPr>
              <a:t>.</a:t>
            </a:r>
          </a:p>
          <a:p>
            <a:pPr>
              <a:lnSpc>
                <a:spcPct val="120000"/>
              </a:lnSpc>
            </a:pPr>
            <a:r>
              <a:rPr lang="zh-CN" altLang="en-US" sz="3600">
                <a:cs typeface="Times New Roman" pitchFamily="18" charset="0"/>
              </a:rPr>
              <a:t>       这个新兴国家需要一位现代头脑的统治者。</a:t>
            </a:r>
            <a:endParaRPr lang="en-US" altLang="zh-CN" sz="3600">
              <a:cs typeface="Times New Roman" pitchFamily="18" charset="0"/>
            </a:endParaRPr>
          </a:p>
        </p:txBody>
      </p:sp>
      <p:sp>
        <p:nvSpPr>
          <p:cNvPr id="23555" name="Text Box 5"/>
          <p:cNvSpPr txBox="1">
            <a:spLocks noChangeArrowheads="1"/>
          </p:cNvSpPr>
          <p:nvPr/>
        </p:nvSpPr>
        <p:spPr bwMode="auto">
          <a:xfrm>
            <a:off x="215900" y="260350"/>
            <a:ext cx="7812088"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600">
                <a:solidFill>
                  <a:srgbClr val="0066FF"/>
                </a:solidFill>
              </a:rPr>
              <a:t>2. ruler    </a:t>
            </a:r>
            <a:r>
              <a:rPr lang="en-US" altLang="zh-CN" sz="3600" i="1">
                <a:solidFill>
                  <a:srgbClr val="0066FF"/>
                </a:solidFill>
              </a:rPr>
              <a:t>n.  </a:t>
            </a:r>
            <a:r>
              <a:rPr lang="zh-CN" altLang="en-US" sz="3600">
                <a:solidFill>
                  <a:srgbClr val="0066FF"/>
                </a:solidFill>
              </a:rPr>
              <a:t>统治者；支配者</a:t>
            </a:r>
            <a:endParaRPr lang="en-US" altLang="zh-CN" sz="3600">
              <a:solidFill>
                <a:srgbClr val="0066FF"/>
              </a:solidFill>
            </a:endParaRPr>
          </a:p>
        </p:txBody>
      </p:sp>
      <p:sp>
        <p:nvSpPr>
          <p:cNvPr id="23556" name="Text Box 8"/>
          <p:cNvSpPr txBox="1">
            <a:spLocks noChangeArrowheads="1"/>
          </p:cNvSpPr>
          <p:nvPr/>
        </p:nvSpPr>
        <p:spPr bwMode="auto">
          <a:xfrm>
            <a:off x="250825" y="4227513"/>
            <a:ext cx="55800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0066FF"/>
                </a:solidFill>
              </a:rPr>
              <a:t>3. boil  </a:t>
            </a:r>
            <a:r>
              <a:rPr lang="en-US" altLang="zh-CN" sz="3600" i="1">
                <a:solidFill>
                  <a:srgbClr val="0066FF"/>
                </a:solidFill>
              </a:rPr>
              <a:t>v</a:t>
            </a:r>
            <a:r>
              <a:rPr lang="en-US" altLang="zh-CN" sz="3600">
                <a:solidFill>
                  <a:srgbClr val="0066FF"/>
                </a:solidFill>
              </a:rPr>
              <a:t>. </a:t>
            </a:r>
            <a:r>
              <a:rPr lang="zh-CN" altLang="en-US" sz="3600">
                <a:solidFill>
                  <a:srgbClr val="0066FF"/>
                </a:solidFill>
              </a:rPr>
              <a:t>煮沸；烧开</a:t>
            </a:r>
            <a:endParaRPr lang="en-US" altLang="zh-CN" sz="3600">
              <a:solidFill>
                <a:srgbClr val="0066FF"/>
              </a:solidFill>
            </a:endParaRPr>
          </a:p>
        </p:txBody>
      </p:sp>
      <p:sp>
        <p:nvSpPr>
          <p:cNvPr id="23557" name="Text Box 10"/>
          <p:cNvSpPr txBox="1">
            <a:spLocks noChangeArrowheads="1"/>
          </p:cNvSpPr>
          <p:nvPr/>
        </p:nvSpPr>
        <p:spPr bwMode="auto">
          <a:xfrm>
            <a:off x="755650" y="4724400"/>
            <a:ext cx="6840538"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t>e.g. </a:t>
            </a:r>
            <a:r>
              <a:rPr lang="en-US" altLang="zh-CN" sz="3600">
                <a:solidFill>
                  <a:srgbClr val="FF3300"/>
                </a:solidFill>
              </a:rPr>
              <a:t>Boil </a:t>
            </a:r>
            <a:r>
              <a:rPr lang="en-US" altLang="zh-CN" sz="3600"/>
              <a:t>the potato for 20 minutes. </a:t>
            </a:r>
            <a:r>
              <a:rPr lang="zh-CN" altLang="en-US" sz="3600"/>
              <a:t>把土豆煮</a:t>
            </a:r>
            <a:r>
              <a:rPr lang="en-US" altLang="zh-CN" sz="3600"/>
              <a:t>20</a:t>
            </a:r>
            <a:r>
              <a:rPr lang="zh-CN" altLang="en-US" sz="3600"/>
              <a:t>分钟。</a:t>
            </a:r>
            <a:endParaRPr lang="en-US" altLang="zh-CN" sz="3600"/>
          </a:p>
        </p:txBody>
      </p:sp>
      <p:sp>
        <p:nvSpPr>
          <p:cNvPr id="23558" name="Text Box 6"/>
          <p:cNvSpPr txBox="1">
            <a:spLocks noChangeArrowheads="1"/>
          </p:cNvSpPr>
          <p:nvPr/>
        </p:nvSpPr>
        <p:spPr bwMode="auto">
          <a:xfrm>
            <a:off x="684213" y="908050"/>
            <a:ext cx="7272337"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0066FF"/>
                </a:solidFill>
                <a:cs typeface="Times New Roman" pitchFamily="18" charset="0"/>
              </a:rPr>
              <a:t>r</a:t>
            </a:r>
            <a:r>
              <a:rPr lang="en-US" altLang="zh-CN" sz="2800">
                <a:solidFill>
                  <a:srgbClr val="0066FF"/>
                </a:solidFill>
                <a:cs typeface="Times New Roman" pitchFamily="18" charset="0"/>
              </a:rPr>
              <a:t>ule (</a:t>
            </a:r>
            <a:r>
              <a:rPr lang="zh-CN" altLang="en-US" sz="2800">
                <a:solidFill>
                  <a:srgbClr val="0066FF"/>
                </a:solidFill>
                <a:cs typeface="Times New Roman" pitchFamily="18" charset="0"/>
              </a:rPr>
              <a:t>统治</a:t>
            </a:r>
            <a:r>
              <a:rPr lang="en-US" altLang="zh-CN" sz="2800">
                <a:solidFill>
                  <a:srgbClr val="0066FF"/>
                </a:solidFill>
                <a:cs typeface="Times New Roman" pitchFamily="18" charset="0"/>
              </a:rPr>
              <a:t>) + (e)r  → ruler </a:t>
            </a:r>
            <a:r>
              <a:rPr lang="zh-CN" altLang="en-US" sz="2800">
                <a:solidFill>
                  <a:srgbClr val="0066FF"/>
                </a:solidFill>
                <a:cs typeface="Times New Roman" pitchFamily="18" charset="0"/>
              </a:rPr>
              <a:t>统治者</a:t>
            </a:r>
            <a:endParaRPr lang="en-US" altLang="zh-CN" sz="2800">
              <a:solidFill>
                <a:srgbClr val="0066FF"/>
              </a:solidFill>
              <a:cs typeface="Times New Roman" pitchFamily="18" charset="0"/>
            </a:endParaRPr>
          </a:p>
        </p:txBody>
      </p:sp>
    </p:spTree>
    <p:extLst>
      <p:ext uri="{BB962C8B-B14F-4D97-AF65-F5344CB8AC3E}">
        <p14:creationId xmlns:p14="http://schemas.microsoft.com/office/powerpoint/2010/main" val="3863944012"/>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anim calcmode="lin" valueType="num">
                                      <p:cBhvr additive="base">
                                        <p:cTn id="7" dur="500" fill="hold"/>
                                        <p:tgtEl>
                                          <p:spTgt spid="23558"/>
                                        </p:tgtEl>
                                        <p:attrNameLst>
                                          <p:attrName>ppt_x</p:attrName>
                                        </p:attrNameLst>
                                      </p:cBhvr>
                                      <p:tavLst>
                                        <p:tav tm="0">
                                          <p:val>
                                            <p:strVal val="0-#ppt_w/2"/>
                                          </p:val>
                                        </p:tav>
                                        <p:tav tm="100000">
                                          <p:val>
                                            <p:strVal val="#ppt_x"/>
                                          </p:val>
                                        </p:tav>
                                      </p:tavLst>
                                    </p:anim>
                                    <p:anim calcmode="lin" valueType="num">
                                      <p:cBhvr additive="base">
                                        <p:cTn id="8" dur="500" fill="hold"/>
                                        <p:tgtEl>
                                          <p:spTgt spid="2355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3554"/>
                                        </p:tgtEl>
                                        <p:attrNameLst>
                                          <p:attrName>style.visibility</p:attrName>
                                        </p:attrNameLst>
                                      </p:cBhvr>
                                      <p:to>
                                        <p:strVal val="visible"/>
                                      </p:to>
                                    </p:set>
                                    <p:animEffect transition="in" filter="strips(downRight)">
                                      <p:cBhvr>
                                        <p:cTn id="13" dur="500"/>
                                        <p:tgtEl>
                                          <p:spTgt spid="2355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3556"/>
                                        </p:tgtEl>
                                        <p:attrNameLst>
                                          <p:attrName>style.visibility</p:attrName>
                                        </p:attrNameLst>
                                      </p:cBhvr>
                                      <p:to>
                                        <p:strVal val="visible"/>
                                      </p:to>
                                    </p:set>
                                    <p:animEffect transition="in" filter="blinds(horizontal)">
                                      <p:cBhvr>
                                        <p:cTn id="18" dur="500"/>
                                        <p:tgtEl>
                                          <p:spTgt spid="2355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8" presetClass="entr" presetSubtype="6" fill="hold" grpId="0" nodeType="clickEffect">
                                  <p:stCondLst>
                                    <p:cond delay="0"/>
                                  </p:stCondLst>
                                  <p:childTnLst>
                                    <p:set>
                                      <p:cBhvr>
                                        <p:cTn id="22" dur="1" fill="hold">
                                          <p:stCondLst>
                                            <p:cond delay="0"/>
                                          </p:stCondLst>
                                        </p:cTn>
                                        <p:tgtEl>
                                          <p:spTgt spid="23557"/>
                                        </p:tgtEl>
                                        <p:attrNameLst>
                                          <p:attrName>style.visibility</p:attrName>
                                        </p:attrNameLst>
                                      </p:cBhvr>
                                      <p:to>
                                        <p:strVal val="visible"/>
                                      </p:to>
                                    </p:set>
                                    <p:animEffect transition="in" filter="strips(downRight)">
                                      <p:cBhvr>
                                        <p:cTn id="23"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6" grpId="0" autoUpdateAnimBg="0"/>
      <p:bldP spid="23557" grpId="0" autoUpdateAnimBg="0"/>
      <p:bldP spid="23558"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8"/>
          <p:cNvSpPr txBox="1">
            <a:spLocks noChangeArrowheads="1"/>
          </p:cNvSpPr>
          <p:nvPr/>
        </p:nvSpPr>
        <p:spPr bwMode="auto">
          <a:xfrm>
            <a:off x="250825" y="188913"/>
            <a:ext cx="716438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0066FF"/>
                </a:solidFill>
              </a:rPr>
              <a:t>4. remain   </a:t>
            </a:r>
            <a:r>
              <a:rPr lang="en-US" altLang="zh-CN" sz="3600" i="1">
                <a:solidFill>
                  <a:srgbClr val="0066FF"/>
                </a:solidFill>
              </a:rPr>
              <a:t>v.</a:t>
            </a:r>
            <a:r>
              <a:rPr lang="en-US" altLang="zh-CN" sz="3600">
                <a:solidFill>
                  <a:srgbClr val="0066FF"/>
                </a:solidFill>
              </a:rPr>
              <a:t> </a:t>
            </a:r>
            <a:r>
              <a:rPr lang="en-US" altLang="zh-CN" sz="2800">
                <a:solidFill>
                  <a:srgbClr val="0066FF"/>
                </a:solidFill>
              </a:rPr>
              <a:t> </a:t>
            </a:r>
            <a:r>
              <a:rPr lang="zh-CN" altLang="en-US" sz="2800">
                <a:solidFill>
                  <a:srgbClr val="0066FF"/>
                </a:solidFill>
              </a:rPr>
              <a:t>保持不变；剩余</a:t>
            </a:r>
            <a:endParaRPr lang="en-US" altLang="zh-CN" sz="2800">
              <a:solidFill>
                <a:srgbClr val="0066FF"/>
              </a:solidFill>
            </a:endParaRPr>
          </a:p>
        </p:txBody>
      </p:sp>
      <p:sp>
        <p:nvSpPr>
          <p:cNvPr id="24579" name="Text Box 6"/>
          <p:cNvSpPr txBox="1">
            <a:spLocks noChangeArrowheads="1"/>
          </p:cNvSpPr>
          <p:nvPr/>
        </p:nvSpPr>
        <p:spPr bwMode="auto">
          <a:xfrm>
            <a:off x="755650" y="4652963"/>
            <a:ext cx="7777163"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600"/>
              <a:t>e.g. Only a few leaves </a:t>
            </a:r>
            <a:r>
              <a:rPr lang="en-US" altLang="zh-CN" sz="3600">
                <a:solidFill>
                  <a:srgbClr val="FF3300"/>
                </a:solidFill>
              </a:rPr>
              <a:t>remained</a:t>
            </a:r>
            <a:r>
              <a:rPr lang="en-US" altLang="zh-CN" sz="3600"/>
              <a:t> on the tree. </a:t>
            </a:r>
          </a:p>
          <a:p>
            <a:pPr>
              <a:lnSpc>
                <a:spcPct val="110000"/>
              </a:lnSpc>
            </a:pPr>
            <a:r>
              <a:rPr lang="zh-CN" altLang="en-US" sz="3600"/>
              <a:t>       树上仅剩下几片叶子。</a:t>
            </a:r>
            <a:endParaRPr lang="en-US" altLang="zh-CN" sz="3600"/>
          </a:p>
        </p:txBody>
      </p:sp>
      <p:sp>
        <p:nvSpPr>
          <p:cNvPr id="24580" name="Text Box 5"/>
          <p:cNvSpPr txBox="1">
            <a:spLocks noChangeArrowheads="1"/>
          </p:cNvSpPr>
          <p:nvPr/>
        </p:nvSpPr>
        <p:spPr bwMode="auto">
          <a:xfrm>
            <a:off x="107950" y="765175"/>
            <a:ext cx="8640763" cy="116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zh-CN" altLang="en-US" sz="2800">
                <a:solidFill>
                  <a:srgbClr val="0066FF"/>
                </a:solidFill>
              </a:rPr>
              <a:t> 作连系动词，后跟名词、形容词、不定</a:t>
            </a:r>
          </a:p>
          <a:p>
            <a:pPr>
              <a:lnSpc>
                <a:spcPct val="110000"/>
              </a:lnSpc>
            </a:pPr>
            <a:r>
              <a:rPr lang="zh-CN" altLang="en-US" sz="3600">
                <a:solidFill>
                  <a:srgbClr val="0066FF"/>
                </a:solidFill>
              </a:rPr>
              <a:t>     </a:t>
            </a:r>
            <a:r>
              <a:rPr lang="zh-CN" altLang="en-US" sz="2800">
                <a:solidFill>
                  <a:srgbClr val="0066FF"/>
                </a:solidFill>
              </a:rPr>
              <a:t>式、分词等做表语。指保持某种状态。</a:t>
            </a:r>
            <a:endParaRPr lang="en-US" altLang="zh-CN" sz="2800">
              <a:solidFill>
                <a:srgbClr val="0066FF"/>
              </a:solidFill>
            </a:endParaRPr>
          </a:p>
        </p:txBody>
      </p:sp>
      <p:sp>
        <p:nvSpPr>
          <p:cNvPr id="24581" name="Text Box 10"/>
          <p:cNvSpPr txBox="1">
            <a:spLocks noChangeArrowheads="1"/>
          </p:cNvSpPr>
          <p:nvPr/>
        </p:nvSpPr>
        <p:spPr bwMode="auto">
          <a:xfrm>
            <a:off x="684213" y="2060575"/>
            <a:ext cx="7991475"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600"/>
              <a:t>e.g. Peter become a manager, but Mike </a:t>
            </a:r>
            <a:r>
              <a:rPr lang="en-US" altLang="zh-CN" sz="3600">
                <a:solidFill>
                  <a:srgbClr val="FF3300"/>
                </a:solidFill>
              </a:rPr>
              <a:t>remained</a:t>
            </a:r>
            <a:r>
              <a:rPr lang="en-US" altLang="zh-CN" sz="3600"/>
              <a:t> a worker. </a:t>
            </a:r>
          </a:p>
          <a:p>
            <a:pPr>
              <a:lnSpc>
                <a:spcPct val="110000"/>
              </a:lnSpc>
            </a:pPr>
            <a:r>
              <a:rPr lang="zh-CN" altLang="en-US" sz="2800"/>
              <a:t>       彼得成为经理，可迈克仍是工人</a:t>
            </a:r>
            <a:r>
              <a:rPr lang="zh-CN" altLang="en-US" sz="3600"/>
              <a:t>。</a:t>
            </a:r>
            <a:endParaRPr lang="en-US" altLang="zh-CN" sz="3600"/>
          </a:p>
        </p:txBody>
      </p:sp>
      <p:sp>
        <p:nvSpPr>
          <p:cNvPr id="24582" name="Text Box 6"/>
          <p:cNvSpPr txBox="1">
            <a:spLocks noChangeArrowheads="1"/>
          </p:cNvSpPr>
          <p:nvPr/>
        </p:nvSpPr>
        <p:spPr bwMode="auto">
          <a:xfrm>
            <a:off x="144463" y="4076700"/>
            <a:ext cx="69484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0066FF"/>
                </a:solidFill>
                <a:cs typeface="Times New Roman" pitchFamily="18" charset="0"/>
              </a:rPr>
              <a:t>② </a:t>
            </a:r>
            <a:r>
              <a:rPr lang="zh-CN" altLang="en-US" sz="3600">
                <a:solidFill>
                  <a:srgbClr val="0066FF"/>
                </a:solidFill>
                <a:cs typeface="Times New Roman" pitchFamily="18" charset="0"/>
              </a:rPr>
              <a:t>作不及物动词，意为“剩余”。</a:t>
            </a:r>
            <a:endParaRPr lang="en-US" altLang="zh-CN" sz="3600">
              <a:solidFill>
                <a:srgbClr val="0066FF"/>
              </a:solidFill>
              <a:cs typeface="Times New Roman" pitchFamily="18" charset="0"/>
            </a:endParaRPr>
          </a:p>
        </p:txBody>
      </p:sp>
    </p:spTree>
    <p:extLst>
      <p:ext uri="{BB962C8B-B14F-4D97-AF65-F5344CB8AC3E}">
        <p14:creationId xmlns:p14="http://schemas.microsoft.com/office/powerpoint/2010/main" val="3976761941"/>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500" fill="hold"/>
                                        <p:tgtEl>
                                          <p:spTgt spid="24580"/>
                                        </p:tgtEl>
                                        <p:attrNameLst>
                                          <p:attrName>ppt_x</p:attrName>
                                        </p:attrNameLst>
                                      </p:cBhvr>
                                      <p:tavLst>
                                        <p:tav tm="0">
                                          <p:val>
                                            <p:strVal val="0-#ppt_w/2"/>
                                          </p:val>
                                        </p:tav>
                                        <p:tav tm="100000">
                                          <p:val>
                                            <p:strVal val="#ppt_x"/>
                                          </p:val>
                                        </p:tav>
                                      </p:tavLst>
                                    </p:anim>
                                    <p:anim calcmode="lin" valueType="num">
                                      <p:cBhvr additive="base">
                                        <p:cTn id="8" dur="500" fill="hold"/>
                                        <p:tgtEl>
                                          <p:spTgt spid="2458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4581"/>
                                        </p:tgtEl>
                                        <p:attrNameLst>
                                          <p:attrName>style.visibility</p:attrName>
                                        </p:attrNameLst>
                                      </p:cBhvr>
                                      <p:to>
                                        <p:strVal val="visible"/>
                                      </p:to>
                                    </p:set>
                                    <p:animEffect transition="in" filter="strips(downRight)">
                                      <p:cBhvr>
                                        <p:cTn id="13" dur="500"/>
                                        <p:tgtEl>
                                          <p:spTgt spid="2458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4582"/>
                                        </p:tgtEl>
                                        <p:attrNameLst>
                                          <p:attrName>style.visibility</p:attrName>
                                        </p:attrNameLst>
                                      </p:cBhvr>
                                      <p:to>
                                        <p:strVal val="visible"/>
                                      </p:to>
                                    </p:set>
                                    <p:anim calcmode="lin" valueType="num">
                                      <p:cBhvr additive="base">
                                        <p:cTn id="18" dur="500" fill="hold"/>
                                        <p:tgtEl>
                                          <p:spTgt spid="24582"/>
                                        </p:tgtEl>
                                        <p:attrNameLst>
                                          <p:attrName>ppt_x</p:attrName>
                                        </p:attrNameLst>
                                      </p:cBhvr>
                                      <p:tavLst>
                                        <p:tav tm="0">
                                          <p:val>
                                            <p:strVal val="0-#ppt_w/2"/>
                                          </p:val>
                                        </p:tav>
                                        <p:tav tm="100000">
                                          <p:val>
                                            <p:strVal val="#ppt_x"/>
                                          </p:val>
                                        </p:tav>
                                      </p:tavLst>
                                    </p:anim>
                                    <p:anim calcmode="lin" valueType="num">
                                      <p:cBhvr additive="base">
                                        <p:cTn id="19" dur="500" fill="hold"/>
                                        <p:tgtEl>
                                          <p:spTgt spid="24582"/>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8" presetClass="entr" presetSubtype="6" fill="hold" grpId="0" nodeType="clickEffect">
                                  <p:stCondLst>
                                    <p:cond delay="0"/>
                                  </p:stCondLst>
                                  <p:childTnLst>
                                    <p:set>
                                      <p:cBhvr>
                                        <p:cTn id="23" dur="1" fill="hold">
                                          <p:stCondLst>
                                            <p:cond delay="0"/>
                                          </p:stCondLst>
                                        </p:cTn>
                                        <p:tgtEl>
                                          <p:spTgt spid="24579"/>
                                        </p:tgtEl>
                                        <p:attrNameLst>
                                          <p:attrName>style.visibility</p:attrName>
                                        </p:attrNameLst>
                                      </p:cBhvr>
                                      <p:to>
                                        <p:strVal val="visible"/>
                                      </p:to>
                                    </p:set>
                                    <p:animEffect transition="in" filter="strips(downRight)">
                                      <p:cBhvr>
                                        <p:cTn id="24"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utoUpdateAnimBg="0"/>
      <p:bldP spid="24580" grpId="0" autoUpdateAnimBg="0"/>
      <p:bldP spid="24581" grpId="0" autoUpdateAnimBg="0"/>
      <p:bldP spid="24582"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10"/>
          <p:cNvSpPr txBox="1">
            <a:spLocks noChangeArrowheads="1"/>
          </p:cNvSpPr>
          <p:nvPr/>
        </p:nvSpPr>
        <p:spPr bwMode="auto">
          <a:xfrm>
            <a:off x="900113" y="1792288"/>
            <a:ext cx="7488237" cy="20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cs typeface="Times New Roman" pitchFamily="18" charset="0"/>
              </a:rPr>
              <a:t>e.g. The apples give off a sweet </a:t>
            </a:r>
            <a:r>
              <a:rPr lang="en-US" altLang="zh-CN" sz="3600">
                <a:solidFill>
                  <a:srgbClr val="FF3300"/>
                </a:solidFill>
                <a:cs typeface="Times New Roman" pitchFamily="18" charset="0"/>
              </a:rPr>
              <a:t>smell</a:t>
            </a:r>
            <a:r>
              <a:rPr lang="en-US" altLang="zh-CN" sz="3600">
                <a:cs typeface="Times New Roman" pitchFamily="18" charset="0"/>
              </a:rPr>
              <a:t>.</a:t>
            </a:r>
          </a:p>
          <a:p>
            <a:pPr>
              <a:lnSpc>
                <a:spcPct val="120000"/>
              </a:lnSpc>
            </a:pPr>
            <a:r>
              <a:rPr lang="zh-CN" altLang="en-US" sz="3600">
                <a:cs typeface="Times New Roman" pitchFamily="18" charset="0"/>
              </a:rPr>
              <a:t>       </a:t>
            </a:r>
            <a:r>
              <a:rPr lang="zh-CN" altLang="en-US" sz="2800">
                <a:cs typeface="Times New Roman" pitchFamily="18" charset="0"/>
              </a:rPr>
              <a:t>苹果发出非常甜的味道</a:t>
            </a:r>
            <a:r>
              <a:rPr lang="zh-CN" altLang="en-US" sz="3600">
                <a:cs typeface="Times New Roman" pitchFamily="18" charset="0"/>
              </a:rPr>
              <a:t>。</a:t>
            </a:r>
            <a:r>
              <a:rPr lang="en-US" altLang="zh-CN" sz="3600">
                <a:cs typeface="Times New Roman" pitchFamily="18" charset="0"/>
              </a:rPr>
              <a:t> </a:t>
            </a:r>
          </a:p>
        </p:txBody>
      </p:sp>
      <p:sp>
        <p:nvSpPr>
          <p:cNvPr id="25603" name="Text Box 5"/>
          <p:cNvSpPr txBox="1">
            <a:spLocks noChangeArrowheads="1"/>
          </p:cNvSpPr>
          <p:nvPr/>
        </p:nvSpPr>
        <p:spPr bwMode="auto">
          <a:xfrm>
            <a:off x="396875" y="1165225"/>
            <a:ext cx="4716463"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2800">
                <a:solidFill>
                  <a:srgbClr val="0066FF"/>
                </a:solidFill>
              </a:rPr>
              <a:t>5. smell    </a:t>
            </a:r>
            <a:r>
              <a:rPr lang="en-US" altLang="zh-CN" sz="2800" i="1">
                <a:solidFill>
                  <a:srgbClr val="0066FF"/>
                </a:solidFill>
              </a:rPr>
              <a:t>n</a:t>
            </a:r>
            <a:r>
              <a:rPr lang="en-US" altLang="zh-CN" sz="2800">
                <a:solidFill>
                  <a:srgbClr val="0066FF"/>
                </a:solidFill>
              </a:rPr>
              <a:t>. </a:t>
            </a:r>
            <a:r>
              <a:rPr lang="zh-CN" altLang="en-US" sz="2800">
                <a:solidFill>
                  <a:srgbClr val="0066FF"/>
                </a:solidFill>
              </a:rPr>
              <a:t>气味</a:t>
            </a:r>
            <a:endParaRPr lang="en-US" altLang="zh-CN" sz="2800">
              <a:solidFill>
                <a:srgbClr val="0066FF"/>
              </a:solidFill>
            </a:endParaRPr>
          </a:p>
        </p:txBody>
      </p:sp>
      <p:sp>
        <p:nvSpPr>
          <p:cNvPr id="25604" name="Text Box 6"/>
          <p:cNvSpPr txBox="1">
            <a:spLocks noChangeArrowheads="1"/>
          </p:cNvSpPr>
          <p:nvPr/>
        </p:nvSpPr>
        <p:spPr bwMode="auto">
          <a:xfrm>
            <a:off x="900113" y="3717925"/>
            <a:ext cx="7632700" cy="257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2800" i="1">
                <a:solidFill>
                  <a:srgbClr val="0066FF"/>
                </a:solidFill>
              </a:rPr>
              <a:t>v. </a:t>
            </a:r>
            <a:r>
              <a:rPr lang="zh-CN" altLang="en-US" sz="2800">
                <a:solidFill>
                  <a:srgbClr val="0066FF"/>
                </a:solidFill>
              </a:rPr>
              <a:t>发出气味；闻到</a:t>
            </a:r>
          </a:p>
          <a:p>
            <a:pPr>
              <a:lnSpc>
                <a:spcPct val="120000"/>
              </a:lnSpc>
            </a:pPr>
            <a:r>
              <a:rPr lang="en-US" altLang="zh-CN" sz="3600"/>
              <a:t>e.g.</a:t>
            </a:r>
            <a:r>
              <a:rPr lang="en-US" altLang="zh-CN" sz="3600">
                <a:solidFill>
                  <a:srgbClr val="0066FF"/>
                </a:solidFill>
              </a:rPr>
              <a:t> </a:t>
            </a:r>
            <a:r>
              <a:rPr lang="en-US" altLang="zh-CN" sz="3600"/>
              <a:t>I can </a:t>
            </a:r>
            <a:r>
              <a:rPr lang="en-US" altLang="zh-CN" sz="3600">
                <a:solidFill>
                  <a:srgbClr val="FF3300"/>
                </a:solidFill>
              </a:rPr>
              <a:t>smell</a:t>
            </a:r>
            <a:r>
              <a:rPr lang="en-US" altLang="zh-CN" sz="3600"/>
              <a:t> some nice noodle soup.</a:t>
            </a:r>
          </a:p>
          <a:p>
            <a:pPr>
              <a:lnSpc>
                <a:spcPct val="120000"/>
              </a:lnSpc>
            </a:pPr>
            <a:r>
              <a:rPr lang="zh-CN" altLang="en-US" sz="3600"/>
              <a:t>       我能闻到香喷喷的面汤味。</a:t>
            </a:r>
            <a:endParaRPr lang="en-US" altLang="zh-CN" sz="3600"/>
          </a:p>
        </p:txBody>
      </p:sp>
    </p:spTree>
    <p:extLst>
      <p:ext uri="{BB962C8B-B14F-4D97-AF65-F5344CB8AC3E}">
        <p14:creationId xmlns:p14="http://schemas.microsoft.com/office/powerpoint/2010/main" val="2462327413"/>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strips(downRight)">
                                      <p:cBhvr>
                                        <p:cTn id="7" dur="500"/>
                                        <p:tgtEl>
                                          <p:spTgt spid="256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25604">
                                            <p:txEl>
                                              <p:pRg st="0" end="0"/>
                                            </p:txEl>
                                          </p:spTgt>
                                        </p:tgtEl>
                                        <p:attrNameLst>
                                          <p:attrName>style.visibility</p:attrName>
                                        </p:attrNameLst>
                                      </p:cBhvr>
                                      <p:to>
                                        <p:strVal val="visible"/>
                                      </p:to>
                                    </p:set>
                                    <p:anim calcmode="lin" valueType="num">
                                      <p:cBhvr additive="base">
                                        <p:cTn id="12" dur="500" fill="hold"/>
                                        <p:tgtEl>
                                          <p:spTgt spid="25604">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560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6" fill="hold" nodeType="clickEffect">
                                  <p:stCondLst>
                                    <p:cond delay="0"/>
                                  </p:stCondLst>
                                  <p:childTnLst>
                                    <p:set>
                                      <p:cBhvr>
                                        <p:cTn id="17" dur="1" fill="hold">
                                          <p:stCondLst>
                                            <p:cond delay="0"/>
                                          </p:stCondLst>
                                        </p:cTn>
                                        <p:tgtEl>
                                          <p:spTgt spid="25604">
                                            <p:txEl>
                                              <p:pRg st="1" end="1"/>
                                            </p:txEl>
                                          </p:spTgt>
                                        </p:tgtEl>
                                        <p:attrNameLst>
                                          <p:attrName>style.visibility</p:attrName>
                                        </p:attrNameLst>
                                      </p:cBhvr>
                                      <p:to>
                                        <p:strVal val="visible"/>
                                      </p:to>
                                    </p:set>
                                    <p:animEffect transition="in" filter="strips(downRight)">
                                      <p:cBhvr>
                                        <p:cTn id="18" dur="500"/>
                                        <p:tgtEl>
                                          <p:spTgt spid="25604">
                                            <p:txEl>
                                              <p:pRg st="1" end="1"/>
                                            </p:txEl>
                                          </p:spTgt>
                                        </p:tgtEl>
                                      </p:cBhvr>
                                    </p:animEffect>
                                  </p:childTnLst>
                                </p:cTn>
                              </p:par>
                              <p:par>
                                <p:cTn id="19" presetID="18" presetClass="entr" presetSubtype="6" fill="hold" nodeType="withEffect">
                                  <p:stCondLst>
                                    <p:cond delay="0"/>
                                  </p:stCondLst>
                                  <p:childTnLst>
                                    <p:set>
                                      <p:cBhvr>
                                        <p:cTn id="20" dur="1" fill="hold">
                                          <p:stCondLst>
                                            <p:cond delay="0"/>
                                          </p:stCondLst>
                                        </p:cTn>
                                        <p:tgtEl>
                                          <p:spTgt spid="25604">
                                            <p:txEl>
                                              <p:pRg st="2" end="2"/>
                                            </p:txEl>
                                          </p:spTgt>
                                        </p:tgtEl>
                                        <p:attrNameLst>
                                          <p:attrName>style.visibility</p:attrName>
                                        </p:attrNameLst>
                                      </p:cBhvr>
                                      <p:to>
                                        <p:strVal val="visible"/>
                                      </p:to>
                                    </p:set>
                                    <p:animEffect transition="in" filter="strips(downRight)">
                                      <p:cBhvr>
                                        <p:cTn id="21" dur="500"/>
                                        <p:tgtEl>
                                          <p:spTgt spid="2560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8"/>
          <p:cNvSpPr txBox="1">
            <a:spLocks noChangeArrowheads="1"/>
          </p:cNvSpPr>
          <p:nvPr/>
        </p:nvSpPr>
        <p:spPr bwMode="auto">
          <a:xfrm>
            <a:off x="142875" y="188913"/>
            <a:ext cx="75247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2800">
                <a:solidFill>
                  <a:srgbClr val="0066FF"/>
                </a:solidFill>
              </a:rPr>
              <a:t>6. national    </a:t>
            </a:r>
            <a:r>
              <a:rPr lang="en-US" altLang="zh-CN" sz="2800" i="1">
                <a:solidFill>
                  <a:srgbClr val="0066FF"/>
                </a:solidFill>
              </a:rPr>
              <a:t>adj</a:t>
            </a:r>
            <a:r>
              <a:rPr lang="en-US" altLang="zh-CN" sz="2800">
                <a:solidFill>
                  <a:srgbClr val="0066FF"/>
                </a:solidFill>
              </a:rPr>
              <a:t>.  </a:t>
            </a:r>
            <a:r>
              <a:rPr lang="zh-CN" altLang="en-US" sz="2800">
                <a:solidFill>
                  <a:srgbClr val="0066FF"/>
                </a:solidFill>
              </a:rPr>
              <a:t>国家的</a:t>
            </a:r>
            <a:r>
              <a:rPr lang="en-US" altLang="zh-CN" sz="2800">
                <a:solidFill>
                  <a:srgbClr val="0066FF"/>
                </a:solidFill>
              </a:rPr>
              <a:t>;  </a:t>
            </a:r>
            <a:r>
              <a:rPr lang="zh-CN" altLang="en-US" sz="2800">
                <a:solidFill>
                  <a:srgbClr val="0066FF"/>
                </a:solidFill>
              </a:rPr>
              <a:t>民族的</a:t>
            </a:r>
            <a:endParaRPr lang="en-US" altLang="zh-CN" sz="2800">
              <a:solidFill>
                <a:srgbClr val="0066FF"/>
              </a:solidFill>
            </a:endParaRPr>
          </a:p>
        </p:txBody>
      </p:sp>
      <p:sp>
        <p:nvSpPr>
          <p:cNvPr id="26627" name="Text Box 6"/>
          <p:cNvSpPr txBox="1">
            <a:spLocks noChangeArrowheads="1"/>
          </p:cNvSpPr>
          <p:nvPr/>
        </p:nvSpPr>
        <p:spPr bwMode="auto">
          <a:xfrm>
            <a:off x="682625" y="4076700"/>
            <a:ext cx="748982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08038" indent="-808038">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600"/>
              <a:t>e.g. Li Na, </a:t>
            </a:r>
            <a:r>
              <a:rPr lang="en-US" altLang="zh-CN" sz="3600">
                <a:solidFill>
                  <a:srgbClr val="FF3300"/>
                </a:solidFill>
              </a:rPr>
              <a:t>without doubt</a:t>
            </a:r>
            <a:r>
              <a:rPr lang="en-US" altLang="zh-CN" sz="3600"/>
              <a:t>, is the best tennis player in China.</a:t>
            </a:r>
          </a:p>
          <a:p>
            <a:pPr>
              <a:lnSpc>
                <a:spcPct val="110000"/>
              </a:lnSpc>
            </a:pPr>
            <a:r>
              <a:rPr lang="en-US" altLang="zh-CN" sz="3600"/>
              <a:t>       </a:t>
            </a:r>
            <a:r>
              <a:rPr lang="zh-CN" altLang="en-US" sz="3600"/>
              <a:t>毫无疑问，李娜是中国最优秀的网球运动员。</a:t>
            </a:r>
            <a:r>
              <a:rPr lang="en-US" altLang="zh-CN" sz="3600"/>
              <a:t> </a:t>
            </a:r>
          </a:p>
        </p:txBody>
      </p:sp>
      <p:sp>
        <p:nvSpPr>
          <p:cNvPr id="26628" name="Text Box 5"/>
          <p:cNvSpPr txBox="1">
            <a:spLocks noChangeArrowheads="1"/>
          </p:cNvSpPr>
          <p:nvPr/>
        </p:nvSpPr>
        <p:spPr bwMode="auto">
          <a:xfrm>
            <a:off x="611188" y="836613"/>
            <a:ext cx="6659562"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2800">
                <a:solidFill>
                  <a:srgbClr val="0066FF"/>
                </a:solidFill>
              </a:rPr>
              <a:t>nation (</a:t>
            </a:r>
            <a:r>
              <a:rPr lang="zh-CN" altLang="en-US" sz="2800">
                <a:solidFill>
                  <a:srgbClr val="0066FF"/>
                </a:solidFill>
              </a:rPr>
              <a:t>国家</a:t>
            </a:r>
            <a:r>
              <a:rPr lang="en-US" altLang="zh-CN" sz="2800">
                <a:solidFill>
                  <a:srgbClr val="0066FF"/>
                </a:solidFill>
              </a:rPr>
              <a:t>) + al → national </a:t>
            </a:r>
          </a:p>
        </p:txBody>
      </p:sp>
      <p:sp>
        <p:nvSpPr>
          <p:cNvPr id="26629" name="Text Box 10"/>
          <p:cNvSpPr txBox="1">
            <a:spLocks noChangeArrowheads="1"/>
          </p:cNvSpPr>
          <p:nvPr/>
        </p:nvSpPr>
        <p:spPr bwMode="auto">
          <a:xfrm>
            <a:off x="650875" y="1493838"/>
            <a:ext cx="7234238" cy="243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2800"/>
              <a:t>e.g. The group of dancers wore </a:t>
            </a:r>
          </a:p>
          <a:p>
            <a:pPr>
              <a:lnSpc>
                <a:spcPct val="120000"/>
              </a:lnSpc>
            </a:pPr>
            <a:r>
              <a:rPr lang="en-US" altLang="zh-CN" sz="2800"/>
              <a:t>       </a:t>
            </a:r>
            <a:r>
              <a:rPr lang="en-US" altLang="zh-CN" sz="2800">
                <a:solidFill>
                  <a:srgbClr val="FF3300"/>
                </a:solidFill>
              </a:rPr>
              <a:t>national</a:t>
            </a:r>
            <a:r>
              <a:rPr lang="en-US" altLang="zh-CN" sz="2800"/>
              <a:t> dress.</a:t>
            </a:r>
          </a:p>
          <a:p>
            <a:pPr>
              <a:lnSpc>
                <a:spcPct val="120000"/>
              </a:lnSpc>
            </a:pPr>
            <a:r>
              <a:rPr lang="zh-CN" altLang="en-US" sz="3600"/>
              <a:t>      那群跳舞演员穿着民族服装。</a:t>
            </a:r>
            <a:endParaRPr lang="en-US" altLang="zh-CN" sz="3600"/>
          </a:p>
        </p:txBody>
      </p:sp>
      <p:sp>
        <p:nvSpPr>
          <p:cNvPr id="26630" name="Text Box 6"/>
          <p:cNvSpPr txBox="1">
            <a:spLocks noChangeArrowheads="1"/>
          </p:cNvSpPr>
          <p:nvPr/>
        </p:nvSpPr>
        <p:spPr bwMode="auto">
          <a:xfrm>
            <a:off x="179388" y="3500438"/>
            <a:ext cx="69484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2800">
                <a:solidFill>
                  <a:srgbClr val="0066FF"/>
                </a:solidFill>
                <a:cs typeface="Times New Roman" pitchFamily="18" charset="0"/>
              </a:rPr>
              <a:t>7. without doubt  </a:t>
            </a:r>
            <a:r>
              <a:rPr lang="zh-CN" altLang="en-US" sz="2800">
                <a:solidFill>
                  <a:srgbClr val="0066FF"/>
                </a:solidFill>
                <a:cs typeface="Times New Roman" pitchFamily="18" charset="0"/>
              </a:rPr>
              <a:t>毫无疑问；的确</a:t>
            </a:r>
            <a:endParaRPr lang="en-US" altLang="zh-CN" sz="2800">
              <a:solidFill>
                <a:srgbClr val="0066FF"/>
              </a:solidFill>
              <a:cs typeface="Times New Roman" pitchFamily="18" charset="0"/>
            </a:endParaRPr>
          </a:p>
        </p:txBody>
      </p:sp>
    </p:spTree>
    <p:extLst>
      <p:ext uri="{BB962C8B-B14F-4D97-AF65-F5344CB8AC3E}">
        <p14:creationId xmlns:p14="http://schemas.microsoft.com/office/powerpoint/2010/main" val="1279158967"/>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additive="base">
                                        <p:cTn id="7" dur="500" fill="hold"/>
                                        <p:tgtEl>
                                          <p:spTgt spid="26628"/>
                                        </p:tgtEl>
                                        <p:attrNameLst>
                                          <p:attrName>ppt_x</p:attrName>
                                        </p:attrNameLst>
                                      </p:cBhvr>
                                      <p:tavLst>
                                        <p:tav tm="0">
                                          <p:val>
                                            <p:strVal val="0-#ppt_w/2"/>
                                          </p:val>
                                        </p:tav>
                                        <p:tav tm="100000">
                                          <p:val>
                                            <p:strVal val="#ppt_x"/>
                                          </p:val>
                                        </p:tav>
                                      </p:tavLst>
                                    </p:anim>
                                    <p:anim calcmode="lin" valueType="num">
                                      <p:cBhvr additive="base">
                                        <p:cTn id="8" dur="500" fill="hold"/>
                                        <p:tgtEl>
                                          <p:spTgt spid="2662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6629"/>
                                        </p:tgtEl>
                                        <p:attrNameLst>
                                          <p:attrName>style.visibility</p:attrName>
                                        </p:attrNameLst>
                                      </p:cBhvr>
                                      <p:to>
                                        <p:strVal val="visible"/>
                                      </p:to>
                                    </p:set>
                                    <p:animEffect transition="in" filter="strips(downRight)">
                                      <p:cBhvr>
                                        <p:cTn id="13" dur="500"/>
                                        <p:tgtEl>
                                          <p:spTgt spid="2662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6630"/>
                                        </p:tgtEl>
                                        <p:attrNameLst>
                                          <p:attrName>style.visibility</p:attrName>
                                        </p:attrNameLst>
                                      </p:cBhvr>
                                      <p:to>
                                        <p:strVal val="visible"/>
                                      </p:to>
                                    </p:set>
                                    <p:animEffect transition="in" filter="blinds(horizontal)">
                                      <p:cBhvr>
                                        <p:cTn id="18" dur="500"/>
                                        <p:tgtEl>
                                          <p:spTgt spid="2663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8" presetClass="entr" presetSubtype="6" fill="hold" grpId="0" nodeType="clickEffect">
                                  <p:stCondLst>
                                    <p:cond delay="0"/>
                                  </p:stCondLst>
                                  <p:childTnLst>
                                    <p:set>
                                      <p:cBhvr>
                                        <p:cTn id="22" dur="1" fill="hold">
                                          <p:stCondLst>
                                            <p:cond delay="0"/>
                                          </p:stCondLst>
                                        </p:cTn>
                                        <p:tgtEl>
                                          <p:spTgt spid="26627"/>
                                        </p:tgtEl>
                                        <p:attrNameLst>
                                          <p:attrName>style.visibility</p:attrName>
                                        </p:attrNameLst>
                                      </p:cBhvr>
                                      <p:to>
                                        <p:strVal val="visible"/>
                                      </p:to>
                                    </p:set>
                                    <p:animEffect transition="in" filter="strips(downRight)">
                                      <p:cBhvr>
                                        <p:cTn id="23"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utoUpdateAnimBg="0"/>
      <p:bldP spid="26628" grpId="0" autoUpdateAnimBg="0"/>
      <p:bldP spid="26629" grpId="0" autoUpdateAnimBg="0"/>
      <p:bldP spid="26630"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8"/>
          <p:cNvSpPr txBox="1">
            <a:spLocks noChangeArrowheads="1"/>
          </p:cNvSpPr>
          <p:nvPr/>
        </p:nvSpPr>
        <p:spPr bwMode="auto">
          <a:xfrm>
            <a:off x="215900" y="123825"/>
            <a:ext cx="6588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0066FF"/>
                </a:solidFill>
              </a:rPr>
              <a:t>8. take place    </a:t>
            </a:r>
            <a:r>
              <a:rPr lang="zh-CN" altLang="en-US" sz="3600">
                <a:solidFill>
                  <a:srgbClr val="0066FF"/>
                </a:solidFill>
              </a:rPr>
              <a:t>发生；出现</a:t>
            </a:r>
            <a:endParaRPr lang="en-US" altLang="zh-CN" sz="3600">
              <a:solidFill>
                <a:srgbClr val="0066FF"/>
              </a:solidFill>
            </a:endParaRPr>
          </a:p>
        </p:txBody>
      </p:sp>
      <p:sp>
        <p:nvSpPr>
          <p:cNvPr id="27651" name="Text Box 5"/>
          <p:cNvSpPr txBox="1">
            <a:spLocks noChangeArrowheads="1"/>
          </p:cNvSpPr>
          <p:nvPr/>
        </p:nvSpPr>
        <p:spPr bwMode="auto">
          <a:xfrm>
            <a:off x="250825" y="738188"/>
            <a:ext cx="8135938" cy="433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2800">
                <a:solidFill>
                  <a:srgbClr val="0066FF"/>
                </a:solidFill>
              </a:rPr>
              <a:t>① 是不及物动词，不能用于被动语态；</a:t>
            </a:r>
          </a:p>
          <a:p>
            <a:pPr>
              <a:lnSpc>
                <a:spcPct val="120000"/>
              </a:lnSpc>
            </a:pPr>
            <a:r>
              <a:rPr lang="zh-CN" altLang="en-US" sz="2800">
                <a:solidFill>
                  <a:srgbClr val="0066FF"/>
                </a:solidFill>
              </a:rPr>
              <a:t>     常指事先安排或事发有因的事情</a:t>
            </a:r>
            <a:r>
              <a:rPr lang="zh-CN" altLang="en-US" sz="3400">
                <a:solidFill>
                  <a:srgbClr val="0066FF"/>
                </a:solidFill>
              </a:rPr>
              <a:t>。 </a:t>
            </a:r>
          </a:p>
          <a:p>
            <a:pPr>
              <a:lnSpc>
                <a:spcPct val="120000"/>
              </a:lnSpc>
            </a:pPr>
            <a:r>
              <a:rPr lang="en-US" altLang="zh-CN" sz="3400"/>
              <a:t>     e.g. Her sister’s marriage </a:t>
            </a:r>
            <a:r>
              <a:rPr lang="en-US" altLang="zh-CN" sz="3400">
                <a:solidFill>
                  <a:srgbClr val="FF3300"/>
                </a:solidFill>
              </a:rPr>
              <a:t>took place</a:t>
            </a:r>
            <a:r>
              <a:rPr lang="en-US" altLang="zh-CN" sz="3400"/>
              <a:t> at   </a:t>
            </a:r>
          </a:p>
          <a:p>
            <a:pPr>
              <a:lnSpc>
                <a:spcPct val="120000"/>
              </a:lnSpc>
            </a:pPr>
            <a:r>
              <a:rPr lang="en-US" altLang="zh-CN" sz="3400"/>
              <a:t>            8:00 today. </a:t>
            </a:r>
          </a:p>
          <a:p>
            <a:pPr>
              <a:lnSpc>
                <a:spcPct val="120000"/>
              </a:lnSpc>
            </a:pPr>
            <a:r>
              <a:rPr lang="zh-CN" altLang="en-US" sz="3400"/>
              <a:t>            她姐姐的婚礼今天八点举行。</a:t>
            </a:r>
            <a:endParaRPr lang="en-US" altLang="zh-CN" sz="3400"/>
          </a:p>
        </p:txBody>
      </p:sp>
      <p:sp>
        <p:nvSpPr>
          <p:cNvPr id="27652" name="Text Box 6"/>
          <p:cNvSpPr txBox="1">
            <a:spLocks noChangeArrowheads="1"/>
          </p:cNvSpPr>
          <p:nvPr/>
        </p:nvSpPr>
        <p:spPr bwMode="auto">
          <a:xfrm>
            <a:off x="252413" y="4365625"/>
            <a:ext cx="8567737"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341438" indent="-1341438">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200">
                <a:solidFill>
                  <a:srgbClr val="0066FF"/>
                </a:solidFill>
                <a:cs typeface="Times New Roman" pitchFamily="18" charset="0"/>
              </a:rPr>
              <a:t>② </a:t>
            </a:r>
            <a:r>
              <a:rPr lang="zh-CN" altLang="en-US" sz="3200">
                <a:solidFill>
                  <a:srgbClr val="0066FF"/>
                </a:solidFill>
                <a:cs typeface="Times New Roman" pitchFamily="18" charset="0"/>
              </a:rPr>
              <a:t>辨析：</a:t>
            </a:r>
            <a:r>
              <a:rPr lang="en-US" altLang="zh-CN" sz="3200">
                <a:solidFill>
                  <a:srgbClr val="0066FF"/>
                </a:solidFill>
                <a:cs typeface="Times New Roman" pitchFamily="18" charset="0"/>
              </a:rPr>
              <a:t>happen</a:t>
            </a:r>
            <a:r>
              <a:rPr lang="zh-CN" altLang="en-US" sz="3200">
                <a:solidFill>
                  <a:srgbClr val="0066FF"/>
                </a:solidFill>
                <a:cs typeface="Times New Roman" pitchFamily="18" charset="0"/>
              </a:rPr>
              <a:t>则常指偶然发生的事情</a:t>
            </a:r>
          </a:p>
          <a:p>
            <a:pPr>
              <a:lnSpc>
                <a:spcPct val="120000"/>
              </a:lnSpc>
            </a:pPr>
            <a:r>
              <a:rPr lang="en-US" altLang="zh-CN" sz="3200"/>
              <a:t>     e.g. I </a:t>
            </a:r>
            <a:r>
              <a:rPr lang="en-US" altLang="zh-CN" sz="3200">
                <a:solidFill>
                  <a:srgbClr val="FF3300"/>
                </a:solidFill>
              </a:rPr>
              <a:t>happened</a:t>
            </a:r>
            <a:r>
              <a:rPr lang="en-US" altLang="zh-CN" sz="3200"/>
              <a:t> </a:t>
            </a:r>
            <a:r>
              <a:rPr lang="en-US" altLang="zh-CN" sz="3200">
                <a:solidFill>
                  <a:srgbClr val="FF3300"/>
                </a:solidFill>
              </a:rPr>
              <a:t>to</a:t>
            </a:r>
            <a:r>
              <a:rPr lang="en-US" altLang="zh-CN" sz="3200"/>
              <a:t> see Peter on my way to the museum.</a:t>
            </a:r>
          </a:p>
          <a:p>
            <a:pPr>
              <a:lnSpc>
                <a:spcPct val="120000"/>
              </a:lnSpc>
            </a:pPr>
            <a:r>
              <a:rPr lang="zh-CN" altLang="en-US" sz="3200"/>
              <a:t>        在去博物馆的路上我碰巧遇到皮特。</a:t>
            </a:r>
            <a:endParaRPr lang="en-US" altLang="zh-CN" sz="3200">
              <a:solidFill>
                <a:srgbClr val="0066FF"/>
              </a:solidFill>
              <a:cs typeface="Times New Roman" pitchFamily="18" charset="0"/>
            </a:endParaRPr>
          </a:p>
        </p:txBody>
      </p:sp>
    </p:spTree>
    <p:extLst>
      <p:ext uri="{BB962C8B-B14F-4D97-AF65-F5344CB8AC3E}">
        <p14:creationId xmlns:p14="http://schemas.microsoft.com/office/powerpoint/2010/main" val="1840262405"/>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7651">
                                            <p:txEl>
                                              <p:pRg st="1" end="1"/>
                                            </p:txEl>
                                          </p:spTgt>
                                        </p:tgtEl>
                                        <p:attrNameLst>
                                          <p:attrName>style.visibility</p:attrName>
                                        </p:attrNameLst>
                                      </p:cBhvr>
                                      <p:to>
                                        <p:strVal val="visible"/>
                                      </p:to>
                                    </p:set>
                                    <p:anim calcmode="lin" valueType="num">
                                      <p:cBhvr additive="base">
                                        <p:cTn id="11" dur="500" fill="hold"/>
                                        <p:tgtEl>
                                          <p:spTgt spid="27651">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65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nodeType="clickEffect">
                                  <p:stCondLst>
                                    <p:cond delay="0"/>
                                  </p:stCondLst>
                                  <p:childTnLst>
                                    <p:set>
                                      <p:cBhvr>
                                        <p:cTn id="16" dur="1" fill="hold">
                                          <p:stCondLst>
                                            <p:cond delay="0"/>
                                          </p:stCondLst>
                                        </p:cTn>
                                        <p:tgtEl>
                                          <p:spTgt spid="27651">
                                            <p:txEl>
                                              <p:pRg st="2" end="2"/>
                                            </p:txEl>
                                          </p:spTgt>
                                        </p:tgtEl>
                                        <p:attrNameLst>
                                          <p:attrName>style.visibility</p:attrName>
                                        </p:attrNameLst>
                                      </p:cBhvr>
                                      <p:to>
                                        <p:strVal val="visible"/>
                                      </p:to>
                                    </p:set>
                                    <p:animEffect transition="in" filter="strips(downRight)">
                                      <p:cBhvr>
                                        <p:cTn id="17" dur="500"/>
                                        <p:tgtEl>
                                          <p:spTgt spid="27651">
                                            <p:txEl>
                                              <p:pRg st="2" end="2"/>
                                            </p:txEl>
                                          </p:spTgt>
                                        </p:tgtEl>
                                      </p:cBhvr>
                                    </p:animEffect>
                                  </p:childTnLst>
                                </p:cTn>
                              </p:par>
                              <p:par>
                                <p:cTn id="18" presetID="18" presetClass="entr" presetSubtype="6" fill="hold" nodeType="withEffect">
                                  <p:stCondLst>
                                    <p:cond delay="0"/>
                                  </p:stCondLst>
                                  <p:childTnLst>
                                    <p:set>
                                      <p:cBhvr>
                                        <p:cTn id="19" dur="1" fill="hold">
                                          <p:stCondLst>
                                            <p:cond delay="0"/>
                                          </p:stCondLst>
                                        </p:cTn>
                                        <p:tgtEl>
                                          <p:spTgt spid="27651">
                                            <p:txEl>
                                              <p:pRg st="3" end="3"/>
                                            </p:txEl>
                                          </p:spTgt>
                                        </p:tgtEl>
                                        <p:attrNameLst>
                                          <p:attrName>style.visibility</p:attrName>
                                        </p:attrNameLst>
                                      </p:cBhvr>
                                      <p:to>
                                        <p:strVal val="visible"/>
                                      </p:to>
                                    </p:set>
                                    <p:animEffect transition="in" filter="strips(downRight)">
                                      <p:cBhvr>
                                        <p:cTn id="20" dur="500"/>
                                        <p:tgtEl>
                                          <p:spTgt spid="27651">
                                            <p:txEl>
                                              <p:pRg st="3" end="3"/>
                                            </p:txEl>
                                          </p:spTgt>
                                        </p:tgtEl>
                                      </p:cBhvr>
                                    </p:animEffect>
                                  </p:childTnLst>
                                </p:cTn>
                              </p:par>
                              <p:par>
                                <p:cTn id="21" presetID="18" presetClass="entr" presetSubtype="6" fill="hold" nodeType="withEffect">
                                  <p:stCondLst>
                                    <p:cond delay="0"/>
                                  </p:stCondLst>
                                  <p:childTnLst>
                                    <p:set>
                                      <p:cBhvr>
                                        <p:cTn id="22" dur="1" fill="hold">
                                          <p:stCondLst>
                                            <p:cond delay="0"/>
                                          </p:stCondLst>
                                        </p:cTn>
                                        <p:tgtEl>
                                          <p:spTgt spid="27651">
                                            <p:txEl>
                                              <p:pRg st="4" end="4"/>
                                            </p:txEl>
                                          </p:spTgt>
                                        </p:tgtEl>
                                        <p:attrNameLst>
                                          <p:attrName>style.visibility</p:attrName>
                                        </p:attrNameLst>
                                      </p:cBhvr>
                                      <p:to>
                                        <p:strVal val="visible"/>
                                      </p:to>
                                    </p:set>
                                    <p:animEffect transition="in" filter="strips(downRight)">
                                      <p:cBhvr>
                                        <p:cTn id="23" dur="500"/>
                                        <p:tgtEl>
                                          <p:spTgt spid="27651">
                                            <p:txEl>
                                              <p:pRg st="4" end="4"/>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27652">
                                            <p:txEl>
                                              <p:pRg st="0" end="0"/>
                                            </p:txEl>
                                          </p:spTgt>
                                        </p:tgtEl>
                                        <p:attrNameLst>
                                          <p:attrName>style.visibility</p:attrName>
                                        </p:attrNameLst>
                                      </p:cBhvr>
                                      <p:to>
                                        <p:strVal val="visible"/>
                                      </p:to>
                                    </p:set>
                                    <p:anim calcmode="lin" valueType="num">
                                      <p:cBhvr additive="base">
                                        <p:cTn id="28" dur="500" fill="hold"/>
                                        <p:tgtEl>
                                          <p:spTgt spid="27652">
                                            <p:txEl>
                                              <p:pRg st="0" end="0"/>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765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18" presetClass="entr" presetSubtype="6" fill="hold" nodeType="clickEffect">
                                  <p:stCondLst>
                                    <p:cond delay="0"/>
                                  </p:stCondLst>
                                  <p:childTnLst>
                                    <p:set>
                                      <p:cBhvr>
                                        <p:cTn id="33" dur="1" fill="hold">
                                          <p:stCondLst>
                                            <p:cond delay="0"/>
                                          </p:stCondLst>
                                        </p:cTn>
                                        <p:tgtEl>
                                          <p:spTgt spid="27652">
                                            <p:txEl>
                                              <p:pRg st="1" end="1"/>
                                            </p:txEl>
                                          </p:spTgt>
                                        </p:tgtEl>
                                        <p:attrNameLst>
                                          <p:attrName>style.visibility</p:attrName>
                                        </p:attrNameLst>
                                      </p:cBhvr>
                                      <p:to>
                                        <p:strVal val="visible"/>
                                      </p:to>
                                    </p:set>
                                    <p:animEffect transition="in" filter="strips(downRight)">
                                      <p:cBhvr>
                                        <p:cTn id="34" dur="500"/>
                                        <p:tgtEl>
                                          <p:spTgt spid="27652">
                                            <p:txEl>
                                              <p:pRg st="1" end="1"/>
                                            </p:txEl>
                                          </p:spTgt>
                                        </p:tgtEl>
                                      </p:cBhvr>
                                    </p:animEffect>
                                  </p:childTnLst>
                                </p:cTn>
                              </p:par>
                              <p:par>
                                <p:cTn id="35" presetID="18" presetClass="entr" presetSubtype="6" fill="hold" nodeType="withEffect">
                                  <p:stCondLst>
                                    <p:cond delay="0"/>
                                  </p:stCondLst>
                                  <p:childTnLst>
                                    <p:set>
                                      <p:cBhvr>
                                        <p:cTn id="36" dur="1" fill="hold">
                                          <p:stCondLst>
                                            <p:cond delay="0"/>
                                          </p:stCondLst>
                                        </p:cTn>
                                        <p:tgtEl>
                                          <p:spTgt spid="27652">
                                            <p:txEl>
                                              <p:pRg st="2" end="2"/>
                                            </p:txEl>
                                          </p:spTgt>
                                        </p:tgtEl>
                                        <p:attrNameLst>
                                          <p:attrName>style.visibility</p:attrName>
                                        </p:attrNameLst>
                                      </p:cBhvr>
                                      <p:to>
                                        <p:strVal val="visible"/>
                                      </p:to>
                                    </p:set>
                                    <p:animEffect transition="in" filter="strips(downRight)">
                                      <p:cBhvr>
                                        <p:cTn id="37" dur="500"/>
                                        <p:tgtEl>
                                          <p:spTgt spid="2765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8"/>
          <p:cNvSpPr txBox="1">
            <a:spLocks noChangeArrowheads="1"/>
          </p:cNvSpPr>
          <p:nvPr/>
        </p:nvSpPr>
        <p:spPr bwMode="auto">
          <a:xfrm>
            <a:off x="250825" y="260350"/>
            <a:ext cx="8642350" cy="297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600">
                <a:solidFill>
                  <a:srgbClr val="0066FF"/>
                </a:solidFill>
              </a:rPr>
              <a:t>9. It is said that a Chinese ruler called </a:t>
            </a:r>
          </a:p>
          <a:p>
            <a:pPr>
              <a:lnSpc>
                <a:spcPct val="110000"/>
              </a:lnSpc>
            </a:pPr>
            <a:r>
              <a:rPr lang="en-US" altLang="zh-CN" sz="3600">
                <a:solidFill>
                  <a:srgbClr val="0066FF"/>
                </a:solidFill>
              </a:rPr>
              <a:t>    </a:t>
            </a:r>
            <a:r>
              <a:rPr lang="en-US" altLang="zh-CN" sz="2800">
                <a:solidFill>
                  <a:srgbClr val="0066FF"/>
                </a:solidFill>
              </a:rPr>
              <a:t>Shen Nong was the first to discover  tea as a drink. </a:t>
            </a:r>
            <a:r>
              <a:rPr lang="zh-CN" altLang="en-US" sz="2800">
                <a:solidFill>
                  <a:srgbClr val="0066FF"/>
                </a:solidFill>
              </a:rPr>
              <a:t>据说有一位叫作神农的中国统治者最早发现了茶可以饮用</a:t>
            </a:r>
            <a:r>
              <a:rPr lang="zh-CN" altLang="en-US" sz="3600">
                <a:solidFill>
                  <a:srgbClr val="0066FF"/>
                </a:solidFill>
              </a:rPr>
              <a:t>。</a:t>
            </a:r>
            <a:endParaRPr lang="en-US" altLang="zh-CN" sz="3600">
              <a:solidFill>
                <a:srgbClr val="0066FF"/>
              </a:solidFill>
            </a:endParaRPr>
          </a:p>
        </p:txBody>
      </p:sp>
      <p:sp>
        <p:nvSpPr>
          <p:cNvPr id="28675" name="Text Box 5"/>
          <p:cNvSpPr txBox="1">
            <a:spLocks noChangeArrowheads="1"/>
          </p:cNvSpPr>
          <p:nvPr/>
        </p:nvSpPr>
        <p:spPr bwMode="auto">
          <a:xfrm>
            <a:off x="252413" y="3070225"/>
            <a:ext cx="7848600"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15963" indent="-715963">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2800">
                <a:solidFill>
                  <a:srgbClr val="0066FF"/>
                </a:solidFill>
              </a:rPr>
              <a:t>It is said that…</a:t>
            </a:r>
            <a:r>
              <a:rPr lang="zh-CN" altLang="en-US" sz="2800">
                <a:solidFill>
                  <a:srgbClr val="0066FF"/>
                </a:solidFill>
              </a:rPr>
              <a:t>是个常见句式，表示“据</a:t>
            </a:r>
          </a:p>
          <a:p>
            <a:pPr>
              <a:lnSpc>
                <a:spcPct val="120000"/>
              </a:lnSpc>
            </a:pPr>
            <a:r>
              <a:rPr lang="zh-CN" altLang="en-US" sz="2800">
                <a:solidFill>
                  <a:srgbClr val="0066FF"/>
                </a:solidFill>
              </a:rPr>
              <a:t>说</a:t>
            </a:r>
            <a:r>
              <a:rPr lang="en-US" altLang="zh-CN" sz="2800">
                <a:solidFill>
                  <a:srgbClr val="0066FF"/>
                </a:solidFill>
              </a:rPr>
              <a:t>……”, that</a:t>
            </a:r>
            <a:r>
              <a:rPr lang="zh-CN" altLang="en-US" sz="2800">
                <a:solidFill>
                  <a:srgbClr val="0066FF"/>
                </a:solidFill>
              </a:rPr>
              <a:t>后面接完整的句子。</a:t>
            </a:r>
          </a:p>
          <a:p>
            <a:pPr>
              <a:lnSpc>
                <a:spcPct val="120000"/>
              </a:lnSpc>
            </a:pPr>
            <a:r>
              <a:rPr lang="en-US" altLang="zh-CN" sz="2800"/>
              <a:t>e.g.</a:t>
            </a:r>
            <a:r>
              <a:rPr lang="en-US" altLang="zh-CN" sz="2800">
                <a:solidFill>
                  <a:srgbClr val="0066FF"/>
                </a:solidFill>
              </a:rPr>
              <a:t> </a:t>
            </a:r>
            <a:r>
              <a:rPr lang="en-US" altLang="zh-CN" sz="2800">
                <a:solidFill>
                  <a:srgbClr val="FF3300"/>
                </a:solidFill>
              </a:rPr>
              <a:t>It is said that</a:t>
            </a:r>
            <a:r>
              <a:rPr lang="en-US" altLang="zh-CN" sz="2800"/>
              <a:t> thirteen is an unlucky  number in many Western countries.</a:t>
            </a:r>
          </a:p>
          <a:p>
            <a:pPr>
              <a:lnSpc>
                <a:spcPct val="120000"/>
              </a:lnSpc>
            </a:pPr>
            <a:r>
              <a:rPr lang="en-US" altLang="zh-CN" sz="2800"/>
              <a:t>      </a:t>
            </a:r>
            <a:r>
              <a:rPr lang="zh-CN" altLang="en-US" sz="2800"/>
              <a:t>据说在许多西方国家</a:t>
            </a:r>
            <a:r>
              <a:rPr lang="en-US" altLang="zh-CN" sz="2800"/>
              <a:t>13</a:t>
            </a:r>
            <a:r>
              <a:rPr lang="zh-CN" altLang="en-US" sz="2800"/>
              <a:t>是个不吉利的数字。</a:t>
            </a:r>
          </a:p>
        </p:txBody>
      </p:sp>
    </p:spTree>
    <p:extLst>
      <p:ext uri="{BB962C8B-B14F-4D97-AF65-F5344CB8AC3E}">
        <p14:creationId xmlns:p14="http://schemas.microsoft.com/office/powerpoint/2010/main" val="2380155737"/>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500" fill="hold"/>
                                        <p:tgtEl>
                                          <p:spTgt spid="2867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67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8675">
                                            <p:txEl>
                                              <p:pRg st="1" end="1"/>
                                            </p:txEl>
                                          </p:spTgt>
                                        </p:tgtEl>
                                        <p:attrNameLst>
                                          <p:attrName>style.visibility</p:attrName>
                                        </p:attrNameLst>
                                      </p:cBhvr>
                                      <p:to>
                                        <p:strVal val="visible"/>
                                      </p:to>
                                    </p:set>
                                    <p:anim calcmode="lin" valueType="num">
                                      <p:cBhvr additive="base">
                                        <p:cTn id="11" dur="500" fill="hold"/>
                                        <p:tgtEl>
                                          <p:spTgt spid="2867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867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nodeType="clickEffect">
                                  <p:stCondLst>
                                    <p:cond delay="0"/>
                                  </p:stCondLst>
                                  <p:childTnLst>
                                    <p:set>
                                      <p:cBhvr>
                                        <p:cTn id="16" dur="1" fill="hold">
                                          <p:stCondLst>
                                            <p:cond delay="0"/>
                                          </p:stCondLst>
                                        </p:cTn>
                                        <p:tgtEl>
                                          <p:spTgt spid="28675">
                                            <p:txEl>
                                              <p:pRg st="2" end="2"/>
                                            </p:txEl>
                                          </p:spTgt>
                                        </p:tgtEl>
                                        <p:attrNameLst>
                                          <p:attrName>style.visibility</p:attrName>
                                        </p:attrNameLst>
                                      </p:cBhvr>
                                      <p:to>
                                        <p:strVal val="visible"/>
                                      </p:to>
                                    </p:set>
                                    <p:animEffect transition="in" filter="strips(downRight)">
                                      <p:cBhvr>
                                        <p:cTn id="17" dur="500"/>
                                        <p:tgtEl>
                                          <p:spTgt spid="28675">
                                            <p:txEl>
                                              <p:pRg st="2" end="2"/>
                                            </p:txEl>
                                          </p:spTgt>
                                        </p:tgtEl>
                                      </p:cBhvr>
                                    </p:animEffect>
                                  </p:childTnLst>
                                </p:cTn>
                              </p:par>
                              <p:par>
                                <p:cTn id="18" presetID="18" presetClass="entr" presetSubtype="6" fill="hold" nodeType="withEffect">
                                  <p:stCondLst>
                                    <p:cond delay="0"/>
                                  </p:stCondLst>
                                  <p:childTnLst>
                                    <p:set>
                                      <p:cBhvr>
                                        <p:cTn id="19" dur="1" fill="hold">
                                          <p:stCondLst>
                                            <p:cond delay="0"/>
                                          </p:stCondLst>
                                        </p:cTn>
                                        <p:tgtEl>
                                          <p:spTgt spid="28675">
                                            <p:txEl>
                                              <p:pRg st="3" end="3"/>
                                            </p:txEl>
                                          </p:spTgt>
                                        </p:tgtEl>
                                        <p:attrNameLst>
                                          <p:attrName>style.visibility</p:attrName>
                                        </p:attrNameLst>
                                      </p:cBhvr>
                                      <p:to>
                                        <p:strVal val="visible"/>
                                      </p:to>
                                    </p:set>
                                    <p:animEffect transition="in" filter="strips(downRight)">
                                      <p:cBhvr>
                                        <p:cTn id="20" dur="500"/>
                                        <p:tgtEl>
                                          <p:spTgt spid="286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6"/>
          <p:cNvSpPr txBox="1">
            <a:spLocks noChangeArrowheads="1"/>
          </p:cNvSpPr>
          <p:nvPr/>
        </p:nvSpPr>
        <p:spPr bwMode="auto">
          <a:xfrm>
            <a:off x="395288" y="658813"/>
            <a:ext cx="8208962" cy="630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3600">
                <a:solidFill>
                  <a:srgbClr val="0066FF"/>
                </a:solidFill>
                <a:cs typeface="Times New Roman" pitchFamily="18" charset="0"/>
              </a:rPr>
              <a:t>本单元还有一个类似的句式</a:t>
            </a:r>
            <a:r>
              <a:rPr lang="en-US" altLang="zh-CN" sz="3600">
                <a:solidFill>
                  <a:srgbClr val="0066FF"/>
                </a:solidFill>
                <a:cs typeface="Times New Roman" pitchFamily="18" charset="0"/>
              </a:rPr>
              <a:t>: </a:t>
            </a:r>
          </a:p>
          <a:p>
            <a:pPr>
              <a:lnSpc>
                <a:spcPct val="120000"/>
              </a:lnSpc>
            </a:pPr>
            <a:r>
              <a:rPr lang="en-US" altLang="zh-CN" sz="3600">
                <a:solidFill>
                  <a:srgbClr val="0066FF"/>
                </a:solidFill>
                <a:cs typeface="Times New Roman" pitchFamily="18" charset="0"/>
              </a:rPr>
              <a:t>It is believed that…</a:t>
            </a:r>
            <a:r>
              <a:rPr lang="zh-CN" altLang="en-US" sz="3600">
                <a:solidFill>
                  <a:srgbClr val="0066FF"/>
                </a:solidFill>
                <a:cs typeface="Times New Roman" pitchFamily="18" charset="0"/>
              </a:rPr>
              <a:t>，意思是“人们认为</a:t>
            </a:r>
            <a:r>
              <a:rPr lang="en-US" altLang="zh-CN" sz="3600">
                <a:solidFill>
                  <a:srgbClr val="0066FF"/>
                </a:solidFill>
                <a:cs typeface="Times New Roman" pitchFamily="18" charset="0"/>
              </a:rPr>
              <a:t>……”, </a:t>
            </a:r>
            <a:r>
              <a:rPr lang="zh-CN" altLang="en-US" sz="3600">
                <a:solidFill>
                  <a:srgbClr val="0066FF"/>
                </a:solidFill>
                <a:cs typeface="Times New Roman" pitchFamily="18" charset="0"/>
              </a:rPr>
              <a:t>其后同样接完整的句子。</a:t>
            </a:r>
          </a:p>
          <a:p>
            <a:pPr>
              <a:lnSpc>
                <a:spcPct val="120000"/>
              </a:lnSpc>
            </a:pPr>
            <a:r>
              <a:rPr lang="en-US" altLang="zh-CN" sz="2800">
                <a:cs typeface="Times New Roman" pitchFamily="18" charset="0"/>
              </a:rPr>
              <a:t>e.g. </a:t>
            </a:r>
            <a:r>
              <a:rPr lang="en-US" altLang="zh-CN" sz="2800">
                <a:solidFill>
                  <a:srgbClr val="FF3300"/>
                </a:solidFill>
                <a:cs typeface="Times New Roman" pitchFamily="18" charset="0"/>
              </a:rPr>
              <a:t>It is believed</a:t>
            </a:r>
            <a:r>
              <a:rPr lang="en-US" altLang="zh-CN" sz="2800">
                <a:cs typeface="Times New Roman" pitchFamily="18" charset="0"/>
              </a:rPr>
              <a:t> that tea was brought to </a:t>
            </a:r>
          </a:p>
          <a:p>
            <a:pPr>
              <a:lnSpc>
                <a:spcPct val="120000"/>
              </a:lnSpc>
            </a:pPr>
            <a:r>
              <a:rPr lang="en-US" altLang="zh-CN" sz="2800">
                <a:cs typeface="Times New Roman" pitchFamily="18" charset="0"/>
              </a:rPr>
              <a:t>       Korea and Japan during the 6</a:t>
            </a:r>
            <a:r>
              <a:rPr lang="en-US" altLang="zh-CN" sz="2800" baseline="30000">
                <a:cs typeface="Times New Roman" pitchFamily="18" charset="0"/>
              </a:rPr>
              <a:t>th</a:t>
            </a:r>
            <a:r>
              <a:rPr lang="en-US" altLang="zh-CN" sz="2800">
                <a:cs typeface="Times New Roman" pitchFamily="18" charset="0"/>
              </a:rPr>
              <a:t> and </a:t>
            </a:r>
          </a:p>
          <a:p>
            <a:pPr>
              <a:lnSpc>
                <a:spcPct val="120000"/>
              </a:lnSpc>
            </a:pPr>
            <a:r>
              <a:rPr lang="en-US" altLang="zh-CN" sz="2800">
                <a:cs typeface="Times New Roman" pitchFamily="18" charset="0"/>
              </a:rPr>
              <a:t>       7</a:t>
            </a:r>
            <a:r>
              <a:rPr lang="en-US" altLang="zh-CN" sz="2800" baseline="30000">
                <a:cs typeface="Times New Roman" pitchFamily="18" charset="0"/>
              </a:rPr>
              <a:t>th</a:t>
            </a:r>
            <a:r>
              <a:rPr lang="en-US" altLang="zh-CN" sz="2800">
                <a:cs typeface="Times New Roman" pitchFamily="18" charset="0"/>
              </a:rPr>
              <a:t> centuries.</a:t>
            </a:r>
          </a:p>
          <a:p>
            <a:pPr>
              <a:lnSpc>
                <a:spcPct val="120000"/>
              </a:lnSpc>
            </a:pPr>
            <a:r>
              <a:rPr lang="zh-CN" altLang="en-US" sz="2800">
                <a:cs typeface="Times New Roman" pitchFamily="18" charset="0"/>
              </a:rPr>
              <a:t>       人们认为，茶在六至七世纪传到了</a:t>
            </a:r>
          </a:p>
          <a:p>
            <a:pPr>
              <a:lnSpc>
                <a:spcPct val="120000"/>
              </a:lnSpc>
            </a:pPr>
            <a:r>
              <a:rPr lang="zh-CN" altLang="en-US" sz="2800">
                <a:cs typeface="Times New Roman" pitchFamily="18" charset="0"/>
              </a:rPr>
              <a:t>       朝鲜和日本。</a:t>
            </a:r>
          </a:p>
        </p:txBody>
      </p:sp>
    </p:spTree>
    <p:extLst>
      <p:ext uri="{BB962C8B-B14F-4D97-AF65-F5344CB8AC3E}">
        <p14:creationId xmlns:p14="http://schemas.microsoft.com/office/powerpoint/2010/main" val="3624143914"/>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9698">
                                            <p:txEl>
                                              <p:pRg st="1" end="1"/>
                                            </p:txEl>
                                          </p:spTgt>
                                        </p:tgtEl>
                                        <p:attrNameLst>
                                          <p:attrName>style.visibility</p:attrName>
                                        </p:attrNameLst>
                                      </p:cBhvr>
                                      <p:to>
                                        <p:strVal val="visible"/>
                                      </p:to>
                                    </p:set>
                                    <p:anim calcmode="lin" valueType="num">
                                      <p:cBhvr additive="base">
                                        <p:cTn id="7" dur="500" fill="hold"/>
                                        <p:tgtEl>
                                          <p:spTgt spid="29698">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96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6" fill="hold" nodeType="clickEffect">
                                  <p:stCondLst>
                                    <p:cond delay="0"/>
                                  </p:stCondLst>
                                  <p:childTnLst>
                                    <p:set>
                                      <p:cBhvr>
                                        <p:cTn id="12" dur="1" fill="hold">
                                          <p:stCondLst>
                                            <p:cond delay="0"/>
                                          </p:stCondLst>
                                        </p:cTn>
                                        <p:tgtEl>
                                          <p:spTgt spid="29698">
                                            <p:txEl>
                                              <p:pRg st="2" end="2"/>
                                            </p:txEl>
                                          </p:spTgt>
                                        </p:tgtEl>
                                        <p:attrNameLst>
                                          <p:attrName>style.visibility</p:attrName>
                                        </p:attrNameLst>
                                      </p:cBhvr>
                                      <p:to>
                                        <p:strVal val="visible"/>
                                      </p:to>
                                    </p:set>
                                    <p:animEffect transition="in" filter="strips(downRight)">
                                      <p:cBhvr>
                                        <p:cTn id="13" dur="500"/>
                                        <p:tgtEl>
                                          <p:spTgt spid="29698">
                                            <p:txEl>
                                              <p:pRg st="2" end="2"/>
                                            </p:txEl>
                                          </p:spTgt>
                                        </p:tgtEl>
                                      </p:cBhvr>
                                    </p:animEffect>
                                  </p:childTnLst>
                                </p:cTn>
                              </p:par>
                              <p:par>
                                <p:cTn id="14" presetID="18" presetClass="entr" presetSubtype="6" fill="hold" nodeType="withEffect">
                                  <p:stCondLst>
                                    <p:cond delay="0"/>
                                  </p:stCondLst>
                                  <p:childTnLst>
                                    <p:set>
                                      <p:cBhvr>
                                        <p:cTn id="15" dur="1" fill="hold">
                                          <p:stCondLst>
                                            <p:cond delay="0"/>
                                          </p:stCondLst>
                                        </p:cTn>
                                        <p:tgtEl>
                                          <p:spTgt spid="29698">
                                            <p:txEl>
                                              <p:pRg st="3" end="3"/>
                                            </p:txEl>
                                          </p:spTgt>
                                        </p:tgtEl>
                                        <p:attrNameLst>
                                          <p:attrName>style.visibility</p:attrName>
                                        </p:attrNameLst>
                                      </p:cBhvr>
                                      <p:to>
                                        <p:strVal val="visible"/>
                                      </p:to>
                                    </p:set>
                                    <p:animEffect transition="in" filter="strips(downRight)">
                                      <p:cBhvr>
                                        <p:cTn id="16" dur="500"/>
                                        <p:tgtEl>
                                          <p:spTgt spid="29698">
                                            <p:txEl>
                                              <p:pRg st="3" end="3"/>
                                            </p:txEl>
                                          </p:spTgt>
                                        </p:tgtEl>
                                      </p:cBhvr>
                                    </p:animEffect>
                                  </p:childTnLst>
                                </p:cTn>
                              </p:par>
                              <p:par>
                                <p:cTn id="17" presetID="18" presetClass="entr" presetSubtype="6" fill="hold" nodeType="withEffect">
                                  <p:stCondLst>
                                    <p:cond delay="0"/>
                                  </p:stCondLst>
                                  <p:childTnLst>
                                    <p:set>
                                      <p:cBhvr>
                                        <p:cTn id="18" dur="1" fill="hold">
                                          <p:stCondLst>
                                            <p:cond delay="0"/>
                                          </p:stCondLst>
                                        </p:cTn>
                                        <p:tgtEl>
                                          <p:spTgt spid="29698">
                                            <p:txEl>
                                              <p:pRg st="4" end="4"/>
                                            </p:txEl>
                                          </p:spTgt>
                                        </p:tgtEl>
                                        <p:attrNameLst>
                                          <p:attrName>style.visibility</p:attrName>
                                        </p:attrNameLst>
                                      </p:cBhvr>
                                      <p:to>
                                        <p:strVal val="visible"/>
                                      </p:to>
                                    </p:set>
                                    <p:animEffect transition="in" filter="strips(downRight)">
                                      <p:cBhvr>
                                        <p:cTn id="19" dur="500"/>
                                        <p:tgtEl>
                                          <p:spTgt spid="29698">
                                            <p:txEl>
                                              <p:pRg st="4" end="4"/>
                                            </p:txEl>
                                          </p:spTgt>
                                        </p:tgtEl>
                                      </p:cBhvr>
                                    </p:animEffect>
                                  </p:childTnLst>
                                </p:cTn>
                              </p:par>
                              <p:par>
                                <p:cTn id="20" presetID="18" presetClass="entr" presetSubtype="6" fill="hold" nodeType="withEffect">
                                  <p:stCondLst>
                                    <p:cond delay="0"/>
                                  </p:stCondLst>
                                  <p:childTnLst>
                                    <p:set>
                                      <p:cBhvr>
                                        <p:cTn id="21" dur="1" fill="hold">
                                          <p:stCondLst>
                                            <p:cond delay="0"/>
                                          </p:stCondLst>
                                        </p:cTn>
                                        <p:tgtEl>
                                          <p:spTgt spid="29698">
                                            <p:txEl>
                                              <p:pRg st="5" end="5"/>
                                            </p:txEl>
                                          </p:spTgt>
                                        </p:tgtEl>
                                        <p:attrNameLst>
                                          <p:attrName>style.visibility</p:attrName>
                                        </p:attrNameLst>
                                      </p:cBhvr>
                                      <p:to>
                                        <p:strVal val="visible"/>
                                      </p:to>
                                    </p:set>
                                    <p:animEffect transition="in" filter="strips(downRight)">
                                      <p:cBhvr>
                                        <p:cTn id="22" dur="500"/>
                                        <p:tgtEl>
                                          <p:spTgt spid="29698">
                                            <p:txEl>
                                              <p:pRg st="5" end="5"/>
                                            </p:txEl>
                                          </p:spTgt>
                                        </p:tgtEl>
                                      </p:cBhvr>
                                    </p:animEffect>
                                  </p:childTnLst>
                                </p:cTn>
                              </p:par>
                              <p:par>
                                <p:cTn id="23" presetID="18" presetClass="entr" presetSubtype="6" fill="hold" nodeType="withEffect">
                                  <p:stCondLst>
                                    <p:cond delay="0"/>
                                  </p:stCondLst>
                                  <p:childTnLst>
                                    <p:set>
                                      <p:cBhvr>
                                        <p:cTn id="24" dur="1" fill="hold">
                                          <p:stCondLst>
                                            <p:cond delay="0"/>
                                          </p:stCondLst>
                                        </p:cTn>
                                        <p:tgtEl>
                                          <p:spTgt spid="29698">
                                            <p:txEl>
                                              <p:pRg st="6" end="6"/>
                                            </p:txEl>
                                          </p:spTgt>
                                        </p:tgtEl>
                                        <p:attrNameLst>
                                          <p:attrName>style.visibility</p:attrName>
                                        </p:attrNameLst>
                                      </p:cBhvr>
                                      <p:to>
                                        <p:strVal val="visible"/>
                                      </p:to>
                                    </p:set>
                                    <p:animEffect transition="in" filter="strips(downRight)">
                                      <p:cBhvr>
                                        <p:cTn id="25" dur="500"/>
                                        <p:tgtEl>
                                          <p:spTgt spid="2969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4"/>
          <p:cNvSpPr txBox="1">
            <a:spLocks noChangeArrowheads="1"/>
          </p:cNvSpPr>
          <p:nvPr/>
        </p:nvSpPr>
        <p:spPr bwMode="auto">
          <a:xfrm>
            <a:off x="468313" y="908050"/>
            <a:ext cx="7920037"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600"/>
              <a:t>10.《</a:t>
            </a:r>
            <a:r>
              <a:rPr lang="zh-CN" altLang="en-US" sz="3600"/>
              <a:t>茶经</a:t>
            </a:r>
            <a:r>
              <a:rPr lang="en-US" altLang="zh-CN" sz="3600"/>
              <a:t>》</a:t>
            </a:r>
            <a:r>
              <a:rPr lang="zh-CN" altLang="en-US" sz="3600"/>
              <a:t>是我国唐代一部有关茶叶</a:t>
            </a:r>
          </a:p>
          <a:p>
            <a:pPr>
              <a:lnSpc>
                <a:spcPct val="120000"/>
              </a:lnSpc>
            </a:pPr>
            <a:r>
              <a:rPr lang="zh-CN" altLang="en-US" sz="3600"/>
              <a:t>       及品茶的专著，作者陆羽。该书共分三卷十节，全面叙述了茶叶生产的历史，源流，生产技术以及饮茶技艺和茶道原理，享有 </a:t>
            </a:r>
            <a:r>
              <a:rPr lang="en-US" altLang="zh-CN" sz="3600"/>
              <a:t>“</a:t>
            </a:r>
            <a:r>
              <a:rPr lang="zh-CN" altLang="en-US" sz="3600"/>
              <a:t>茶叶百科  </a:t>
            </a:r>
          </a:p>
          <a:p>
            <a:pPr>
              <a:lnSpc>
                <a:spcPct val="120000"/>
              </a:lnSpc>
            </a:pPr>
            <a:r>
              <a:rPr lang="zh-CN" altLang="en-US" sz="3600"/>
              <a:t>全书”之美誉。</a:t>
            </a:r>
          </a:p>
        </p:txBody>
      </p:sp>
    </p:spTree>
    <p:extLst>
      <p:ext uri="{BB962C8B-B14F-4D97-AF65-F5344CB8AC3E}">
        <p14:creationId xmlns:p14="http://schemas.microsoft.com/office/powerpoint/2010/main" val="999165018"/>
      </p:ext>
    </p:extLst>
  </p:cSld>
  <p:clrMapOvr>
    <a:masterClrMapping/>
  </p:clrMapOvr>
  <p:transition>
    <p:wedg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5"/>
          <p:cNvSpPr txBox="1">
            <a:spLocks noChangeArrowheads="1"/>
          </p:cNvSpPr>
          <p:nvPr/>
        </p:nvSpPr>
        <p:spPr bwMode="auto">
          <a:xfrm>
            <a:off x="323850" y="1169988"/>
            <a:ext cx="40671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3600">
                <a:solidFill>
                  <a:srgbClr val="0066FF"/>
                </a:solidFill>
              </a:rPr>
              <a:t>一、选词填空。</a:t>
            </a:r>
            <a:endParaRPr lang="en-US" altLang="zh-CN" sz="3600">
              <a:solidFill>
                <a:srgbClr val="0066FF"/>
              </a:solidFill>
            </a:endParaRPr>
          </a:p>
        </p:txBody>
      </p:sp>
      <p:sp>
        <p:nvSpPr>
          <p:cNvPr id="31747" name="WordArt 4"/>
          <p:cNvSpPr>
            <a:spLocks noChangeArrowheads="1" noChangeShapeType="1" noTextEdit="1"/>
          </p:cNvSpPr>
          <p:nvPr/>
        </p:nvSpPr>
        <p:spPr bwMode="auto">
          <a:xfrm>
            <a:off x="3132138" y="455613"/>
            <a:ext cx="2952750" cy="765175"/>
          </a:xfrm>
          <a:prstGeom prst="rect">
            <a:avLst/>
          </a:prstGeom>
        </p:spPr>
        <p:txBody>
          <a:bodyPr wrap="none" fromWordArt="1">
            <a:prstTxWarp prst="textCanDown">
              <a:avLst>
                <a:gd name="adj" fmla="val 11537"/>
              </a:avLst>
            </a:prstTxWarp>
          </a:bodyPr>
          <a:lstStyle/>
          <a:p>
            <a:pPr algn="ctr"/>
            <a:r>
              <a:rPr lang="en-US" altLang="zh-CN" sz="4000" b="1">
                <a:ln w="9525" cmpd="sng">
                  <a:solidFill>
                    <a:srgbClr val="99CC00"/>
                  </a:solidFill>
                  <a:round/>
                  <a:headEnd/>
                  <a:tailEnd/>
                </a:ln>
                <a:solidFill>
                  <a:srgbClr val="800080"/>
                </a:solidFill>
                <a:latin typeface="Arial"/>
                <a:cs typeface="Arial"/>
              </a:rPr>
              <a:t>Exercises</a:t>
            </a:r>
            <a:endParaRPr lang="zh-CN" altLang="en-US" sz="4000" b="1">
              <a:ln w="9525" cmpd="sng">
                <a:solidFill>
                  <a:srgbClr val="99CC00"/>
                </a:solidFill>
                <a:round/>
                <a:headEnd/>
                <a:tailEnd/>
              </a:ln>
              <a:solidFill>
                <a:srgbClr val="800080"/>
              </a:solidFill>
              <a:latin typeface="Arial"/>
              <a:cs typeface="Arial"/>
            </a:endParaRPr>
          </a:p>
        </p:txBody>
      </p:sp>
      <p:sp>
        <p:nvSpPr>
          <p:cNvPr id="31748" name="Text Box 5"/>
          <p:cNvSpPr txBox="1">
            <a:spLocks noChangeArrowheads="1"/>
          </p:cNvSpPr>
          <p:nvPr/>
        </p:nvSpPr>
        <p:spPr bwMode="auto">
          <a:xfrm>
            <a:off x="1116013" y="1701800"/>
            <a:ext cx="6985000" cy="1085850"/>
          </a:xfrm>
          <a:prstGeom prst="rect">
            <a:avLst/>
          </a:prstGeom>
          <a:noFill/>
          <a:ln w="19050" cmpd="sng">
            <a:solidFill>
              <a:srgbClr val="99CC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200">
                <a:solidFill>
                  <a:srgbClr val="008000"/>
                </a:solidFill>
              </a:rPr>
              <a:t>smell, remain, ruler, boil, national</a:t>
            </a:r>
          </a:p>
        </p:txBody>
      </p:sp>
      <p:sp>
        <p:nvSpPr>
          <p:cNvPr id="31749" name="Text Box 5"/>
          <p:cNvSpPr txBox="1">
            <a:spLocks noChangeArrowheads="1"/>
          </p:cNvSpPr>
          <p:nvPr/>
        </p:nvSpPr>
        <p:spPr bwMode="auto">
          <a:xfrm>
            <a:off x="539750" y="2609850"/>
            <a:ext cx="8208963" cy="429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20000"/>
              </a:lnSpc>
            </a:pPr>
            <a:r>
              <a:rPr lang="en-US" altLang="zh-CN" sz="2800"/>
              <a:t>1. October 1st is ________ </a:t>
            </a:r>
            <a:r>
              <a:rPr lang="zh-CN" altLang="en-US" sz="2800"/>
              <a:t>    </a:t>
            </a:r>
            <a:r>
              <a:rPr lang="en-US" altLang="zh-CN" sz="2800"/>
              <a:t>Day in China.</a:t>
            </a:r>
          </a:p>
          <a:p>
            <a:pPr>
              <a:lnSpc>
                <a:spcPct val="120000"/>
              </a:lnSpc>
            </a:pPr>
            <a:r>
              <a:rPr lang="en-US" altLang="zh-CN" sz="2800"/>
              <a:t>2. Humans are the _____ of the earth.</a:t>
            </a:r>
          </a:p>
          <a:p>
            <a:pPr>
              <a:lnSpc>
                <a:spcPct val="120000"/>
              </a:lnSpc>
            </a:pPr>
            <a:r>
              <a:rPr lang="en-US" altLang="zh-CN" sz="2800"/>
              <a:t>3. When fish goes bad, it ______ terrible.</a:t>
            </a:r>
          </a:p>
          <a:p>
            <a:pPr>
              <a:lnSpc>
                <a:spcPct val="120000"/>
              </a:lnSpc>
            </a:pPr>
            <a:r>
              <a:rPr lang="en-US" altLang="zh-CN" sz="2800"/>
              <a:t>4. They _________  in that forest for a year.</a:t>
            </a:r>
          </a:p>
          <a:p>
            <a:pPr>
              <a:lnSpc>
                <a:spcPct val="120000"/>
              </a:lnSpc>
            </a:pPr>
            <a:r>
              <a:rPr lang="en-US" altLang="zh-CN" sz="2800"/>
              <a:t>5. Water _____  at 100℃</a:t>
            </a:r>
            <a:r>
              <a:rPr lang="en-US" altLang="zh-CN" sz="3400"/>
              <a:t>. </a:t>
            </a:r>
          </a:p>
        </p:txBody>
      </p:sp>
      <p:sp>
        <p:nvSpPr>
          <p:cNvPr id="31750" name="Text Box 6"/>
          <p:cNvSpPr txBox="1">
            <a:spLocks noChangeArrowheads="1"/>
          </p:cNvSpPr>
          <p:nvPr/>
        </p:nvSpPr>
        <p:spPr bwMode="auto">
          <a:xfrm>
            <a:off x="3203575" y="2493963"/>
            <a:ext cx="273685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400">
                <a:solidFill>
                  <a:srgbClr val="C00000"/>
                </a:solidFill>
              </a:rPr>
              <a:t>National</a:t>
            </a:r>
          </a:p>
        </p:txBody>
      </p:sp>
      <p:sp>
        <p:nvSpPr>
          <p:cNvPr id="31751" name="Text Box 7"/>
          <p:cNvSpPr txBox="1">
            <a:spLocks noChangeArrowheads="1"/>
          </p:cNvSpPr>
          <p:nvPr/>
        </p:nvSpPr>
        <p:spPr bwMode="auto">
          <a:xfrm>
            <a:off x="3348038" y="2997200"/>
            <a:ext cx="2230437"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400">
                <a:solidFill>
                  <a:srgbClr val="C00000"/>
                </a:solidFill>
              </a:rPr>
              <a:t>rulers</a:t>
            </a:r>
          </a:p>
        </p:txBody>
      </p:sp>
      <p:sp>
        <p:nvSpPr>
          <p:cNvPr id="31752" name="Text Box 8"/>
          <p:cNvSpPr txBox="1">
            <a:spLocks noChangeArrowheads="1"/>
          </p:cNvSpPr>
          <p:nvPr/>
        </p:nvSpPr>
        <p:spPr bwMode="auto">
          <a:xfrm>
            <a:off x="4572000" y="3573463"/>
            <a:ext cx="1800225"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400">
                <a:solidFill>
                  <a:srgbClr val="C00000"/>
                </a:solidFill>
              </a:rPr>
              <a:t>smells</a:t>
            </a:r>
          </a:p>
        </p:txBody>
      </p:sp>
      <p:sp>
        <p:nvSpPr>
          <p:cNvPr id="31753" name="Text Box 9"/>
          <p:cNvSpPr txBox="1">
            <a:spLocks noChangeArrowheads="1"/>
          </p:cNvSpPr>
          <p:nvPr/>
        </p:nvSpPr>
        <p:spPr bwMode="auto">
          <a:xfrm>
            <a:off x="1835150" y="4076700"/>
            <a:ext cx="230346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400">
                <a:solidFill>
                  <a:srgbClr val="C00000"/>
                </a:solidFill>
              </a:rPr>
              <a:t>remained</a:t>
            </a:r>
          </a:p>
        </p:txBody>
      </p:sp>
      <p:sp>
        <p:nvSpPr>
          <p:cNvPr id="31754" name="Text Box 7"/>
          <p:cNvSpPr txBox="1">
            <a:spLocks noChangeArrowheads="1"/>
          </p:cNvSpPr>
          <p:nvPr/>
        </p:nvSpPr>
        <p:spPr bwMode="auto">
          <a:xfrm>
            <a:off x="1908175" y="4654550"/>
            <a:ext cx="19431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400">
                <a:solidFill>
                  <a:srgbClr val="C00000"/>
                </a:solidFill>
              </a:rPr>
              <a:t>boils</a:t>
            </a:r>
          </a:p>
        </p:txBody>
      </p:sp>
    </p:spTree>
    <p:extLst>
      <p:ext uri="{BB962C8B-B14F-4D97-AF65-F5344CB8AC3E}">
        <p14:creationId xmlns:p14="http://schemas.microsoft.com/office/powerpoint/2010/main" val="4225457949"/>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blinds(horizontal)">
                                      <p:cBhvr>
                                        <p:cTn id="7" dur="500"/>
                                        <p:tgtEl>
                                          <p:spTgt spid="317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4" presetClass="entr" presetSubtype="0" fill="hold" grpId="0" nodeType="clickEffect">
                                  <p:stCondLst>
                                    <p:cond delay="0"/>
                                  </p:stCondLst>
                                  <p:childTnLst>
                                    <p:set>
                                      <p:cBhvr>
                                        <p:cTn id="11" dur="1" fill="hold">
                                          <p:stCondLst>
                                            <p:cond delay="0"/>
                                          </p:stCondLst>
                                        </p:cTn>
                                        <p:tgtEl>
                                          <p:spTgt spid="31750"/>
                                        </p:tgtEl>
                                        <p:attrNameLst>
                                          <p:attrName>style.visibility</p:attrName>
                                        </p:attrNameLst>
                                      </p:cBhvr>
                                      <p:to>
                                        <p:strVal val="visible"/>
                                      </p:to>
                                    </p:set>
                                    <p:anim from="(-#ppt_w/2)" to="(#ppt_x)" calcmode="lin" valueType="num">
                                      <p:cBhvr>
                                        <p:cTn id="12" dur="600" fill="hold">
                                          <p:stCondLst>
                                            <p:cond delay="0"/>
                                          </p:stCondLst>
                                        </p:cTn>
                                        <p:tgtEl>
                                          <p:spTgt spid="31750"/>
                                        </p:tgtEl>
                                        <p:attrNameLst>
                                          <p:attrName>ppt_x</p:attrName>
                                        </p:attrNameLst>
                                      </p:cBhvr>
                                    </p:anim>
                                    <p:anim from="0" to="-1.0" calcmode="lin" valueType="num">
                                      <p:cBhvr>
                                        <p:cTn id="13" dur="200" decel="50000" autoRev="1" fill="hold">
                                          <p:stCondLst>
                                            <p:cond delay="600"/>
                                          </p:stCondLst>
                                        </p:cTn>
                                        <p:tgtEl>
                                          <p:spTgt spid="31750"/>
                                        </p:tgtEl>
                                        <p:attrNameLst>
                                          <p:attrName>xshear</p:attrName>
                                        </p:attrNameLst>
                                      </p:cBhvr>
                                    </p:anim>
                                    <p:animScale>
                                      <p:cBhvr>
                                        <p:cTn id="14" dur="200" decel="100000" autoRev="1" fill="hold">
                                          <p:stCondLst>
                                            <p:cond delay="600"/>
                                          </p:stCondLst>
                                        </p:cTn>
                                        <p:tgtEl>
                                          <p:spTgt spid="31750"/>
                                        </p:tgtEl>
                                      </p:cBhvr>
                                      <p:from x="100000" y="100000"/>
                                      <p:to x="80000" y="100000"/>
                                    </p:animScale>
                                    <p:anim by="(#ppt_h/3+#ppt_w*0.1)" calcmode="lin" valueType="num">
                                      <p:cBhvr additive="sum">
                                        <p:cTn id="15" dur="200" decel="100000" autoRev="1" fill="hold">
                                          <p:stCondLst>
                                            <p:cond delay="600"/>
                                          </p:stCondLst>
                                        </p:cTn>
                                        <p:tgtEl>
                                          <p:spTgt spid="31750"/>
                                        </p:tgtEl>
                                        <p:attrNameLst>
                                          <p:attrName>ppt_x</p:attrName>
                                        </p:attrNameLst>
                                      </p:cBhvr>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34" presetClass="entr" presetSubtype="0" fill="hold" grpId="0" nodeType="clickEffect">
                                  <p:stCondLst>
                                    <p:cond delay="0"/>
                                  </p:stCondLst>
                                  <p:childTnLst>
                                    <p:set>
                                      <p:cBhvr>
                                        <p:cTn id="19" dur="1" fill="hold">
                                          <p:stCondLst>
                                            <p:cond delay="0"/>
                                          </p:stCondLst>
                                        </p:cTn>
                                        <p:tgtEl>
                                          <p:spTgt spid="31751"/>
                                        </p:tgtEl>
                                        <p:attrNameLst>
                                          <p:attrName>style.visibility</p:attrName>
                                        </p:attrNameLst>
                                      </p:cBhvr>
                                      <p:to>
                                        <p:strVal val="visible"/>
                                      </p:to>
                                    </p:set>
                                    <p:anim from="(-#ppt_w/2)" to="(#ppt_x)" calcmode="lin" valueType="num">
                                      <p:cBhvr>
                                        <p:cTn id="20" dur="600" fill="hold">
                                          <p:stCondLst>
                                            <p:cond delay="0"/>
                                          </p:stCondLst>
                                        </p:cTn>
                                        <p:tgtEl>
                                          <p:spTgt spid="31751"/>
                                        </p:tgtEl>
                                        <p:attrNameLst>
                                          <p:attrName>ppt_x</p:attrName>
                                        </p:attrNameLst>
                                      </p:cBhvr>
                                    </p:anim>
                                    <p:anim from="0" to="-1.0" calcmode="lin" valueType="num">
                                      <p:cBhvr>
                                        <p:cTn id="21" dur="200" decel="50000" autoRev="1" fill="hold">
                                          <p:stCondLst>
                                            <p:cond delay="600"/>
                                          </p:stCondLst>
                                        </p:cTn>
                                        <p:tgtEl>
                                          <p:spTgt spid="31751"/>
                                        </p:tgtEl>
                                        <p:attrNameLst>
                                          <p:attrName>xshear</p:attrName>
                                        </p:attrNameLst>
                                      </p:cBhvr>
                                    </p:anim>
                                    <p:animScale>
                                      <p:cBhvr>
                                        <p:cTn id="22" dur="200" decel="100000" autoRev="1" fill="hold">
                                          <p:stCondLst>
                                            <p:cond delay="600"/>
                                          </p:stCondLst>
                                        </p:cTn>
                                        <p:tgtEl>
                                          <p:spTgt spid="31751"/>
                                        </p:tgtEl>
                                      </p:cBhvr>
                                      <p:from x="100000" y="100000"/>
                                      <p:to x="80000" y="100000"/>
                                    </p:animScale>
                                    <p:anim by="(#ppt_h/3+#ppt_w*0.1)" calcmode="lin" valueType="num">
                                      <p:cBhvr additive="sum">
                                        <p:cTn id="23" dur="200" decel="100000" autoRev="1" fill="hold">
                                          <p:stCondLst>
                                            <p:cond delay="600"/>
                                          </p:stCondLst>
                                        </p:cTn>
                                        <p:tgtEl>
                                          <p:spTgt spid="31751"/>
                                        </p:tgtEl>
                                        <p:attrNameLst>
                                          <p:attrName>ppt_x</p:attrName>
                                        </p:attrNameLst>
                                      </p:cBhvr>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4" presetClass="entr" presetSubtype="0" fill="hold" grpId="0" nodeType="clickEffect">
                                  <p:stCondLst>
                                    <p:cond delay="0"/>
                                  </p:stCondLst>
                                  <p:childTnLst>
                                    <p:set>
                                      <p:cBhvr>
                                        <p:cTn id="27" dur="1" fill="hold">
                                          <p:stCondLst>
                                            <p:cond delay="0"/>
                                          </p:stCondLst>
                                        </p:cTn>
                                        <p:tgtEl>
                                          <p:spTgt spid="31752"/>
                                        </p:tgtEl>
                                        <p:attrNameLst>
                                          <p:attrName>style.visibility</p:attrName>
                                        </p:attrNameLst>
                                      </p:cBhvr>
                                      <p:to>
                                        <p:strVal val="visible"/>
                                      </p:to>
                                    </p:set>
                                    <p:anim from="(-#ppt_w/2)" to="(#ppt_x)" calcmode="lin" valueType="num">
                                      <p:cBhvr>
                                        <p:cTn id="28" dur="600" fill="hold">
                                          <p:stCondLst>
                                            <p:cond delay="0"/>
                                          </p:stCondLst>
                                        </p:cTn>
                                        <p:tgtEl>
                                          <p:spTgt spid="31752"/>
                                        </p:tgtEl>
                                        <p:attrNameLst>
                                          <p:attrName>ppt_x</p:attrName>
                                        </p:attrNameLst>
                                      </p:cBhvr>
                                    </p:anim>
                                    <p:anim from="0" to="-1.0" calcmode="lin" valueType="num">
                                      <p:cBhvr>
                                        <p:cTn id="29" dur="200" decel="50000" autoRev="1" fill="hold">
                                          <p:stCondLst>
                                            <p:cond delay="600"/>
                                          </p:stCondLst>
                                        </p:cTn>
                                        <p:tgtEl>
                                          <p:spTgt spid="31752"/>
                                        </p:tgtEl>
                                        <p:attrNameLst>
                                          <p:attrName>xshear</p:attrName>
                                        </p:attrNameLst>
                                      </p:cBhvr>
                                    </p:anim>
                                    <p:animScale>
                                      <p:cBhvr>
                                        <p:cTn id="30" dur="200" decel="100000" autoRev="1" fill="hold">
                                          <p:stCondLst>
                                            <p:cond delay="600"/>
                                          </p:stCondLst>
                                        </p:cTn>
                                        <p:tgtEl>
                                          <p:spTgt spid="31752"/>
                                        </p:tgtEl>
                                      </p:cBhvr>
                                      <p:from x="100000" y="100000"/>
                                      <p:to x="80000" y="100000"/>
                                    </p:animScale>
                                    <p:anim by="(#ppt_h/3+#ppt_w*0.1)" calcmode="lin" valueType="num">
                                      <p:cBhvr additive="sum">
                                        <p:cTn id="31" dur="200" decel="100000" autoRev="1" fill="hold">
                                          <p:stCondLst>
                                            <p:cond delay="600"/>
                                          </p:stCondLst>
                                        </p:cTn>
                                        <p:tgtEl>
                                          <p:spTgt spid="31752"/>
                                        </p:tgtEl>
                                        <p:attrNameLst>
                                          <p:attrName>ppt_x</p:attrName>
                                        </p:attrNameLst>
                                      </p:cBhvr>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34" presetClass="entr" presetSubtype="0" fill="hold" grpId="0" nodeType="clickEffect">
                                  <p:stCondLst>
                                    <p:cond delay="0"/>
                                  </p:stCondLst>
                                  <p:childTnLst>
                                    <p:set>
                                      <p:cBhvr>
                                        <p:cTn id="35" dur="1" fill="hold">
                                          <p:stCondLst>
                                            <p:cond delay="0"/>
                                          </p:stCondLst>
                                        </p:cTn>
                                        <p:tgtEl>
                                          <p:spTgt spid="31753"/>
                                        </p:tgtEl>
                                        <p:attrNameLst>
                                          <p:attrName>style.visibility</p:attrName>
                                        </p:attrNameLst>
                                      </p:cBhvr>
                                      <p:to>
                                        <p:strVal val="visible"/>
                                      </p:to>
                                    </p:set>
                                    <p:anim from="(-#ppt_w/2)" to="(#ppt_x)" calcmode="lin" valueType="num">
                                      <p:cBhvr>
                                        <p:cTn id="36" dur="600" fill="hold">
                                          <p:stCondLst>
                                            <p:cond delay="0"/>
                                          </p:stCondLst>
                                        </p:cTn>
                                        <p:tgtEl>
                                          <p:spTgt spid="31753"/>
                                        </p:tgtEl>
                                        <p:attrNameLst>
                                          <p:attrName>ppt_x</p:attrName>
                                        </p:attrNameLst>
                                      </p:cBhvr>
                                    </p:anim>
                                    <p:anim from="0" to="-1.0" calcmode="lin" valueType="num">
                                      <p:cBhvr>
                                        <p:cTn id="37" dur="200" decel="50000" autoRev="1" fill="hold">
                                          <p:stCondLst>
                                            <p:cond delay="600"/>
                                          </p:stCondLst>
                                        </p:cTn>
                                        <p:tgtEl>
                                          <p:spTgt spid="31753"/>
                                        </p:tgtEl>
                                        <p:attrNameLst>
                                          <p:attrName>xshear</p:attrName>
                                        </p:attrNameLst>
                                      </p:cBhvr>
                                    </p:anim>
                                    <p:animScale>
                                      <p:cBhvr>
                                        <p:cTn id="38" dur="200" decel="100000" autoRev="1" fill="hold">
                                          <p:stCondLst>
                                            <p:cond delay="600"/>
                                          </p:stCondLst>
                                        </p:cTn>
                                        <p:tgtEl>
                                          <p:spTgt spid="31753"/>
                                        </p:tgtEl>
                                      </p:cBhvr>
                                      <p:from x="100000" y="100000"/>
                                      <p:to x="80000" y="100000"/>
                                    </p:animScale>
                                    <p:anim by="(#ppt_h/3+#ppt_w*0.1)" calcmode="lin" valueType="num">
                                      <p:cBhvr additive="sum">
                                        <p:cTn id="39" dur="200" decel="100000" autoRev="1" fill="hold">
                                          <p:stCondLst>
                                            <p:cond delay="600"/>
                                          </p:stCondLst>
                                        </p:cTn>
                                        <p:tgtEl>
                                          <p:spTgt spid="31753"/>
                                        </p:tgtEl>
                                        <p:attrNameLst>
                                          <p:attrName>ppt_x</p:attrName>
                                        </p:attrNameLst>
                                      </p:cBhvr>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34" presetClass="entr" presetSubtype="0" fill="hold" grpId="0" nodeType="clickEffect">
                                  <p:stCondLst>
                                    <p:cond delay="0"/>
                                  </p:stCondLst>
                                  <p:childTnLst>
                                    <p:set>
                                      <p:cBhvr>
                                        <p:cTn id="43" dur="1" fill="hold">
                                          <p:stCondLst>
                                            <p:cond delay="0"/>
                                          </p:stCondLst>
                                        </p:cTn>
                                        <p:tgtEl>
                                          <p:spTgt spid="31754"/>
                                        </p:tgtEl>
                                        <p:attrNameLst>
                                          <p:attrName>style.visibility</p:attrName>
                                        </p:attrNameLst>
                                      </p:cBhvr>
                                      <p:to>
                                        <p:strVal val="visible"/>
                                      </p:to>
                                    </p:set>
                                    <p:anim from="(-#ppt_w/2)" to="(#ppt_x)" calcmode="lin" valueType="num">
                                      <p:cBhvr>
                                        <p:cTn id="44" dur="600" fill="hold">
                                          <p:stCondLst>
                                            <p:cond delay="0"/>
                                          </p:stCondLst>
                                        </p:cTn>
                                        <p:tgtEl>
                                          <p:spTgt spid="31754"/>
                                        </p:tgtEl>
                                        <p:attrNameLst>
                                          <p:attrName>ppt_x</p:attrName>
                                        </p:attrNameLst>
                                      </p:cBhvr>
                                    </p:anim>
                                    <p:anim from="0" to="-1.0" calcmode="lin" valueType="num">
                                      <p:cBhvr>
                                        <p:cTn id="45" dur="200" decel="50000" autoRev="1" fill="hold">
                                          <p:stCondLst>
                                            <p:cond delay="600"/>
                                          </p:stCondLst>
                                        </p:cTn>
                                        <p:tgtEl>
                                          <p:spTgt spid="31754"/>
                                        </p:tgtEl>
                                        <p:attrNameLst>
                                          <p:attrName>xshear</p:attrName>
                                        </p:attrNameLst>
                                      </p:cBhvr>
                                    </p:anim>
                                    <p:animScale>
                                      <p:cBhvr>
                                        <p:cTn id="46" dur="200" decel="100000" autoRev="1" fill="hold">
                                          <p:stCondLst>
                                            <p:cond delay="600"/>
                                          </p:stCondLst>
                                        </p:cTn>
                                        <p:tgtEl>
                                          <p:spTgt spid="31754"/>
                                        </p:tgtEl>
                                      </p:cBhvr>
                                      <p:from x="100000" y="100000"/>
                                      <p:to x="80000" y="100000"/>
                                    </p:animScale>
                                    <p:anim by="(#ppt_h/3+#ppt_w*0.1)" calcmode="lin" valueType="num">
                                      <p:cBhvr additive="sum">
                                        <p:cTn id="47" dur="200" decel="100000" autoRev="1" fill="hold">
                                          <p:stCondLst>
                                            <p:cond delay="600"/>
                                          </p:stCondLst>
                                        </p:cTn>
                                        <p:tgtEl>
                                          <p:spTgt spid="3175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autoUpdateAnimBg="0"/>
      <p:bldP spid="31750" grpId="0" autoUpdateAnimBg="0"/>
      <p:bldP spid="31751" grpId="0" autoUpdateAnimBg="0"/>
      <p:bldP spid="31752" grpId="0" autoUpdateAnimBg="0"/>
      <p:bldP spid="31753" grpId="0" autoUpdateAnimBg="0"/>
      <p:bldP spid="31754"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WordArt 4"/>
          <p:cNvSpPr>
            <a:spLocks noChangeArrowheads="1" noChangeShapeType="1" noTextEdit="1"/>
          </p:cNvSpPr>
          <p:nvPr/>
        </p:nvSpPr>
        <p:spPr bwMode="auto">
          <a:xfrm>
            <a:off x="3275013" y="260350"/>
            <a:ext cx="3097212" cy="792163"/>
          </a:xfrm>
          <a:prstGeom prst="rect">
            <a:avLst/>
          </a:prstGeom>
        </p:spPr>
        <p:txBody>
          <a:bodyPr wrap="none" fromWordArt="1">
            <a:prstTxWarp prst="textDeflate">
              <a:avLst>
                <a:gd name="adj" fmla="val 18750"/>
              </a:avLst>
            </a:prstTxWarp>
          </a:bodyPr>
          <a:lstStyle/>
          <a:p>
            <a:pPr algn="ctr"/>
            <a:r>
              <a:rPr lang="en-US" altLang="zh-CN" sz="4000" b="1">
                <a:ln w="9525" cmpd="sng">
                  <a:solidFill>
                    <a:srgbClr val="000000"/>
                  </a:solidFill>
                  <a:round/>
                  <a:headEnd/>
                  <a:tailEnd/>
                </a:ln>
                <a:solidFill>
                  <a:srgbClr val="993366"/>
                </a:solidFill>
                <a:latin typeface="Arial"/>
                <a:cs typeface="Arial"/>
              </a:rPr>
              <a:t>Revision</a:t>
            </a:r>
            <a:endParaRPr lang="zh-CN" altLang="en-US" sz="4000" b="1">
              <a:ln w="9525" cmpd="sng">
                <a:solidFill>
                  <a:srgbClr val="000000"/>
                </a:solidFill>
                <a:round/>
                <a:headEnd/>
                <a:tailEnd/>
              </a:ln>
              <a:solidFill>
                <a:srgbClr val="993366"/>
              </a:solidFill>
              <a:latin typeface="Arial"/>
              <a:cs typeface="Arial"/>
            </a:endParaRPr>
          </a:p>
        </p:txBody>
      </p:sp>
      <p:sp>
        <p:nvSpPr>
          <p:cNvPr id="5123" name="Rectangle 8"/>
          <p:cNvSpPr>
            <a:spLocks noChangeArrowheads="1"/>
          </p:cNvSpPr>
          <p:nvPr/>
        </p:nvSpPr>
        <p:spPr bwMode="auto">
          <a:xfrm>
            <a:off x="250825" y="966788"/>
            <a:ext cx="5219700" cy="661987"/>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400">
                <a:solidFill>
                  <a:srgbClr val="0066FF"/>
                </a:solidFill>
              </a:rPr>
              <a:t>Check the homework</a:t>
            </a:r>
            <a:r>
              <a:rPr lang="en-US" altLang="zh-CN" sz="3400" i="1">
                <a:solidFill>
                  <a:srgbClr val="0066FF"/>
                </a:solidFill>
              </a:rPr>
              <a:t>. </a:t>
            </a:r>
          </a:p>
        </p:txBody>
      </p:sp>
      <p:sp>
        <p:nvSpPr>
          <p:cNvPr id="5124" name="Text Box 3"/>
          <p:cNvSpPr txBox="1">
            <a:spLocks noChangeArrowheads="1"/>
          </p:cNvSpPr>
          <p:nvPr/>
        </p:nvSpPr>
        <p:spPr bwMode="auto">
          <a:xfrm>
            <a:off x="252413" y="1520825"/>
            <a:ext cx="8496300" cy="494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42950" indent="-7429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200"/>
              <a:t>1. When was the car invented?</a:t>
            </a:r>
          </a:p>
          <a:p>
            <a:pPr>
              <a:lnSpc>
                <a:spcPct val="110000"/>
              </a:lnSpc>
            </a:pPr>
            <a:r>
              <a:rPr lang="en-US" altLang="zh-CN" sz="3200"/>
              <a:t>2. They are used for changing the style of the </a:t>
            </a:r>
          </a:p>
          <a:p>
            <a:pPr>
              <a:lnSpc>
                <a:spcPct val="110000"/>
              </a:lnSpc>
            </a:pPr>
            <a:r>
              <a:rPr lang="en-US" altLang="zh-CN" sz="3200"/>
              <a:t>    shoes. </a:t>
            </a:r>
          </a:p>
          <a:p>
            <a:pPr>
              <a:lnSpc>
                <a:spcPct val="110000"/>
              </a:lnSpc>
            </a:pPr>
            <a:r>
              <a:rPr lang="en-US" altLang="zh-CN" sz="3200"/>
              <a:t>3. Think about how often it’s used in our </a:t>
            </a:r>
          </a:p>
          <a:p>
            <a:pPr>
              <a:lnSpc>
                <a:spcPct val="110000"/>
              </a:lnSpc>
            </a:pPr>
            <a:r>
              <a:rPr lang="en-US" altLang="zh-CN" sz="3200"/>
              <a:t>    daily lives. </a:t>
            </a:r>
          </a:p>
          <a:p>
            <a:pPr>
              <a:lnSpc>
                <a:spcPct val="110000"/>
              </a:lnSpc>
            </a:pPr>
            <a:r>
              <a:rPr lang="en-US" altLang="zh-CN" sz="3200"/>
              <a:t>4. The pioneers of different inventions were </a:t>
            </a:r>
          </a:p>
          <a:p>
            <a:pPr>
              <a:lnSpc>
                <a:spcPct val="110000"/>
              </a:lnSpc>
            </a:pPr>
            <a:r>
              <a:rPr lang="en-US" altLang="zh-CN" sz="3200"/>
              <a:t>    listed there. </a:t>
            </a:r>
          </a:p>
          <a:p>
            <a:pPr>
              <a:lnSpc>
                <a:spcPct val="110000"/>
              </a:lnSpc>
            </a:pPr>
            <a:r>
              <a:rPr lang="en-US" altLang="zh-CN" sz="3200"/>
              <a:t>5. It mentioned that the zipper was invented </a:t>
            </a:r>
          </a:p>
          <a:p>
            <a:pPr>
              <a:lnSpc>
                <a:spcPct val="110000"/>
              </a:lnSpc>
            </a:pPr>
            <a:r>
              <a:rPr lang="en-US" altLang="zh-CN" sz="3200"/>
              <a:t>    by Judson in 1893</a:t>
            </a:r>
            <a:r>
              <a:rPr lang="en-US" altLang="zh-CN" sz="3400"/>
              <a:t>. </a:t>
            </a:r>
          </a:p>
        </p:txBody>
      </p:sp>
    </p:spTree>
    <p:extLst>
      <p:ext uri="{BB962C8B-B14F-4D97-AF65-F5344CB8AC3E}">
        <p14:creationId xmlns:p14="http://schemas.microsoft.com/office/powerpoint/2010/main" val="2991921009"/>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nodeType="click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strips(downRight)">
                                      <p:cBhvr>
                                        <p:cTn id="7" dur="500"/>
                                        <p:tgtEl>
                                          <p:spTgt spid="51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nodeType="clickEffect">
                                  <p:stCondLst>
                                    <p:cond delay="0"/>
                                  </p:stCondLst>
                                  <p:childTnLst>
                                    <p:set>
                                      <p:cBhvr>
                                        <p:cTn id="11" dur="1" fill="hold">
                                          <p:stCondLst>
                                            <p:cond delay="0"/>
                                          </p:stCondLst>
                                        </p:cTn>
                                        <p:tgtEl>
                                          <p:spTgt spid="5124">
                                            <p:txEl>
                                              <p:pRg st="1" end="1"/>
                                            </p:txEl>
                                          </p:spTgt>
                                        </p:tgtEl>
                                        <p:attrNameLst>
                                          <p:attrName>style.visibility</p:attrName>
                                        </p:attrNameLst>
                                      </p:cBhvr>
                                      <p:to>
                                        <p:strVal val="visible"/>
                                      </p:to>
                                    </p:set>
                                    <p:animEffect transition="in" filter="strips(downRight)">
                                      <p:cBhvr>
                                        <p:cTn id="12" dur="500"/>
                                        <p:tgtEl>
                                          <p:spTgt spid="5124">
                                            <p:txEl>
                                              <p:pRg st="1" end="1"/>
                                            </p:txEl>
                                          </p:spTgt>
                                        </p:tgtEl>
                                      </p:cBhvr>
                                    </p:animEffect>
                                  </p:childTnLst>
                                </p:cTn>
                              </p:par>
                              <p:par>
                                <p:cTn id="13" presetID="18" presetClass="entr" presetSubtype="6" fill="hold" nodeType="withEffect">
                                  <p:stCondLst>
                                    <p:cond delay="0"/>
                                  </p:stCondLst>
                                  <p:childTnLst>
                                    <p:set>
                                      <p:cBhvr>
                                        <p:cTn id="14" dur="1" fill="hold">
                                          <p:stCondLst>
                                            <p:cond delay="0"/>
                                          </p:stCondLst>
                                        </p:cTn>
                                        <p:tgtEl>
                                          <p:spTgt spid="5124">
                                            <p:txEl>
                                              <p:pRg st="2" end="2"/>
                                            </p:txEl>
                                          </p:spTgt>
                                        </p:tgtEl>
                                        <p:attrNameLst>
                                          <p:attrName>style.visibility</p:attrName>
                                        </p:attrNameLst>
                                      </p:cBhvr>
                                      <p:to>
                                        <p:strVal val="visible"/>
                                      </p:to>
                                    </p:set>
                                    <p:animEffect transition="in" filter="strips(downRight)">
                                      <p:cBhvr>
                                        <p:cTn id="15" dur="500"/>
                                        <p:tgtEl>
                                          <p:spTgt spid="5124">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8" presetClass="entr" presetSubtype="6" fill="hold" nodeType="clickEffect">
                                  <p:stCondLst>
                                    <p:cond delay="0"/>
                                  </p:stCondLst>
                                  <p:childTnLst>
                                    <p:set>
                                      <p:cBhvr>
                                        <p:cTn id="19" dur="1" fill="hold">
                                          <p:stCondLst>
                                            <p:cond delay="0"/>
                                          </p:stCondLst>
                                        </p:cTn>
                                        <p:tgtEl>
                                          <p:spTgt spid="5124">
                                            <p:txEl>
                                              <p:pRg st="3" end="3"/>
                                            </p:txEl>
                                          </p:spTgt>
                                        </p:tgtEl>
                                        <p:attrNameLst>
                                          <p:attrName>style.visibility</p:attrName>
                                        </p:attrNameLst>
                                      </p:cBhvr>
                                      <p:to>
                                        <p:strVal val="visible"/>
                                      </p:to>
                                    </p:set>
                                    <p:animEffect transition="in" filter="strips(downRight)">
                                      <p:cBhvr>
                                        <p:cTn id="20" dur="500"/>
                                        <p:tgtEl>
                                          <p:spTgt spid="5124">
                                            <p:txEl>
                                              <p:pRg st="3" end="3"/>
                                            </p:txEl>
                                          </p:spTgt>
                                        </p:tgtEl>
                                      </p:cBhvr>
                                    </p:animEffect>
                                  </p:childTnLst>
                                </p:cTn>
                              </p:par>
                              <p:par>
                                <p:cTn id="21" presetID="18" presetClass="entr" presetSubtype="6" fill="hold" nodeType="withEffect">
                                  <p:stCondLst>
                                    <p:cond delay="0"/>
                                  </p:stCondLst>
                                  <p:childTnLst>
                                    <p:set>
                                      <p:cBhvr>
                                        <p:cTn id="22" dur="1" fill="hold">
                                          <p:stCondLst>
                                            <p:cond delay="0"/>
                                          </p:stCondLst>
                                        </p:cTn>
                                        <p:tgtEl>
                                          <p:spTgt spid="5124">
                                            <p:txEl>
                                              <p:pRg st="4" end="4"/>
                                            </p:txEl>
                                          </p:spTgt>
                                        </p:tgtEl>
                                        <p:attrNameLst>
                                          <p:attrName>style.visibility</p:attrName>
                                        </p:attrNameLst>
                                      </p:cBhvr>
                                      <p:to>
                                        <p:strVal val="visible"/>
                                      </p:to>
                                    </p:set>
                                    <p:animEffect transition="in" filter="strips(downRight)">
                                      <p:cBhvr>
                                        <p:cTn id="23" dur="500"/>
                                        <p:tgtEl>
                                          <p:spTgt spid="5124">
                                            <p:txEl>
                                              <p:pRg st="4" end="4"/>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8" presetClass="entr" presetSubtype="6" fill="hold" nodeType="clickEffect">
                                  <p:stCondLst>
                                    <p:cond delay="0"/>
                                  </p:stCondLst>
                                  <p:childTnLst>
                                    <p:set>
                                      <p:cBhvr>
                                        <p:cTn id="27" dur="1" fill="hold">
                                          <p:stCondLst>
                                            <p:cond delay="0"/>
                                          </p:stCondLst>
                                        </p:cTn>
                                        <p:tgtEl>
                                          <p:spTgt spid="5124">
                                            <p:txEl>
                                              <p:pRg st="5" end="5"/>
                                            </p:txEl>
                                          </p:spTgt>
                                        </p:tgtEl>
                                        <p:attrNameLst>
                                          <p:attrName>style.visibility</p:attrName>
                                        </p:attrNameLst>
                                      </p:cBhvr>
                                      <p:to>
                                        <p:strVal val="visible"/>
                                      </p:to>
                                    </p:set>
                                    <p:animEffect transition="in" filter="strips(downRight)">
                                      <p:cBhvr>
                                        <p:cTn id="28" dur="500"/>
                                        <p:tgtEl>
                                          <p:spTgt spid="5124">
                                            <p:txEl>
                                              <p:pRg st="5" end="5"/>
                                            </p:txEl>
                                          </p:spTgt>
                                        </p:tgtEl>
                                      </p:cBhvr>
                                    </p:animEffect>
                                  </p:childTnLst>
                                </p:cTn>
                              </p:par>
                              <p:par>
                                <p:cTn id="29" presetID="18" presetClass="entr" presetSubtype="6" fill="hold" nodeType="withEffect">
                                  <p:stCondLst>
                                    <p:cond delay="0"/>
                                  </p:stCondLst>
                                  <p:childTnLst>
                                    <p:set>
                                      <p:cBhvr>
                                        <p:cTn id="30" dur="1" fill="hold">
                                          <p:stCondLst>
                                            <p:cond delay="0"/>
                                          </p:stCondLst>
                                        </p:cTn>
                                        <p:tgtEl>
                                          <p:spTgt spid="5124">
                                            <p:txEl>
                                              <p:pRg st="6" end="6"/>
                                            </p:txEl>
                                          </p:spTgt>
                                        </p:tgtEl>
                                        <p:attrNameLst>
                                          <p:attrName>style.visibility</p:attrName>
                                        </p:attrNameLst>
                                      </p:cBhvr>
                                      <p:to>
                                        <p:strVal val="visible"/>
                                      </p:to>
                                    </p:set>
                                    <p:animEffect transition="in" filter="strips(downRight)">
                                      <p:cBhvr>
                                        <p:cTn id="31" dur="500"/>
                                        <p:tgtEl>
                                          <p:spTgt spid="5124">
                                            <p:txEl>
                                              <p:pRg st="6" end="6"/>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8" presetClass="entr" presetSubtype="6" fill="hold" nodeType="clickEffect">
                                  <p:stCondLst>
                                    <p:cond delay="0"/>
                                  </p:stCondLst>
                                  <p:childTnLst>
                                    <p:set>
                                      <p:cBhvr>
                                        <p:cTn id="35" dur="1" fill="hold">
                                          <p:stCondLst>
                                            <p:cond delay="0"/>
                                          </p:stCondLst>
                                        </p:cTn>
                                        <p:tgtEl>
                                          <p:spTgt spid="5124">
                                            <p:txEl>
                                              <p:pRg st="7" end="7"/>
                                            </p:txEl>
                                          </p:spTgt>
                                        </p:tgtEl>
                                        <p:attrNameLst>
                                          <p:attrName>style.visibility</p:attrName>
                                        </p:attrNameLst>
                                      </p:cBhvr>
                                      <p:to>
                                        <p:strVal val="visible"/>
                                      </p:to>
                                    </p:set>
                                    <p:animEffect transition="in" filter="strips(downRight)">
                                      <p:cBhvr>
                                        <p:cTn id="36" dur="500"/>
                                        <p:tgtEl>
                                          <p:spTgt spid="5124">
                                            <p:txEl>
                                              <p:pRg st="7" end="7"/>
                                            </p:txEl>
                                          </p:spTgt>
                                        </p:tgtEl>
                                      </p:cBhvr>
                                    </p:animEffect>
                                  </p:childTnLst>
                                </p:cTn>
                              </p:par>
                              <p:par>
                                <p:cTn id="37" presetID="18" presetClass="entr" presetSubtype="6" fill="hold" nodeType="withEffect">
                                  <p:stCondLst>
                                    <p:cond delay="0"/>
                                  </p:stCondLst>
                                  <p:childTnLst>
                                    <p:set>
                                      <p:cBhvr>
                                        <p:cTn id="38" dur="1" fill="hold">
                                          <p:stCondLst>
                                            <p:cond delay="0"/>
                                          </p:stCondLst>
                                        </p:cTn>
                                        <p:tgtEl>
                                          <p:spTgt spid="5124">
                                            <p:txEl>
                                              <p:pRg st="8" end="8"/>
                                            </p:txEl>
                                          </p:spTgt>
                                        </p:tgtEl>
                                        <p:attrNameLst>
                                          <p:attrName>style.visibility</p:attrName>
                                        </p:attrNameLst>
                                      </p:cBhvr>
                                      <p:to>
                                        <p:strVal val="visible"/>
                                      </p:to>
                                    </p:set>
                                    <p:animEffect transition="in" filter="strips(downRight)">
                                      <p:cBhvr>
                                        <p:cTn id="39" dur="500"/>
                                        <p:tgtEl>
                                          <p:spTgt spid="512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5"/>
          <p:cNvSpPr txBox="1">
            <a:spLocks noChangeArrowheads="1"/>
          </p:cNvSpPr>
          <p:nvPr/>
        </p:nvSpPr>
        <p:spPr bwMode="auto">
          <a:xfrm>
            <a:off x="828675" y="185738"/>
            <a:ext cx="73802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3600">
                <a:solidFill>
                  <a:srgbClr val="0066FF"/>
                </a:solidFill>
              </a:rPr>
              <a:t>二、根据汉语提示完成句子。</a:t>
            </a:r>
            <a:endParaRPr lang="en-US" altLang="zh-CN" sz="3600">
              <a:solidFill>
                <a:srgbClr val="0066FF"/>
              </a:solidFill>
            </a:endParaRPr>
          </a:p>
        </p:txBody>
      </p:sp>
      <p:sp>
        <p:nvSpPr>
          <p:cNvPr id="32771" name="Text Box 5"/>
          <p:cNvSpPr txBox="1">
            <a:spLocks noChangeArrowheads="1"/>
          </p:cNvSpPr>
          <p:nvPr/>
        </p:nvSpPr>
        <p:spPr bwMode="auto">
          <a:xfrm>
            <a:off x="361950" y="806450"/>
            <a:ext cx="8386763" cy="545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1325" indent="-441325">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10000"/>
              </a:lnSpc>
            </a:pPr>
            <a:r>
              <a:rPr lang="en-US" altLang="zh-CN" sz="3200"/>
              <a:t>1. I found the key __________ (</a:t>
            </a:r>
            <a:r>
              <a:rPr lang="zh-CN" altLang="en-US" sz="3200"/>
              <a:t>偶然</a:t>
            </a:r>
            <a:r>
              <a:rPr lang="en-US" altLang="zh-CN" sz="3200"/>
              <a:t>) when I 	was cleaning the house.</a:t>
            </a:r>
          </a:p>
          <a:p>
            <a:pPr>
              <a:lnSpc>
                <a:spcPct val="110000"/>
              </a:lnSpc>
            </a:pPr>
            <a:r>
              <a:rPr lang="en-US" altLang="zh-CN" sz="3200"/>
              <a:t>2. The May 4 Movement _________ (</a:t>
            </a:r>
            <a:r>
              <a:rPr lang="zh-CN" altLang="en-US" sz="3200"/>
              <a:t>发生</a:t>
            </a:r>
            <a:r>
              <a:rPr lang="en-US" altLang="zh-CN" sz="3200"/>
              <a:t>) </a:t>
            </a:r>
          </a:p>
          <a:p>
            <a:pPr>
              <a:lnSpc>
                <a:spcPct val="110000"/>
              </a:lnSpc>
            </a:pPr>
            <a:r>
              <a:rPr lang="en-US" altLang="zh-CN" sz="3200"/>
              <a:t>    in Beijing in 1919. </a:t>
            </a:r>
          </a:p>
          <a:p>
            <a:pPr>
              <a:lnSpc>
                <a:spcPct val="110000"/>
              </a:lnSpc>
            </a:pPr>
            <a:r>
              <a:rPr lang="en-US" altLang="zh-CN" sz="3200"/>
              <a:t>3. He’ll succeed ____________ </a:t>
            </a:r>
            <a:r>
              <a:rPr lang="zh-CN" altLang="en-US" sz="3200"/>
              <a:t>    </a:t>
            </a:r>
            <a:r>
              <a:rPr lang="en-US" altLang="zh-CN" sz="3200"/>
              <a:t>(</a:t>
            </a:r>
            <a:r>
              <a:rPr lang="zh-CN" altLang="en-US" sz="3200"/>
              <a:t>毫无疑问</a:t>
            </a:r>
            <a:r>
              <a:rPr lang="en-US" altLang="zh-CN" sz="3200"/>
              <a:t>) this time.</a:t>
            </a:r>
          </a:p>
          <a:p>
            <a:pPr>
              <a:lnSpc>
                <a:spcPct val="110000"/>
              </a:lnSpc>
            </a:pPr>
            <a:r>
              <a:rPr lang="en-US" altLang="zh-CN" sz="3200"/>
              <a:t>4. ____________ </a:t>
            </a:r>
            <a:r>
              <a:rPr lang="zh-CN" altLang="en-US" sz="3200"/>
              <a:t>    </a:t>
            </a:r>
            <a:r>
              <a:rPr lang="en-US" altLang="zh-CN" sz="3200"/>
              <a:t>(</a:t>
            </a:r>
            <a:r>
              <a:rPr lang="zh-CN" altLang="en-US" sz="3200"/>
              <a:t>据说</a:t>
            </a:r>
            <a:r>
              <a:rPr lang="en-US" altLang="zh-CN" sz="3200"/>
              <a:t>) Shen Nong was the first to discover tea as a drink. </a:t>
            </a:r>
          </a:p>
          <a:p>
            <a:pPr>
              <a:lnSpc>
                <a:spcPct val="110000"/>
              </a:lnSpc>
            </a:pPr>
            <a:r>
              <a:rPr lang="en-US" altLang="zh-CN" sz="3200"/>
              <a:t>5. Tea _____________ (</a:t>
            </a:r>
            <a:r>
              <a:rPr lang="zh-CN" altLang="en-US" sz="3200"/>
              <a:t>被带到</a:t>
            </a:r>
            <a:r>
              <a:rPr lang="en-US" altLang="zh-CN" sz="3200"/>
              <a:t>) Korea and </a:t>
            </a:r>
          </a:p>
          <a:p>
            <a:pPr>
              <a:lnSpc>
                <a:spcPct val="110000"/>
              </a:lnSpc>
            </a:pPr>
            <a:r>
              <a:rPr lang="en-US" altLang="zh-CN" sz="3200"/>
              <a:t>    Japan during 6th and 7th centuries.  </a:t>
            </a:r>
          </a:p>
        </p:txBody>
      </p:sp>
      <p:sp>
        <p:nvSpPr>
          <p:cNvPr id="32772" name="Text Box 5"/>
          <p:cNvSpPr txBox="1">
            <a:spLocks noChangeArrowheads="1"/>
          </p:cNvSpPr>
          <p:nvPr/>
        </p:nvSpPr>
        <p:spPr bwMode="auto">
          <a:xfrm>
            <a:off x="4930626" y="1844824"/>
            <a:ext cx="38163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400" dirty="0">
                <a:solidFill>
                  <a:srgbClr val="C00000"/>
                </a:solidFill>
              </a:rPr>
              <a:t>took place</a:t>
            </a:r>
          </a:p>
        </p:txBody>
      </p:sp>
      <p:sp>
        <p:nvSpPr>
          <p:cNvPr id="32773" name="Text Box 6"/>
          <p:cNvSpPr txBox="1">
            <a:spLocks noChangeArrowheads="1"/>
          </p:cNvSpPr>
          <p:nvPr/>
        </p:nvSpPr>
        <p:spPr bwMode="auto">
          <a:xfrm>
            <a:off x="3708400" y="877888"/>
            <a:ext cx="46815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400">
                <a:solidFill>
                  <a:srgbClr val="C00000"/>
                </a:solidFill>
              </a:rPr>
              <a:t>by accident</a:t>
            </a:r>
          </a:p>
        </p:txBody>
      </p:sp>
      <p:sp>
        <p:nvSpPr>
          <p:cNvPr id="32774" name="Text Box 7"/>
          <p:cNvSpPr txBox="1">
            <a:spLocks noChangeArrowheads="1"/>
          </p:cNvSpPr>
          <p:nvPr/>
        </p:nvSpPr>
        <p:spPr bwMode="auto">
          <a:xfrm>
            <a:off x="3783831" y="2922587"/>
            <a:ext cx="37449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400" dirty="0">
                <a:solidFill>
                  <a:srgbClr val="C00000"/>
                </a:solidFill>
              </a:rPr>
              <a:t>without doubt</a:t>
            </a:r>
          </a:p>
        </p:txBody>
      </p:sp>
      <p:sp>
        <p:nvSpPr>
          <p:cNvPr id="32775" name="Text Box 8"/>
          <p:cNvSpPr txBox="1">
            <a:spLocks noChangeArrowheads="1"/>
          </p:cNvSpPr>
          <p:nvPr/>
        </p:nvSpPr>
        <p:spPr bwMode="auto">
          <a:xfrm>
            <a:off x="900113" y="4076700"/>
            <a:ext cx="53990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400">
                <a:solidFill>
                  <a:srgbClr val="C00000"/>
                </a:solidFill>
              </a:rPr>
              <a:t>It is sai</a:t>
            </a:r>
            <a:r>
              <a:rPr lang="zh-CN" altLang="en-US" sz="3400">
                <a:solidFill>
                  <a:srgbClr val="C00000"/>
                </a:solidFill>
              </a:rPr>
              <a:t>d </a:t>
            </a:r>
            <a:r>
              <a:rPr lang="en-US" altLang="zh-CN" sz="3400">
                <a:solidFill>
                  <a:srgbClr val="C00000"/>
                </a:solidFill>
              </a:rPr>
              <a:t>that</a:t>
            </a:r>
          </a:p>
        </p:txBody>
      </p:sp>
      <p:sp>
        <p:nvSpPr>
          <p:cNvPr id="32776" name="Text Box 9"/>
          <p:cNvSpPr txBox="1">
            <a:spLocks noChangeArrowheads="1"/>
          </p:cNvSpPr>
          <p:nvPr/>
        </p:nvSpPr>
        <p:spPr bwMode="auto">
          <a:xfrm>
            <a:off x="1619250" y="4941888"/>
            <a:ext cx="4032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400">
                <a:solidFill>
                  <a:srgbClr val="C00000"/>
                </a:solidFill>
              </a:rPr>
              <a:t>was brought to </a:t>
            </a:r>
          </a:p>
        </p:txBody>
      </p:sp>
    </p:spTree>
    <p:extLst>
      <p:ext uri="{BB962C8B-B14F-4D97-AF65-F5344CB8AC3E}">
        <p14:creationId xmlns:p14="http://schemas.microsoft.com/office/powerpoint/2010/main" val="2886063301"/>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blinds(horizontal)">
                                      <p:cBhvr>
                                        <p:cTn id="7" dur="500"/>
                                        <p:tgtEl>
                                          <p:spTgt spid="327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2773"/>
                                        </p:tgtEl>
                                        <p:attrNameLst>
                                          <p:attrName>style.visibility</p:attrName>
                                        </p:attrNameLst>
                                      </p:cBhvr>
                                      <p:to>
                                        <p:strVal val="visible"/>
                                      </p:to>
                                    </p:set>
                                    <p:anim calcmode="lin" valueType="num">
                                      <p:cBhvr>
                                        <p:cTn id="12" dur="500" fill="hold"/>
                                        <p:tgtEl>
                                          <p:spTgt spid="32773"/>
                                        </p:tgtEl>
                                        <p:attrNameLst>
                                          <p:attrName>ppt_w</p:attrName>
                                        </p:attrNameLst>
                                      </p:cBhvr>
                                      <p:tavLst>
                                        <p:tav tm="0">
                                          <p:val>
                                            <p:strVal val="#ppt_w*0.70"/>
                                          </p:val>
                                        </p:tav>
                                        <p:tav tm="100000">
                                          <p:val>
                                            <p:strVal val="#ppt_w"/>
                                          </p:val>
                                        </p:tav>
                                      </p:tavLst>
                                    </p:anim>
                                    <p:anim calcmode="lin" valueType="num">
                                      <p:cBhvr>
                                        <p:cTn id="13" dur="500" fill="hold"/>
                                        <p:tgtEl>
                                          <p:spTgt spid="32773"/>
                                        </p:tgtEl>
                                        <p:attrNameLst>
                                          <p:attrName>ppt_h</p:attrName>
                                        </p:attrNameLst>
                                      </p:cBhvr>
                                      <p:tavLst>
                                        <p:tav tm="0">
                                          <p:val>
                                            <p:strVal val="#ppt_h"/>
                                          </p:val>
                                        </p:tav>
                                        <p:tav tm="100000">
                                          <p:val>
                                            <p:strVal val="#ppt_h"/>
                                          </p:val>
                                        </p:tav>
                                      </p:tavLst>
                                    </p:anim>
                                    <p:animEffect transition="in" filter="fade">
                                      <p:cBhvr>
                                        <p:cTn id="14" dur="500"/>
                                        <p:tgtEl>
                                          <p:spTgt spid="32773"/>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2772"/>
                                        </p:tgtEl>
                                        <p:attrNameLst>
                                          <p:attrName>style.visibility</p:attrName>
                                        </p:attrNameLst>
                                      </p:cBhvr>
                                      <p:to>
                                        <p:strVal val="visible"/>
                                      </p:to>
                                    </p:set>
                                    <p:anim calcmode="lin" valueType="num">
                                      <p:cBhvr>
                                        <p:cTn id="19" dur="500" fill="hold"/>
                                        <p:tgtEl>
                                          <p:spTgt spid="32772"/>
                                        </p:tgtEl>
                                        <p:attrNameLst>
                                          <p:attrName>ppt_w</p:attrName>
                                        </p:attrNameLst>
                                      </p:cBhvr>
                                      <p:tavLst>
                                        <p:tav tm="0">
                                          <p:val>
                                            <p:strVal val="#ppt_w*0.70"/>
                                          </p:val>
                                        </p:tav>
                                        <p:tav tm="100000">
                                          <p:val>
                                            <p:strVal val="#ppt_w"/>
                                          </p:val>
                                        </p:tav>
                                      </p:tavLst>
                                    </p:anim>
                                    <p:anim calcmode="lin" valueType="num">
                                      <p:cBhvr>
                                        <p:cTn id="20" dur="500" fill="hold"/>
                                        <p:tgtEl>
                                          <p:spTgt spid="32772"/>
                                        </p:tgtEl>
                                        <p:attrNameLst>
                                          <p:attrName>ppt_h</p:attrName>
                                        </p:attrNameLst>
                                      </p:cBhvr>
                                      <p:tavLst>
                                        <p:tav tm="0">
                                          <p:val>
                                            <p:strVal val="#ppt_h"/>
                                          </p:val>
                                        </p:tav>
                                        <p:tav tm="100000">
                                          <p:val>
                                            <p:strVal val="#ppt_h"/>
                                          </p:val>
                                        </p:tav>
                                      </p:tavLst>
                                    </p:anim>
                                    <p:animEffect transition="in" filter="fade">
                                      <p:cBhvr>
                                        <p:cTn id="21" dur="500"/>
                                        <p:tgtEl>
                                          <p:spTgt spid="3277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32774"/>
                                        </p:tgtEl>
                                        <p:attrNameLst>
                                          <p:attrName>style.visibility</p:attrName>
                                        </p:attrNameLst>
                                      </p:cBhvr>
                                      <p:to>
                                        <p:strVal val="visible"/>
                                      </p:to>
                                    </p:set>
                                    <p:anim calcmode="lin" valueType="num">
                                      <p:cBhvr>
                                        <p:cTn id="26" dur="500" fill="hold"/>
                                        <p:tgtEl>
                                          <p:spTgt spid="32774"/>
                                        </p:tgtEl>
                                        <p:attrNameLst>
                                          <p:attrName>ppt_w</p:attrName>
                                        </p:attrNameLst>
                                      </p:cBhvr>
                                      <p:tavLst>
                                        <p:tav tm="0">
                                          <p:val>
                                            <p:strVal val="#ppt_w*0.70"/>
                                          </p:val>
                                        </p:tav>
                                        <p:tav tm="100000">
                                          <p:val>
                                            <p:strVal val="#ppt_w"/>
                                          </p:val>
                                        </p:tav>
                                      </p:tavLst>
                                    </p:anim>
                                    <p:anim calcmode="lin" valueType="num">
                                      <p:cBhvr>
                                        <p:cTn id="27" dur="500" fill="hold"/>
                                        <p:tgtEl>
                                          <p:spTgt spid="32774"/>
                                        </p:tgtEl>
                                        <p:attrNameLst>
                                          <p:attrName>ppt_h</p:attrName>
                                        </p:attrNameLst>
                                      </p:cBhvr>
                                      <p:tavLst>
                                        <p:tav tm="0">
                                          <p:val>
                                            <p:strVal val="#ppt_h"/>
                                          </p:val>
                                        </p:tav>
                                        <p:tav tm="100000">
                                          <p:val>
                                            <p:strVal val="#ppt_h"/>
                                          </p:val>
                                        </p:tav>
                                      </p:tavLst>
                                    </p:anim>
                                    <p:animEffect transition="in" filter="fade">
                                      <p:cBhvr>
                                        <p:cTn id="28" dur="500"/>
                                        <p:tgtEl>
                                          <p:spTgt spid="3277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32775"/>
                                        </p:tgtEl>
                                        <p:attrNameLst>
                                          <p:attrName>style.visibility</p:attrName>
                                        </p:attrNameLst>
                                      </p:cBhvr>
                                      <p:to>
                                        <p:strVal val="visible"/>
                                      </p:to>
                                    </p:set>
                                    <p:anim calcmode="lin" valueType="num">
                                      <p:cBhvr>
                                        <p:cTn id="33" dur="500" fill="hold"/>
                                        <p:tgtEl>
                                          <p:spTgt spid="32775"/>
                                        </p:tgtEl>
                                        <p:attrNameLst>
                                          <p:attrName>ppt_w</p:attrName>
                                        </p:attrNameLst>
                                      </p:cBhvr>
                                      <p:tavLst>
                                        <p:tav tm="0">
                                          <p:val>
                                            <p:strVal val="#ppt_w*0.70"/>
                                          </p:val>
                                        </p:tav>
                                        <p:tav tm="100000">
                                          <p:val>
                                            <p:strVal val="#ppt_w"/>
                                          </p:val>
                                        </p:tav>
                                      </p:tavLst>
                                    </p:anim>
                                    <p:anim calcmode="lin" valueType="num">
                                      <p:cBhvr>
                                        <p:cTn id="34" dur="500" fill="hold"/>
                                        <p:tgtEl>
                                          <p:spTgt spid="32775"/>
                                        </p:tgtEl>
                                        <p:attrNameLst>
                                          <p:attrName>ppt_h</p:attrName>
                                        </p:attrNameLst>
                                      </p:cBhvr>
                                      <p:tavLst>
                                        <p:tav tm="0">
                                          <p:val>
                                            <p:strVal val="#ppt_h"/>
                                          </p:val>
                                        </p:tav>
                                        <p:tav tm="100000">
                                          <p:val>
                                            <p:strVal val="#ppt_h"/>
                                          </p:val>
                                        </p:tav>
                                      </p:tavLst>
                                    </p:anim>
                                    <p:animEffect transition="in" filter="fade">
                                      <p:cBhvr>
                                        <p:cTn id="35" dur="500"/>
                                        <p:tgtEl>
                                          <p:spTgt spid="3277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32776"/>
                                        </p:tgtEl>
                                        <p:attrNameLst>
                                          <p:attrName>style.visibility</p:attrName>
                                        </p:attrNameLst>
                                      </p:cBhvr>
                                      <p:to>
                                        <p:strVal val="visible"/>
                                      </p:to>
                                    </p:set>
                                    <p:anim calcmode="lin" valueType="num">
                                      <p:cBhvr>
                                        <p:cTn id="40" dur="500" fill="hold"/>
                                        <p:tgtEl>
                                          <p:spTgt spid="32776"/>
                                        </p:tgtEl>
                                        <p:attrNameLst>
                                          <p:attrName>ppt_w</p:attrName>
                                        </p:attrNameLst>
                                      </p:cBhvr>
                                      <p:tavLst>
                                        <p:tav tm="0">
                                          <p:val>
                                            <p:strVal val="#ppt_w*0.70"/>
                                          </p:val>
                                        </p:tav>
                                        <p:tav tm="100000">
                                          <p:val>
                                            <p:strVal val="#ppt_w"/>
                                          </p:val>
                                        </p:tav>
                                      </p:tavLst>
                                    </p:anim>
                                    <p:anim calcmode="lin" valueType="num">
                                      <p:cBhvr>
                                        <p:cTn id="41" dur="500" fill="hold"/>
                                        <p:tgtEl>
                                          <p:spTgt spid="32776"/>
                                        </p:tgtEl>
                                        <p:attrNameLst>
                                          <p:attrName>ppt_h</p:attrName>
                                        </p:attrNameLst>
                                      </p:cBhvr>
                                      <p:tavLst>
                                        <p:tav tm="0">
                                          <p:val>
                                            <p:strVal val="#ppt_h"/>
                                          </p:val>
                                        </p:tav>
                                        <p:tav tm="100000">
                                          <p:val>
                                            <p:strVal val="#ppt_h"/>
                                          </p:val>
                                        </p:tav>
                                      </p:tavLst>
                                    </p:anim>
                                    <p:animEffect transition="in" filter="fade">
                                      <p:cBhvr>
                                        <p:cTn id="42" dur="500"/>
                                        <p:tgtEl>
                                          <p:spTgt spid="32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utoUpdateAnimBg="0"/>
      <p:bldP spid="32772" grpId="0" autoUpdateAnimBg="0"/>
      <p:bldP spid="32773" grpId="0" autoUpdateAnimBg="0"/>
      <p:bldP spid="32774" grpId="0" autoUpdateAnimBg="0"/>
      <p:bldP spid="32775" grpId="0" autoUpdateAnimBg="0"/>
      <p:bldP spid="32776"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5"/>
          <p:cNvSpPr txBox="1">
            <a:spLocks noChangeArrowheads="1"/>
          </p:cNvSpPr>
          <p:nvPr/>
        </p:nvSpPr>
        <p:spPr bwMode="auto">
          <a:xfrm>
            <a:off x="828675" y="2205038"/>
            <a:ext cx="7669213" cy="477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1325" indent="-441325">
              <a:tabLst>
                <a:tab pos="446088" algn="l"/>
              </a:tabLst>
              <a:defRPr>
                <a:solidFill>
                  <a:schemeClr val="tx1"/>
                </a:solidFill>
                <a:latin typeface="Arial" pitchFamily="34" charset="0"/>
                <a:ea typeface="宋体" pitchFamily="2" charset="-122"/>
              </a:defRPr>
            </a:lvl1pPr>
            <a:lvl2pPr marL="742950" indent="-285750">
              <a:tabLst>
                <a:tab pos="446088" algn="l"/>
              </a:tabLst>
              <a:defRPr>
                <a:solidFill>
                  <a:schemeClr val="tx1"/>
                </a:solidFill>
                <a:latin typeface="Arial" pitchFamily="34" charset="0"/>
                <a:ea typeface="宋体" pitchFamily="2" charset="-122"/>
              </a:defRPr>
            </a:lvl2pPr>
            <a:lvl3pPr marL="1143000" indent="-228600">
              <a:tabLst>
                <a:tab pos="446088" algn="l"/>
              </a:tabLst>
              <a:defRPr>
                <a:solidFill>
                  <a:schemeClr val="tx1"/>
                </a:solidFill>
                <a:latin typeface="Arial" pitchFamily="34" charset="0"/>
                <a:ea typeface="宋体" pitchFamily="2" charset="-122"/>
              </a:defRPr>
            </a:lvl3pPr>
            <a:lvl4pPr marL="1600200" indent="-228600">
              <a:tabLst>
                <a:tab pos="446088" algn="l"/>
              </a:tabLst>
              <a:defRPr>
                <a:solidFill>
                  <a:schemeClr val="tx1"/>
                </a:solidFill>
                <a:latin typeface="Arial" pitchFamily="34" charset="0"/>
                <a:ea typeface="宋体" pitchFamily="2" charset="-122"/>
              </a:defRPr>
            </a:lvl4pPr>
            <a:lvl5pPr marL="2057400" indent="-228600">
              <a:tabLst>
                <a:tab pos="446088" algn="l"/>
              </a:tabLst>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tabLst>
                <a:tab pos="446088" algn="l"/>
              </a:tabLst>
              <a:defRPr>
                <a:solidFill>
                  <a:schemeClr val="tx1"/>
                </a:solidFill>
                <a:latin typeface="Arial" pitchFamily="34" charset="0"/>
                <a:ea typeface="宋体" pitchFamily="2" charset="-122"/>
              </a:defRPr>
            </a:lvl9pPr>
          </a:lstStyle>
          <a:p>
            <a:pPr>
              <a:lnSpc>
                <a:spcPct val="120000"/>
              </a:lnSpc>
            </a:pPr>
            <a:r>
              <a:rPr lang="en-US" altLang="zh-CN" sz="3200">
                <a:solidFill>
                  <a:srgbClr val="0066FF"/>
                </a:solidFill>
              </a:rPr>
              <a:t>1. Read the passage after school.</a:t>
            </a:r>
          </a:p>
          <a:p>
            <a:pPr>
              <a:lnSpc>
                <a:spcPct val="120000"/>
              </a:lnSpc>
            </a:pPr>
            <a:r>
              <a:rPr lang="en-US" altLang="zh-CN" sz="3200">
                <a:solidFill>
                  <a:srgbClr val="0066FF"/>
                </a:solidFill>
              </a:rPr>
              <a:t>2. Make sentences with these words:</a:t>
            </a:r>
          </a:p>
          <a:p>
            <a:pPr>
              <a:lnSpc>
                <a:spcPct val="120000"/>
              </a:lnSpc>
            </a:pPr>
            <a:r>
              <a:rPr lang="en-US" altLang="zh-CN" sz="3200">
                <a:solidFill>
                  <a:srgbClr val="0066FF"/>
                </a:solidFill>
              </a:rPr>
              <a:t>	by accident, it is believed that, take 	place, without doubt, be used for, fall into</a:t>
            </a:r>
          </a:p>
        </p:txBody>
      </p:sp>
      <p:pic>
        <p:nvPicPr>
          <p:cNvPr id="33795" name="Picture 5" descr="homework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836613"/>
            <a:ext cx="4321175"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3396027"/>
      </p:ext>
    </p:extLst>
  </p:cSld>
  <p:clrMapOvr>
    <a:masterClrMapping/>
  </p:clrMapOvr>
  <p:transition>
    <p:strips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4"/>
          <p:cNvSpPr txBox="1">
            <a:spLocks noChangeArrowheads="1"/>
          </p:cNvSpPr>
          <p:nvPr/>
        </p:nvSpPr>
        <p:spPr bwMode="auto">
          <a:xfrm>
            <a:off x="828675" y="333375"/>
            <a:ext cx="7559675" cy="366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pPr>
            <a:r>
              <a:rPr lang="en-US" altLang="zh-CN" sz="3600" b="1">
                <a:solidFill>
                  <a:srgbClr val="FF3300"/>
                </a:solidFill>
              </a:rPr>
              <a:t>think sth. out </a:t>
            </a:r>
            <a:r>
              <a:rPr lang="zh-CN" altLang="en-US" sz="3600" b="1">
                <a:solidFill>
                  <a:srgbClr val="FF3300"/>
                </a:solidFill>
              </a:rPr>
              <a:t>指“想通</a:t>
            </a:r>
            <a:r>
              <a:rPr lang="en-US" altLang="zh-CN" sz="3600" b="1">
                <a:solidFill>
                  <a:srgbClr val="FF3300"/>
                </a:solidFill>
              </a:rPr>
              <a:t>, </a:t>
            </a:r>
            <a:r>
              <a:rPr lang="zh-CN" altLang="en-US" sz="3600" b="1">
                <a:solidFill>
                  <a:srgbClr val="FF3300"/>
                </a:solidFill>
              </a:rPr>
              <a:t>想出</a:t>
            </a:r>
            <a:r>
              <a:rPr lang="en-US" altLang="zh-CN" sz="3600" b="1">
                <a:solidFill>
                  <a:srgbClr val="FF3300"/>
                </a:solidFill>
              </a:rPr>
              <a:t>, </a:t>
            </a:r>
            <a:r>
              <a:rPr lang="zh-CN" altLang="en-US" sz="3600" b="1">
                <a:solidFill>
                  <a:srgbClr val="FF3300"/>
                </a:solidFill>
              </a:rPr>
              <a:t>熟思”。</a:t>
            </a:r>
          </a:p>
          <a:p>
            <a:pPr>
              <a:lnSpc>
                <a:spcPct val="130000"/>
              </a:lnSpc>
            </a:pPr>
            <a:r>
              <a:rPr lang="en-US" altLang="zh-CN" sz="3600" b="1"/>
              <a:t>e.g.  He </a:t>
            </a:r>
            <a:r>
              <a:rPr lang="en-US" altLang="zh-CN" sz="3600" b="1">
                <a:solidFill>
                  <a:srgbClr val="FF3300"/>
                </a:solidFill>
              </a:rPr>
              <a:t>thought out</a:t>
            </a:r>
            <a:r>
              <a:rPr lang="en-US" altLang="zh-CN" sz="3600" b="1"/>
              <a:t> a new idea. </a:t>
            </a:r>
          </a:p>
          <a:p>
            <a:pPr>
              <a:lnSpc>
                <a:spcPct val="130000"/>
              </a:lnSpc>
            </a:pPr>
            <a:r>
              <a:rPr lang="zh-CN" altLang="en-US" sz="3600" b="1"/>
              <a:t>        他想出了一个新主意。</a:t>
            </a:r>
          </a:p>
          <a:p>
            <a:pPr>
              <a:lnSpc>
                <a:spcPct val="130000"/>
              </a:lnSpc>
            </a:pPr>
            <a:r>
              <a:rPr lang="en-US" altLang="zh-CN" sz="3600" b="1"/>
              <a:t>        That wants </a:t>
            </a:r>
            <a:r>
              <a:rPr lang="en-US" altLang="zh-CN" sz="3600" b="1">
                <a:solidFill>
                  <a:srgbClr val="FF3300"/>
                </a:solidFill>
              </a:rPr>
              <a:t>thinking out</a:t>
            </a:r>
            <a:r>
              <a:rPr lang="en-US" altLang="zh-CN" sz="3600" b="1"/>
              <a:t>. </a:t>
            </a:r>
          </a:p>
          <a:p>
            <a:pPr>
              <a:lnSpc>
                <a:spcPct val="130000"/>
              </a:lnSpc>
            </a:pPr>
            <a:r>
              <a:rPr lang="zh-CN" altLang="en-US" sz="3600" b="1"/>
              <a:t>        那件事需要仔细考虑。</a:t>
            </a:r>
          </a:p>
        </p:txBody>
      </p:sp>
    </p:spTree>
    <p:extLst>
      <p:ext uri="{BB962C8B-B14F-4D97-AF65-F5344CB8AC3E}">
        <p14:creationId xmlns:p14="http://schemas.microsoft.com/office/powerpoint/2010/main" val="2238736220"/>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34818">
                                            <p:txEl>
                                              <p:pRg st="1" end="1"/>
                                            </p:txEl>
                                          </p:spTgt>
                                        </p:tgtEl>
                                        <p:attrNameLst>
                                          <p:attrName>style.visibility</p:attrName>
                                        </p:attrNameLst>
                                      </p:cBhvr>
                                      <p:to>
                                        <p:strVal val="visible"/>
                                      </p:to>
                                    </p:set>
                                    <p:animEffect transition="in" filter="strips(downLeft)">
                                      <p:cBhvr>
                                        <p:cTn id="7" dur="500"/>
                                        <p:tgtEl>
                                          <p:spTgt spid="34818">
                                            <p:txEl>
                                              <p:pRg st="1" end="1"/>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34818">
                                            <p:txEl>
                                              <p:pRg st="2" end="2"/>
                                            </p:txEl>
                                          </p:spTgt>
                                        </p:tgtEl>
                                        <p:attrNameLst>
                                          <p:attrName>style.visibility</p:attrName>
                                        </p:attrNameLst>
                                      </p:cBhvr>
                                      <p:to>
                                        <p:strVal val="visible"/>
                                      </p:to>
                                    </p:set>
                                    <p:animEffect transition="in" filter="strips(downLeft)">
                                      <p:cBhvr>
                                        <p:cTn id="10" dur="500"/>
                                        <p:tgtEl>
                                          <p:spTgt spid="34818">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12" fill="hold" nodeType="clickEffect">
                                  <p:stCondLst>
                                    <p:cond delay="0"/>
                                  </p:stCondLst>
                                  <p:childTnLst>
                                    <p:set>
                                      <p:cBhvr>
                                        <p:cTn id="14" dur="1" fill="hold">
                                          <p:stCondLst>
                                            <p:cond delay="0"/>
                                          </p:stCondLst>
                                        </p:cTn>
                                        <p:tgtEl>
                                          <p:spTgt spid="34818">
                                            <p:txEl>
                                              <p:pRg st="3" end="3"/>
                                            </p:txEl>
                                          </p:spTgt>
                                        </p:tgtEl>
                                        <p:attrNameLst>
                                          <p:attrName>style.visibility</p:attrName>
                                        </p:attrNameLst>
                                      </p:cBhvr>
                                      <p:to>
                                        <p:strVal val="visible"/>
                                      </p:to>
                                    </p:set>
                                    <p:animEffect transition="in" filter="strips(downLeft)">
                                      <p:cBhvr>
                                        <p:cTn id="15" dur="500"/>
                                        <p:tgtEl>
                                          <p:spTgt spid="34818">
                                            <p:txEl>
                                              <p:pRg st="3" end="3"/>
                                            </p:txEl>
                                          </p:spTgt>
                                        </p:tgtEl>
                                      </p:cBhvr>
                                    </p:animEffect>
                                  </p:childTnLst>
                                </p:cTn>
                              </p:par>
                              <p:par>
                                <p:cTn id="16" presetID="18" presetClass="entr" presetSubtype="12" fill="hold" nodeType="withEffect">
                                  <p:stCondLst>
                                    <p:cond delay="0"/>
                                  </p:stCondLst>
                                  <p:childTnLst>
                                    <p:set>
                                      <p:cBhvr>
                                        <p:cTn id="17" dur="1" fill="hold">
                                          <p:stCondLst>
                                            <p:cond delay="0"/>
                                          </p:stCondLst>
                                        </p:cTn>
                                        <p:tgtEl>
                                          <p:spTgt spid="34818">
                                            <p:txEl>
                                              <p:pRg st="4" end="4"/>
                                            </p:txEl>
                                          </p:spTgt>
                                        </p:tgtEl>
                                        <p:attrNameLst>
                                          <p:attrName>style.visibility</p:attrName>
                                        </p:attrNameLst>
                                      </p:cBhvr>
                                      <p:to>
                                        <p:strVal val="visible"/>
                                      </p:to>
                                    </p:set>
                                    <p:animEffect transition="in" filter="strips(downLeft)">
                                      <p:cBhvr>
                                        <p:cTn id="18" dur="500"/>
                                        <p:tgtEl>
                                          <p:spTgt spid="3481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5"/>
          <p:cNvSpPr txBox="1">
            <a:spLocks noChangeArrowheads="1"/>
          </p:cNvSpPr>
          <p:nvPr/>
        </p:nvSpPr>
        <p:spPr bwMode="auto">
          <a:xfrm>
            <a:off x="900113" y="3141663"/>
            <a:ext cx="74882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4000" b="1"/>
              <a:t>Recite the conversation in 2d. </a:t>
            </a:r>
          </a:p>
        </p:txBody>
      </p:sp>
      <p:sp>
        <p:nvSpPr>
          <p:cNvPr id="35843" name="WordArt 4"/>
          <p:cNvSpPr>
            <a:spLocks noChangeArrowheads="1" noChangeShapeType="1" noTextEdit="1"/>
          </p:cNvSpPr>
          <p:nvPr/>
        </p:nvSpPr>
        <p:spPr bwMode="auto">
          <a:xfrm>
            <a:off x="2268538" y="1196975"/>
            <a:ext cx="4608512" cy="1223963"/>
          </a:xfrm>
          <a:prstGeom prst="rect">
            <a:avLst/>
          </a:prstGeom>
        </p:spPr>
        <p:txBody>
          <a:bodyPr wrap="none" fromWordArt="1">
            <a:prstTxWarp prst="textCanDown">
              <a:avLst>
                <a:gd name="adj" fmla="val 11537"/>
              </a:avLst>
            </a:prstTxWarp>
          </a:bodyPr>
          <a:lstStyle/>
          <a:p>
            <a:pPr algn="ctr"/>
            <a:r>
              <a:rPr lang="en-US" altLang="zh-CN" sz="4000" b="1">
                <a:ln w="9525" cmpd="sng">
                  <a:solidFill>
                    <a:srgbClr val="FFFF00"/>
                  </a:solidFill>
                  <a:round/>
                  <a:headEnd/>
                  <a:tailEnd/>
                </a:ln>
                <a:solidFill>
                  <a:srgbClr val="CC0099"/>
                </a:solidFill>
                <a:latin typeface="Arial"/>
                <a:cs typeface="Arial"/>
              </a:rPr>
              <a:t>Homework</a:t>
            </a:r>
            <a:endParaRPr lang="zh-CN" altLang="en-US" sz="4000" b="1">
              <a:ln w="9525" cmpd="sng">
                <a:solidFill>
                  <a:srgbClr val="FFFF00"/>
                </a:solidFill>
                <a:round/>
                <a:headEnd/>
                <a:tailEnd/>
              </a:ln>
              <a:solidFill>
                <a:srgbClr val="CC0099"/>
              </a:solidFill>
              <a:latin typeface="Arial"/>
              <a:cs typeface="Arial"/>
            </a:endParaRPr>
          </a:p>
        </p:txBody>
      </p:sp>
    </p:spTree>
    <p:extLst>
      <p:ext uri="{BB962C8B-B14F-4D97-AF65-F5344CB8AC3E}">
        <p14:creationId xmlns:p14="http://schemas.microsoft.com/office/powerpoint/2010/main" val="38917235"/>
      </p:ext>
    </p:extLst>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7050" y="3644900"/>
            <a:ext cx="135255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8"/>
          <p:cNvSpPr>
            <a:spLocks noChangeArrowheads="1"/>
          </p:cNvSpPr>
          <p:nvPr/>
        </p:nvSpPr>
        <p:spPr bwMode="auto">
          <a:xfrm>
            <a:off x="755650" y="111125"/>
            <a:ext cx="7345363" cy="130175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600">
                <a:solidFill>
                  <a:srgbClr val="0066FF"/>
                </a:solidFill>
              </a:rPr>
              <a:t>Let some students role-play the conversation in 2d. </a:t>
            </a:r>
          </a:p>
        </p:txBody>
      </p:sp>
      <p:sp>
        <p:nvSpPr>
          <p:cNvPr id="6148" name="圆角矩形标注 6"/>
          <p:cNvSpPr>
            <a:spLocks noChangeArrowheads="1"/>
          </p:cNvSpPr>
          <p:nvPr/>
        </p:nvSpPr>
        <p:spPr bwMode="auto">
          <a:xfrm>
            <a:off x="250825" y="1414463"/>
            <a:ext cx="8353425" cy="2159000"/>
          </a:xfrm>
          <a:prstGeom prst="wedgeRoundRectCallout">
            <a:avLst>
              <a:gd name="adj1" fmla="val -17389"/>
              <a:gd name="adj2" fmla="val 59338"/>
              <a:gd name="adj3" fmla="val 16667"/>
            </a:avLst>
          </a:prstGeom>
          <a:noFill/>
          <a:ln w="25400" cmpd="sng">
            <a:solidFill>
              <a:srgbClr val="89A4A7"/>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a:cs typeface="Times New Roman" pitchFamily="18" charset="0"/>
              </a:rPr>
              <a:t>Hey Roy, the subject for my school project is “Small inventions that changed the world.” Can you help me think of an invention? </a:t>
            </a:r>
            <a:endParaRPr lang="zh-CN" altLang="en-US" sz="3600">
              <a:cs typeface="Times New Roman" pitchFamily="18" charset="0"/>
            </a:endParaRPr>
          </a:p>
        </p:txBody>
      </p:sp>
      <p:sp>
        <p:nvSpPr>
          <p:cNvPr id="6149" name="圆角矩形标注 7"/>
          <p:cNvSpPr>
            <a:spLocks noChangeArrowheads="1"/>
          </p:cNvSpPr>
          <p:nvPr/>
        </p:nvSpPr>
        <p:spPr bwMode="auto">
          <a:xfrm>
            <a:off x="468313" y="5589588"/>
            <a:ext cx="8064500" cy="1152525"/>
          </a:xfrm>
          <a:prstGeom prst="wedgeRoundRectCallout">
            <a:avLst>
              <a:gd name="adj1" fmla="val 29389"/>
              <a:gd name="adj2" fmla="val -78236"/>
              <a:gd name="adj3" fmla="val 16667"/>
            </a:avLst>
          </a:prstGeom>
          <a:noFill/>
          <a:ln w="25400" cmpd="sng">
            <a:solidFill>
              <a:srgbClr val="89A4A7"/>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a:cs typeface="Times New Roman" pitchFamily="18" charset="0"/>
              </a:rPr>
              <a:t>My pleasure! Let me think… hmm… I know! The zipper!</a:t>
            </a:r>
            <a:endParaRPr lang="zh-CN" altLang="en-US" sz="3600">
              <a:cs typeface="Times New Roman" pitchFamily="18" charset="0"/>
            </a:endParaRPr>
          </a:p>
        </p:txBody>
      </p:sp>
      <p:pic>
        <p:nvPicPr>
          <p:cNvPr id="615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8038" y="3716338"/>
            <a:ext cx="1176337"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2660584"/>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wipe(down)">
                                      <p:cBhvr>
                                        <p:cTn id="7" dur="500"/>
                                        <p:tgtEl>
                                          <p:spTgt spid="61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149"/>
                                        </p:tgtEl>
                                        <p:attrNameLst>
                                          <p:attrName>style.visibility</p:attrName>
                                        </p:attrNameLst>
                                      </p:cBhvr>
                                      <p:to>
                                        <p:strVal val="visible"/>
                                      </p:to>
                                    </p:set>
                                    <p:animEffect transition="in" filter="wipe(up)">
                                      <p:cBhvr>
                                        <p:cTn id="12"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autoUpdateAnimBg="0"/>
      <p:bldP spid="6149"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825" y="2205038"/>
            <a:ext cx="135255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圆角矩形标注 10"/>
          <p:cNvSpPr>
            <a:spLocks noChangeArrowheads="1"/>
          </p:cNvSpPr>
          <p:nvPr/>
        </p:nvSpPr>
        <p:spPr bwMode="auto">
          <a:xfrm>
            <a:off x="323850" y="404813"/>
            <a:ext cx="5076825" cy="1439862"/>
          </a:xfrm>
          <a:prstGeom prst="wedgeRoundRectCallout">
            <a:avLst>
              <a:gd name="adj1" fmla="val -3176"/>
              <a:gd name="adj2" fmla="val 81532"/>
              <a:gd name="adj3" fmla="val 16667"/>
            </a:avLst>
          </a:prstGeom>
          <a:noFill/>
          <a:ln w="25400" cmpd="sng">
            <a:solidFill>
              <a:srgbClr val="89A4A7"/>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a:cs typeface="Times New Roman" pitchFamily="18" charset="0"/>
              </a:rPr>
              <a:t>The zipper? Is it really such a great invention?</a:t>
            </a:r>
            <a:endParaRPr lang="zh-CN" altLang="en-US" sz="3600">
              <a:cs typeface="Times New Roman" pitchFamily="18" charset="0"/>
            </a:endParaRPr>
          </a:p>
        </p:txBody>
      </p:sp>
      <p:sp>
        <p:nvSpPr>
          <p:cNvPr id="7172" name="圆角矩形标注 13"/>
          <p:cNvSpPr>
            <a:spLocks noChangeArrowheads="1"/>
          </p:cNvSpPr>
          <p:nvPr/>
        </p:nvSpPr>
        <p:spPr bwMode="auto">
          <a:xfrm>
            <a:off x="468313" y="4292600"/>
            <a:ext cx="8351837" cy="2305050"/>
          </a:xfrm>
          <a:prstGeom prst="wedgeRoundRectCallout">
            <a:avLst>
              <a:gd name="adj1" fmla="val 16032"/>
              <a:gd name="adj2" fmla="val -66806"/>
              <a:gd name="adj3" fmla="val 16667"/>
            </a:avLst>
          </a:prstGeom>
          <a:noFill/>
          <a:ln w="25400" cmpd="sng">
            <a:solidFill>
              <a:srgbClr val="89A4A7"/>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a:cs typeface="Times New Roman" pitchFamily="18" charset="0"/>
              </a:rPr>
              <a:t>Think about how often it’s used in our daily lives. You can see zippers on dresses, trousers, shoes, bags… almost everywhere! </a:t>
            </a:r>
            <a:endParaRPr lang="zh-CN" altLang="en-US" sz="3600">
              <a:cs typeface="Times New Roman" pitchFamily="18" charset="0"/>
            </a:endParaRPr>
          </a:p>
        </p:txBody>
      </p:sp>
      <p:pic>
        <p:nvPicPr>
          <p:cNvPr id="717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4438" y="2276475"/>
            <a:ext cx="1176337"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2001088"/>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wipe(down)">
                                      <p:cBhvr>
                                        <p:cTn id="7" dur="500"/>
                                        <p:tgtEl>
                                          <p:spTgt spid="71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wipe(up)">
                                      <p:cBhvr>
                                        <p:cTn id="12"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autoUpdateAnimBg="0"/>
      <p:bldP spid="7172"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538" y="1125538"/>
            <a:ext cx="135255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圆角矩形标注 10"/>
          <p:cNvSpPr>
            <a:spLocks noChangeArrowheads="1"/>
          </p:cNvSpPr>
          <p:nvPr/>
        </p:nvSpPr>
        <p:spPr bwMode="auto">
          <a:xfrm>
            <a:off x="323850" y="117475"/>
            <a:ext cx="7920038" cy="647700"/>
          </a:xfrm>
          <a:prstGeom prst="wedgeRoundRectCallout">
            <a:avLst>
              <a:gd name="adj1" fmla="val -15704"/>
              <a:gd name="adj2" fmla="val 100491"/>
              <a:gd name="adj3" fmla="val 16667"/>
            </a:avLst>
          </a:prstGeom>
          <a:noFill/>
          <a:ln w="25400" cmpd="sng">
            <a:solidFill>
              <a:srgbClr val="89A4A7"/>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a:cs typeface="Times New Roman" pitchFamily="18" charset="0"/>
              </a:rPr>
              <a:t>Well, you do seem to have a point…</a:t>
            </a:r>
            <a:endParaRPr lang="zh-CN" altLang="en-US" sz="3600">
              <a:cs typeface="Times New Roman" pitchFamily="18" charset="0"/>
            </a:endParaRPr>
          </a:p>
        </p:txBody>
      </p:sp>
      <p:sp>
        <p:nvSpPr>
          <p:cNvPr id="8196" name="圆角矩形标注 13"/>
          <p:cNvSpPr>
            <a:spLocks noChangeArrowheads="1"/>
          </p:cNvSpPr>
          <p:nvPr/>
        </p:nvSpPr>
        <p:spPr bwMode="auto">
          <a:xfrm>
            <a:off x="-107950" y="2205038"/>
            <a:ext cx="8785225" cy="3357562"/>
          </a:xfrm>
          <a:prstGeom prst="wedgeRoundRectCallout">
            <a:avLst>
              <a:gd name="adj1" fmla="val 9343"/>
              <a:gd name="adj2" fmla="val -62764"/>
              <a:gd name="adj3" fmla="val 16667"/>
            </a:avLst>
          </a:prstGeom>
          <a:noFill/>
          <a:ln w="25400" cmpd="sng">
            <a:solidFill>
              <a:srgbClr val="89A4A7"/>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500">
                <a:cs typeface="Times New Roman" pitchFamily="18" charset="0"/>
              </a:rPr>
              <a:t>Of course! I thought about it because I saw a website last week. The pioneers of different inventions were listed there. For example, it mentioned that the zipper was invented by Whitcomb Judson in 1893. But at that time, it wasn’t used widely. </a:t>
            </a:r>
          </a:p>
        </p:txBody>
      </p:sp>
      <p:pic>
        <p:nvPicPr>
          <p:cNvPr id="819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8538" y="1196975"/>
            <a:ext cx="1176337"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9296938"/>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down)">
                                      <p:cBhvr>
                                        <p:cTn id="7" dur="500"/>
                                        <p:tgtEl>
                                          <p:spTgt spid="81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wipe(up)">
                                      <p:cBhvr>
                                        <p:cTn id="12"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autoUpdateAnimBg="0"/>
      <p:bldP spid="8196" grpId="0" bldLvl="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圆角矩形标注 10"/>
          <p:cNvSpPr>
            <a:spLocks noChangeArrowheads="1"/>
          </p:cNvSpPr>
          <p:nvPr/>
        </p:nvSpPr>
        <p:spPr bwMode="auto">
          <a:xfrm>
            <a:off x="684213" y="549275"/>
            <a:ext cx="6767512" cy="1439863"/>
          </a:xfrm>
          <a:prstGeom prst="wedgeRoundRectCallout">
            <a:avLst>
              <a:gd name="adj1" fmla="val -16361"/>
              <a:gd name="adj2" fmla="val 88588"/>
              <a:gd name="adj3" fmla="val 16667"/>
            </a:avLst>
          </a:prstGeom>
          <a:noFill/>
          <a:ln w="25400" cmpd="sng">
            <a:solidFill>
              <a:srgbClr val="89A4A7"/>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a:cs typeface="Times New Roman" pitchFamily="18" charset="0"/>
              </a:rPr>
              <a:t>Really? So when did it become popular?</a:t>
            </a:r>
            <a:endParaRPr lang="zh-CN" altLang="en-US" sz="3600">
              <a:cs typeface="Times New Roman" pitchFamily="18" charset="0"/>
            </a:endParaRPr>
          </a:p>
        </p:txBody>
      </p:sp>
      <p:sp>
        <p:nvSpPr>
          <p:cNvPr id="9219" name="圆角矩形标注 13"/>
          <p:cNvSpPr>
            <a:spLocks noChangeArrowheads="1"/>
          </p:cNvSpPr>
          <p:nvPr/>
        </p:nvSpPr>
        <p:spPr bwMode="auto">
          <a:xfrm>
            <a:off x="3635375" y="5084763"/>
            <a:ext cx="3600450" cy="981075"/>
          </a:xfrm>
          <a:prstGeom prst="wedgeRoundRectCallout">
            <a:avLst>
              <a:gd name="adj1" fmla="val 5468"/>
              <a:gd name="adj2" fmla="val -107606"/>
              <a:gd name="adj3" fmla="val 16667"/>
            </a:avLst>
          </a:prstGeom>
          <a:noFill/>
          <a:ln w="25400" cmpd="sng">
            <a:solidFill>
              <a:srgbClr val="89A4A7"/>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a:cs typeface="Times New Roman" pitchFamily="18" charset="0"/>
              </a:rPr>
              <a:t>Around 1917. </a:t>
            </a:r>
            <a:endParaRPr lang="zh-CN" altLang="en-US" sz="3600">
              <a:cs typeface="Times New Roman" pitchFamily="18" charset="0"/>
            </a:endParaRPr>
          </a:p>
        </p:txBody>
      </p:sp>
      <p:pic>
        <p:nvPicPr>
          <p:cNvPr id="922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2636838"/>
            <a:ext cx="1176337"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9338" y="2708275"/>
            <a:ext cx="135255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2786843"/>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down)">
                                      <p:cBhvr>
                                        <p:cTn id="7" dur="500"/>
                                        <p:tgtEl>
                                          <p:spTgt spid="92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wipe(up)">
                                      <p:cBhvr>
                                        <p:cTn id="12"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autoUpdateAnimBg="0"/>
      <p:bldP spid="9219"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WordArt 5"/>
          <p:cNvSpPr>
            <a:spLocks noChangeArrowheads="1" noChangeShapeType="1" noTextEdit="1"/>
          </p:cNvSpPr>
          <p:nvPr/>
        </p:nvSpPr>
        <p:spPr bwMode="auto">
          <a:xfrm>
            <a:off x="2195513" y="547688"/>
            <a:ext cx="4537075" cy="1081087"/>
          </a:xfrm>
          <a:prstGeom prst="rect">
            <a:avLst/>
          </a:prstGeom>
        </p:spPr>
        <p:txBody>
          <a:bodyPr wrap="none" fromWordArt="1">
            <a:prstTxWarp prst="textWave4">
              <a:avLst>
                <a:gd name="adj1" fmla="val 6250"/>
                <a:gd name="adj2" fmla="val 0"/>
              </a:avLst>
            </a:prstTxWarp>
          </a:bodyPr>
          <a:lstStyle/>
          <a:p>
            <a:pPr algn="ctr"/>
            <a:r>
              <a:rPr lang="en-US" altLang="zh-CN" sz="4000" b="1">
                <a:ln w="9525" cmpd="sng">
                  <a:solidFill>
                    <a:srgbClr val="000000"/>
                  </a:solidFill>
                  <a:round/>
                  <a:headEnd/>
                  <a:tailEnd/>
                </a:ln>
                <a:solidFill>
                  <a:srgbClr val="CC0000"/>
                </a:solidFill>
                <a:latin typeface="Arial"/>
                <a:cs typeface="Arial"/>
              </a:rPr>
              <a:t>Warming up</a:t>
            </a:r>
            <a:endParaRPr lang="zh-CN" altLang="en-US" sz="4000" b="1">
              <a:ln w="9525" cmpd="sng">
                <a:solidFill>
                  <a:srgbClr val="000000"/>
                </a:solidFill>
                <a:round/>
                <a:headEnd/>
                <a:tailEnd/>
              </a:ln>
              <a:solidFill>
                <a:srgbClr val="CC0000"/>
              </a:solidFill>
              <a:latin typeface="Arial"/>
              <a:cs typeface="Arial"/>
            </a:endParaRPr>
          </a:p>
        </p:txBody>
      </p:sp>
      <p:sp>
        <p:nvSpPr>
          <p:cNvPr id="10243" name="Text Box 4"/>
          <p:cNvSpPr txBox="1">
            <a:spLocks noChangeArrowheads="1"/>
          </p:cNvSpPr>
          <p:nvPr/>
        </p:nvSpPr>
        <p:spPr bwMode="auto">
          <a:xfrm>
            <a:off x="1116013" y="1924050"/>
            <a:ext cx="47529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9900CC"/>
                </a:solidFill>
              </a:rPr>
              <a:t>Let’s enjoy a video.</a:t>
            </a:r>
          </a:p>
        </p:txBody>
      </p:sp>
      <p:pic>
        <p:nvPicPr>
          <p:cNvPr id="1024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3284538"/>
            <a:ext cx="4176712" cy="267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7900" y="3278188"/>
            <a:ext cx="3959225" cy="267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0419979"/>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ox(in)">
                                      <p:cBhvr>
                                        <p:cTn id="7" dur="500"/>
                                        <p:tgtEl>
                                          <p:spTgt spid="10243"/>
                                        </p:tgtEl>
                                      </p:cBhvr>
                                    </p:animEffect>
                                  </p:childTnLst>
                                </p:cTn>
                              </p:par>
                            </p:childTnLst>
                          </p:cTn>
                        </p:par>
                        <p:par>
                          <p:cTn id="8" fill="hold" nodeType="afterGroup">
                            <p:stCondLst>
                              <p:cond delay="500"/>
                            </p:stCondLst>
                            <p:childTnLst>
                              <p:par>
                                <p:cTn id="9" presetID="55" presetClass="entr" presetSubtype="0" fill="hold" nodeType="afterEffect">
                                  <p:stCondLst>
                                    <p:cond delay="0"/>
                                  </p:stCondLst>
                                  <p:childTnLst>
                                    <p:set>
                                      <p:cBhvr>
                                        <p:cTn id="10" dur="1" fill="hold">
                                          <p:stCondLst>
                                            <p:cond delay="0"/>
                                          </p:stCondLst>
                                        </p:cTn>
                                        <p:tgtEl>
                                          <p:spTgt spid="10244"/>
                                        </p:tgtEl>
                                        <p:attrNameLst>
                                          <p:attrName>style.visibility</p:attrName>
                                        </p:attrNameLst>
                                      </p:cBhvr>
                                      <p:to>
                                        <p:strVal val="visible"/>
                                      </p:to>
                                    </p:set>
                                    <p:anim calcmode="lin" valueType="num">
                                      <p:cBhvr>
                                        <p:cTn id="11" dur="500" fill="hold"/>
                                        <p:tgtEl>
                                          <p:spTgt spid="10244"/>
                                        </p:tgtEl>
                                        <p:attrNameLst>
                                          <p:attrName>ppt_w</p:attrName>
                                        </p:attrNameLst>
                                      </p:cBhvr>
                                      <p:tavLst>
                                        <p:tav tm="0">
                                          <p:val>
                                            <p:strVal val="#ppt_w*0.70"/>
                                          </p:val>
                                        </p:tav>
                                        <p:tav tm="100000">
                                          <p:val>
                                            <p:strVal val="#ppt_w"/>
                                          </p:val>
                                        </p:tav>
                                      </p:tavLst>
                                    </p:anim>
                                    <p:anim calcmode="lin" valueType="num">
                                      <p:cBhvr>
                                        <p:cTn id="12" dur="500" fill="hold"/>
                                        <p:tgtEl>
                                          <p:spTgt spid="10244"/>
                                        </p:tgtEl>
                                        <p:attrNameLst>
                                          <p:attrName>ppt_h</p:attrName>
                                        </p:attrNameLst>
                                      </p:cBhvr>
                                      <p:tavLst>
                                        <p:tav tm="0">
                                          <p:val>
                                            <p:strVal val="#ppt_h"/>
                                          </p:val>
                                        </p:tav>
                                        <p:tav tm="100000">
                                          <p:val>
                                            <p:strVal val="#ppt_h"/>
                                          </p:val>
                                        </p:tav>
                                      </p:tavLst>
                                    </p:anim>
                                    <p:animEffect transition="in" filter="fade">
                                      <p:cBhvr>
                                        <p:cTn id="13" dur="500"/>
                                        <p:tgtEl>
                                          <p:spTgt spid="10244"/>
                                        </p:tgtEl>
                                      </p:cBhvr>
                                    </p:animEffect>
                                  </p:childTnLst>
                                </p:cTn>
                              </p:par>
                              <p:par>
                                <p:cTn id="14" presetID="55" presetClass="entr" presetSubtype="0" fill="hold" nodeType="withEffect">
                                  <p:stCondLst>
                                    <p:cond delay="0"/>
                                  </p:stCondLst>
                                  <p:childTnLst>
                                    <p:set>
                                      <p:cBhvr>
                                        <p:cTn id="15" dur="1" fill="hold">
                                          <p:stCondLst>
                                            <p:cond delay="0"/>
                                          </p:stCondLst>
                                        </p:cTn>
                                        <p:tgtEl>
                                          <p:spTgt spid="10245"/>
                                        </p:tgtEl>
                                        <p:attrNameLst>
                                          <p:attrName>style.visibility</p:attrName>
                                        </p:attrNameLst>
                                      </p:cBhvr>
                                      <p:to>
                                        <p:strVal val="visible"/>
                                      </p:to>
                                    </p:set>
                                    <p:anim calcmode="lin" valueType="num">
                                      <p:cBhvr>
                                        <p:cTn id="16" dur="500" fill="hold"/>
                                        <p:tgtEl>
                                          <p:spTgt spid="10245"/>
                                        </p:tgtEl>
                                        <p:attrNameLst>
                                          <p:attrName>ppt_w</p:attrName>
                                        </p:attrNameLst>
                                      </p:cBhvr>
                                      <p:tavLst>
                                        <p:tav tm="0">
                                          <p:val>
                                            <p:strVal val="#ppt_w*0.70"/>
                                          </p:val>
                                        </p:tav>
                                        <p:tav tm="100000">
                                          <p:val>
                                            <p:strVal val="#ppt_w"/>
                                          </p:val>
                                        </p:tav>
                                      </p:tavLst>
                                    </p:anim>
                                    <p:anim calcmode="lin" valueType="num">
                                      <p:cBhvr>
                                        <p:cTn id="17" dur="500" fill="hold"/>
                                        <p:tgtEl>
                                          <p:spTgt spid="10245"/>
                                        </p:tgtEl>
                                        <p:attrNameLst>
                                          <p:attrName>ppt_h</p:attrName>
                                        </p:attrNameLst>
                                      </p:cBhvr>
                                      <p:tavLst>
                                        <p:tav tm="0">
                                          <p:val>
                                            <p:strVal val="#ppt_h"/>
                                          </p:val>
                                        </p:tav>
                                        <p:tav tm="100000">
                                          <p:val>
                                            <p:strVal val="#ppt_h"/>
                                          </p:val>
                                        </p:tav>
                                      </p:tavLst>
                                    </p:anim>
                                    <p:animEffect transition="in" filter="fade">
                                      <p:cBhvr>
                                        <p:cTn id="18"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5"/>
          <p:cNvSpPr txBox="1">
            <a:spLocks noChangeArrowheads="1"/>
          </p:cNvSpPr>
          <p:nvPr/>
        </p:nvSpPr>
        <p:spPr bwMode="auto">
          <a:xfrm>
            <a:off x="1258888" y="3290888"/>
            <a:ext cx="71294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solidFill>
                  <a:srgbClr val="FF0000"/>
                </a:solidFill>
              </a:rPr>
              <a:t>It’s about the tea culture in China. </a:t>
            </a:r>
          </a:p>
        </p:txBody>
      </p:sp>
      <p:sp>
        <p:nvSpPr>
          <p:cNvPr id="11267" name="Text Box 5"/>
          <p:cNvSpPr txBox="1">
            <a:spLocks noChangeArrowheads="1"/>
          </p:cNvSpPr>
          <p:nvPr/>
        </p:nvSpPr>
        <p:spPr bwMode="auto">
          <a:xfrm>
            <a:off x="1331913" y="4748213"/>
            <a:ext cx="1584325"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en-US" altLang="zh-CN" sz="3600">
                <a:solidFill>
                  <a:srgbClr val="FF0000"/>
                </a:solidFill>
              </a:rPr>
              <a:t>Lu Yu. </a:t>
            </a:r>
          </a:p>
        </p:txBody>
      </p:sp>
      <p:sp>
        <p:nvSpPr>
          <p:cNvPr id="11268" name="Text Box 5"/>
          <p:cNvSpPr txBox="1">
            <a:spLocks noChangeArrowheads="1"/>
          </p:cNvSpPr>
          <p:nvPr/>
        </p:nvSpPr>
        <p:spPr bwMode="auto">
          <a:xfrm>
            <a:off x="827088" y="4083050"/>
            <a:ext cx="6985000" cy="641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t>2. Who is the writer of Cha Jing? </a:t>
            </a:r>
          </a:p>
        </p:txBody>
      </p:sp>
      <p:sp>
        <p:nvSpPr>
          <p:cNvPr id="11269" name="Text Box 6"/>
          <p:cNvSpPr txBox="1">
            <a:spLocks noChangeArrowheads="1"/>
          </p:cNvSpPr>
          <p:nvPr/>
        </p:nvSpPr>
        <p:spPr bwMode="auto">
          <a:xfrm>
            <a:off x="755650" y="2570163"/>
            <a:ext cx="6804025" cy="641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a:t>1. What is the video about? </a:t>
            </a:r>
          </a:p>
        </p:txBody>
      </p:sp>
      <p:sp>
        <p:nvSpPr>
          <p:cNvPr id="11270" name="Text Box 6"/>
          <p:cNvSpPr txBox="1">
            <a:spLocks noChangeArrowheads="1"/>
          </p:cNvSpPr>
          <p:nvPr/>
        </p:nvSpPr>
        <p:spPr bwMode="auto">
          <a:xfrm>
            <a:off x="755650" y="1052513"/>
            <a:ext cx="7345363"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5000"/>
              </a:lnSpc>
            </a:pPr>
            <a:r>
              <a:rPr lang="en-US" altLang="zh-CN" sz="3600">
                <a:solidFill>
                  <a:srgbClr val="0066FF"/>
                </a:solidFill>
              </a:rPr>
              <a:t>Answer the questions according to the video.</a:t>
            </a:r>
          </a:p>
        </p:txBody>
      </p:sp>
    </p:spTree>
    <p:extLst>
      <p:ext uri="{BB962C8B-B14F-4D97-AF65-F5344CB8AC3E}">
        <p14:creationId xmlns:p14="http://schemas.microsoft.com/office/powerpoint/2010/main" val="760773273"/>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blinds(horizontal)">
                                      <p:cBhvr>
                                        <p:cTn id="7" dur="500"/>
                                        <p:tgtEl>
                                          <p:spTgt spid="1126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68"/>
                                        </p:tgtEl>
                                        <p:attrNameLst>
                                          <p:attrName>style.visibility</p:attrName>
                                        </p:attrNameLst>
                                      </p:cBhvr>
                                      <p:to>
                                        <p:strVal val="visible"/>
                                      </p:to>
                                    </p:set>
                                    <p:animEffect transition="in" filter="blinds(horizontal)">
                                      <p:cBhvr>
                                        <p:cTn id="10" dur="500"/>
                                        <p:tgtEl>
                                          <p:spTgt spid="1126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1266"/>
                                        </p:tgtEl>
                                        <p:attrNameLst>
                                          <p:attrName>style.visibility</p:attrName>
                                        </p:attrNameLst>
                                      </p:cBhvr>
                                      <p:to>
                                        <p:strVal val="visible"/>
                                      </p:to>
                                    </p:set>
                                    <p:anim calcmode="lin" valueType="num">
                                      <p:cBhvr additive="base">
                                        <p:cTn id="15" dur="500" fill="hold"/>
                                        <p:tgtEl>
                                          <p:spTgt spid="11266"/>
                                        </p:tgtEl>
                                        <p:attrNameLst>
                                          <p:attrName>ppt_x</p:attrName>
                                        </p:attrNameLst>
                                      </p:cBhvr>
                                      <p:tavLst>
                                        <p:tav tm="0">
                                          <p:val>
                                            <p:strVal val="#ppt_x"/>
                                          </p:val>
                                        </p:tav>
                                        <p:tav tm="100000">
                                          <p:val>
                                            <p:strVal val="#ppt_x"/>
                                          </p:val>
                                        </p:tav>
                                      </p:tavLst>
                                    </p:anim>
                                    <p:anim calcmode="lin" valueType="num">
                                      <p:cBhvr additive="base">
                                        <p:cTn id="16"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1267"/>
                                        </p:tgtEl>
                                        <p:attrNameLst>
                                          <p:attrName>style.visibility</p:attrName>
                                        </p:attrNameLst>
                                      </p:cBhvr>
                                      <p:to>
                                        <p:strVal val="visible"/>
                                      </p:to>
                                    </p:set>
                                    <p:anim calcmode="lin" valueType="num">
                                      <p:cBhvr additive="base">
                                        <p:cTn id="21" dur="500" fill="hold"/>
                                        <p:tgtEl>
                                          <p:spTgt spid="11267"/>
                                        </p:tgtEl>
                                        <p:attrNameLst>
                                          <p:attrName>ppt_x</p:attrName>
                                        </p:attrNameLst>
                                      </p:cBhvr>
                                      <p:tavLst>
                                        <p:tav tm="0">
                                          <p:val>
                                            <p:strVal val="#ppt_x"/>
                                          </p:val>
                                        </p:tav>
                                        <p:tav tm="100000">
                                          <p:val>
                                            <p:strVal val="#ppt_x"/>
                                          </p:val>
                                        </p:tav>
                                      </p:tavLst>
                                    </p:anim>
                                    <p:anim calcmode="lin" valueType="num">
                                      <p:cBhvr additive="base">
                                        <p:cTn id="22"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utoUpdateAnimBg="0"/>
      <p:bldP spid="11268" grpId="0" animBg="1" autoUpdateAnimBg="0"/>
      <p:bldP spid="11269" grpId="0" animBg="1"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E6C9EB"/>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1718</Words>
  <Application>Microsoft Office PowerPoint</Application>
  <PresentationFormat>全屏显示(4:3)</PresentationFormat>
  <Paragraphs>200</Paragraphs>
  <Slides>33</Slides>
  <Notes>0</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Sky123.Org</cp:lastModifiedBy>
  <cp:revision>2</cp:revision>
  <dcterms:created xsi:type="dcterms:W3CDTF">2015-09-05T12:20:54Z</dcterms:created>
  <dcterms:modified xsi:type="dcterms:W3CDTF">2015-09-05T13:14:20Z</dcterms:modified>
</cp:coreProperties>
</file>