
<file path=[Content_Types].xml><?xml version="1.0" encoding="utf-8"?>
<Types xmlns="http://schemas.openxmlformats.org/package/2006/content-types">
  <Default Extension="png" ContentType="image/png"/>
  <Default Extension="mp3" ContentType="audio/unknown"/>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3" r:id="rId2"/>
    <p:sldId id="304"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B08F198-10BA-4334-924C-2BF47AD6844F}"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396377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08F198-10BA-4334-924C-2BF47AD6844F}"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69884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08F198-10BA-4334-924C-2BF47AD6844F}"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1508540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08F198-10BA-4334-924C-2BF47AD6844F}"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582882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B08F198-10BA-4334-924C-2BF47AD6844F}" type="datetimeFigureOut">
              <a:rPr lang="zh-CN" altLang="en-US" smtClean="0"/>
              <a:t>2015-9-5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1282704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B08F198-10BA-4334-924C-2BF47AD6844F}" type="datetimeFigureOut">
              <a:rPr lang="zh-CN" altLang="en-US" smtClean="0"/>
              <a:t>2015-9-5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2433183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B08F198-10BA-4334-924C-2BF47AD6844F}" type="datetimeFigureOut">
              <a:rPr lang="zh-CN" altLang="en-US" smtClean="0"/>
              <a:t>2015-9-5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34580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B08F198-10BA-4334-924C-2BF47AD6844F}" type="datetimeFigureOut">
              <a:rPr lang="zh-CN" altLang="en-US" smtClean="0"/>
              <a:t>2015-9-5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34133543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B08F198-10BA-4334-924C-2BF47AD6844F}" type="datetimeFigureOut">
              <a:rPr lang="zh-CN" altLang="en-US" smtClean="0"/>
              <a:t>2015-9-5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58297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B08F198-10BA-4334-924C-2BF47AD6844F}" type="datetimeFigureOut">
              <a:rPr lang="zh-CN" altLang="en-US" smtClean="0"/>
              <a:t>2015-9-5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1416710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B08F198-10BA-4334-924C-2BF47AD6844F}" type="datetimeFigureOut">
              <a:rPr lang="zh-CN" altLang="en-US" smtClean="0"/>
              <a:t>2015-9-5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4288312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08F198-10BA-4334-924C-2BF47AD6844F}" type="datetimeFigureOut">
              <a:rPr lang="zh-CN" altLang="en-US" smtClean="0"/>
              <a:t>2015-9-5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7C61BD-B67E-4398-9631-19DA71C0F401}" type="slidenum">
              <a:rPr lang="zh-CN" altLang="en-US" smtClean="0"/>
              <a:t>‹#›</a:t>
            </a:fld>
            <a:endParaRPr lang="zh-CN" altLang="en-US"/>
          </a:p>
        </p:txBody>
      </p:sp>
    </p:spTree>
    <p:extLst>
      <p:ext uri="{BB962C8B-B14F-4D97-AF65-F5344CB8AC3E}">
        <p14:creationId xmlns:p14="http://schemas.microsoft.com/office/powerpoint/2010/main" val="681637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hyperlink" Target="SectionB1c-1.mp3"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hyperlink" Target="SectionB1d.mp3"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20912;&#28103;&#28107;.mpg"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hyperlink" Target="SectionB1c.mp3"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04" y="2300377"/>
            <a:ext cx="8316416" cy="2123658"/>
          </a:xfrm>
          <a:prstGeom prst="rect">
            <a:avLst/>
          </a:prstGeom>
          <a:noFill/>
        </p:spPr>
        <p:txBody>
          <a:bodyPr wrap="square" rtlCol="0">
            <a:spAutoFit/>
          </a:bodyPr>
          <a:lstStyle/>
          <a:p>
            <a:r>
              <a:rPr lang="en-US" altLang="zh-CN" sz="4800" dirty="0" smtClean="0"/>
              <a:t>                       </a:t>
            </a:r>
            <a:r>
              <a:rPr lang="en-US" altLang="zh-CN" sz="6600" dirty="0" smtClean="0"/>
              <a:t>Unit1</a:t>
            </a:r>
          </a:p>
          <a:p>
            <a:r>
              <a:rPr lang="en-US" altLang="zh-CN" sz="6600" dirty="0" smtClean="0"/>
              <a:t>  When was it invented ?</a:t>
            </a:r>
            <a:endParaRPr lang="zh-CN" altLang="en-US" sz="6600" dirty="0"/>
          </a:p>
        </p:txBody>
      </p:sp>
    </p:spTree>
    <p:extLst>
      <p:ext uri="{BB962C8B-B14F-4D97-AF65-F5344CB8AC3E}">
        <p14:creationId xmlns:p14="http://schemas.microsoft.com/office/powerpoint/2010/main" val="30501222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539750" y="1274763"/>
            <a:ext cx="720090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t>1. Who invented potato chips?</a:t>
            </a:r>
            <a:r>
              <a:rPr lang="en-US" altLang="zh-CN" sz="3400"/>
              <a:t> </a:t>
            </a:r>
          </a:p>
        </p:txBody>
      </p:sp>
      <p:sp>
        <p:nvSpPr>
          <p:cNvPr id="11267" name="Text Box 9"/>
          <p:cNvSpPr txBox="1">
            <a:spLocks noChangeArrowheads="1"/>
          </p:cNvSpPr>
          <p:nvPr/>
        </p:nvSpPr>
        <p:spPr bwMode="auto">
          <a:xfrm>
            <a:off x="900113" y="2133600"/>
            <a:ext cx="69850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solidFill>
                  <a:srgbClr val="FF3300"/>
                </a:solidFill>
              </a:rPr>
              <a:t>They were invented by a cook called George Crum. </a:t>
            </a:r>
          </a:p>
        </p:txBody>
      </p:sp>
      <p:sp>
        <p:nvSpPr>
          <p:cNvPr id="11268" name="Text Box 10"/>
          <p:cNvSpPr txBox="1">
            <a:spLocks noChangeArrowheads="1"/>
          </p:cNvSpPr>
          <p:nvPr/>
        </p:nvSpPr>
        <p:spPr bwMode="auto">
          <a:xfrm>
            <a:off x="539750" y="3068638"/>
            <a:ext cx="5832475"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t>2. When were they invented?</a:t>
            </a:r>
          </a:p>
        </p:txBody>
      </p:sp>
      <p:sp>
        <p:nvSpPr>
          <p:cNvPr id="11269" name="Text Box 11"/>
          <p:cNvSpPr txBox="1">
            <a:spLocks noChangeArrowheads="1"/>
          </p:cNvSpPr>
          <p:nvPr/>
        </p:nvSpPr>
        <p:spPr bwMode="auto">
          <a:xfrm>
            <a:off x="3419475" y="3717925"/>
            <a:ext cx="2303463"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solidFill>
                  <a:srgbClr val="FF3300"/>
                </a:solidFill>
              </a:rPr>
              <a:t>In 1853.</a:t>
            </a:r>
          </a:p>
        </p:txBody>
      </p:sp>
      <p:sp>
        <p:nvSpPr>
          <p:cNvPr id="10246" name="Text Box 5"/>
          <p:cNvSpPr txBox="1">
            <a:spLocks noChangeArrowheads="1"/>
          </p:cNvSpPr>
          <p:nvPr/>
        </p:nvSpPr>
        <p:spPr bwMode="auto">
          <a:xfrm>
            <a:off x="573087" y="338663"/>
            <a:ext cx="803136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400" b="1" dirty="0" smtClean="0">
                <a:solidFill>
                  <a:srgbClr val="0066FF"/>
                </a:solidFill>
                <a:latin typeface="Arial" pitchFamily="34" charset="0"/>
              </a:rPr>
              <a:t>1d Listen </a:t>
            </a:r>
            <a:r>
              <a:rPr lang="en-US" altLang="zh-CN" sz="3400" b="1" dirty="0">
                <a:solidFill>
                  <a:srgbClr val="0066FF"/>
                </a:solidFill>
                <a:latin typeface="Arial" pitchFamily="34" charset="0"/>
              </a:rPr>
              <a:t>and answer the questions.</a:t>
            </a:r>
            <a:r>
              <a:rPr lang="zh-CN" altLang="en-US" sz="3400" b="1" dirty="0">
                <a:solidFill>
                  <a:srgbClr val="0066FF"/>
                </a:solidFill>
                <a:latin typeface="Arial" pitchFamily="34" charset="0"/>
              </a:rPr>
              <a:t> </a:t>
            </a:r>
          </a:p>
        </p:txBody>
      </p:sp>
      <p:sp>
        <p:nvSpPr>
          <p:cNvPr id="11271" name="Text Box 7"/>
          <p:cNvSpPr txBox="1">
            <a:spLocks noChangeArrowheads="1"/>
          </p:cNvSpPr>
          <p:nvPr/>
        </p:nvSpPr>
        <p:spPr bwMode="auto">
          <a:xfrm>
            <a:off x="539750" y="4227513"/>
            <a:ext cx="691197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tabLst>
                <a:tab pos="446088" algn="l"/>
              </a:tabLst>
              <a:defRPr sz="3200">
                <a:solidFill>
                  <a:schemeClr val="tx1"/>
                </a:solidFill>
                <a:latin typeface="Calibri" pitchFamily="34" charset="0"/>
                <a:ea typeface="宋体" pitchFamily="2" charset="-122"/>
              </a:defRPr>
            </a:lvl1pPr>
            <a:lvl2pPr marL="742950" indent="-285750">
              <a:spcBef>
                <a:spcPct val="20000"/>
              </a:spcBef>
              <a:buChar char="–"/>
              <a:tabLst>
                <a:tab pos="446088" algn="l"/>
              </a:tabLst>
              <a:defRPr sz="2800">
                <a:solidFill>
                  <a:schemeClr val="tx1"/>
                </a:solidFill>
                <a:latin typeface="Calibri" pitchFamily="34" charset="0"/>
                <a:ea typeface="宋体" pitchFamily="2" charset="-122"/>
              </a:defRPr>
            </a:lvl2pPr>
            <a:lvl3pPr marL="1143000" indent="-228600">
              <a:spcBef>
                <a:spcPct val="20000"/>
              </a:spcBef>
              <a:buChar char="•"/>
              <a:tabLst>
                <a:tab pos="446088" algn="l"/>
              </a:tabLst>
              <a:defRPr sz="2400">
                <a:solidFill>
                  <a:schemeClr val="tx1"/>
                </a:solidFill>
                <a:latin typeface="Calibri" pitchFamily="34" charset="0"/>
                <a:ea typeface="宋体" pitchFamily="2" charset="-122"/>
              </a:defRPr>
            </a:lvl3pPr>
            <a:lvl4pPr marL="1600200" indent="-228600">
              <a:spcBef>
                <a:spcPct val="20000"/>
              </a:spcBef>
              <a:buChar char="–"/>
              <a:tabLst>
                <a:tab pos="446088" algn="l"/>
              </a:tabLst>
              <a:defRPr sz="2000">
                <a:solidFill>
                  <a:schemeClr val="tx1"/>
                </a:solidFill>
                <a:latin typeface="Calibri" pitchFamily="34" charset="0"/>
                <a:ea typeface="宋体" pitchFamily="2" charset="-122"/>
              </a:defRPr>
            </a:lvl4pPr>
            <a:lvl5pPr marL="2057400" indent="-228600">
              <a:spcBef>
                <a:spcPct val="20000"/>
              </a:spcBef>
              <a:buChar char="»"/>
              <a:tabLst>
                <a:tab pos="446088" algn="l"/>
              </a:tabLst>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cs typeface="Times New Roman" pitchFamily="18" charset="0"/>
              </a:rPr>
              <a:t>3. What did the custom order at the 	restaurant?</a:t>
            </a:r>
          </a:p>
        </p:txBody>
      </p:sp>
      <p:sp>
        <p:nvSpPr>
          <p:cNvPr id="11272" name="Text Box 5"/>
          <p:cNvSpPr txBox="1">
            <a:spLocks noChangeArrowheads="1"/>
          </p:cNvSpPr>
          <p:nvPr/>
        </p:nvSpPr>
        <p:spPr bwMode="auto">
          <a:xfrm>
            <a:off x="971550" y="5453063"/>
            <a:ext cx="698500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solidFill>
                  <a:srgbClr val="FF3300"/>
                </a:solidFill>
                <a:cs typeface="Times New Roman" pitchFamily="18" charset="0"/>
              </a:rPr>
              <a:t>He ordered a plate of fried potatoes. </a:t>
            </a:r>
          </a:p>
        </p:txBody>
      </p:sp>
      <p:pic>
        <p:nvPicPr>
          <p:cNvPr id="10249" name="Picture 10">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8625" y="1123950"/>
            <a:ext cx="8223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Unit1 B-1d mp3朗读.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978203" y="1274763"/>
            <a:ext cx="609600" cy="609600"/>
          </a:xfrm>
          <a:prstGeom prst="rect">
            <a:avLst/>
          </a:prstGeom>
        </p:spPr>
      </p:pic>
    </p:spTree>
    <p:extLst>
      <p:ext uri="{BB962C8B-B14F-4D97-AF65-F5344CB8AC3E}">
        <p14:creationId xmlns:p14="http://schemas.microsoft.com/office/powerpoint/2010/main" val="3090121487"/>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68"/>
                                        </p:tgtEl>
                                        <p:attrNameLst>
                                          <p:attrName>style.visibility</p:attrName>
                                        </p:attrNameLst>
                                      </p:cBhvr>
                                      <p:to>
                                        <p:strVal val="visible"/>
                                      </p:to>
                                    </p:set>
                                    <p:animEffect transition="in" filter="blinds(horizontal)">
                                      <p:cBhvr>
                                        <p:cTn id="10" dur="500"/>
                                        <p:tgtEl>
                                          <p:spTgt spid="1126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271"/>
                                        </p:tgtEl>
                                        <p:attrNameLst>
                                          <p:attrName>style.visibility</p:attrName>
                                        </p:attrNameLst>
                                      </p:cBhvr>
                                      <p:to>
                                        <p:strVal val="visible"/>
                                      </p:to>
                                    </p:set>
                                    <p:animEffect transition="in" filter="blinds(horizontal)">
                                      <p:cBhvr>
                                        <p:cTn id="13" dur="500"/>
                                        <p:tgtEl>
                                          <p:spTgt spid="1127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11267">
                                            <p:txEl>
                                              <p:pRg st="0" end="0"/>
                                            </p:txEl>
                                          </p:spTgt>
                                        </p:tgtEl>
                                        <p:attrNameLst>
                                          <p:attrName>style.visibility</p:attrName>
                                        </p:attrNameLst>
                                      </p:cBhvr>
                                      <p:to>
                                        <p:strVal val="visible"/>
                                      </p:to>
                                    </p:set>
                                    <p:animEffect transition="in" filter="wipe(down)">
                                      <p:cBhvr>
                                        <p:cTn id="18" dur="500"/>
                                        <p:tgtEl>
                                          <p:spTgt spid="11267">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11269">
                                            <p:txEl>
                                              <p:pRg st="0" end="0"/>
                                            </p:txEl>
                                          </p:spTgt>
                                        </p:tgtEl>
                                        <p:attrNameLst>
                                          <p:attrName>style.visibility</p:attrName>
                                        </p:attrNameLst>
                                      </p:cBhvr>
                                      <p:to>
                                        <p:strVal val="visible"/>
                                      </p:to>
                                    </p:set>
                                    <p:animEffect transition="in" filter="wipe(down)">
                                      <p:cBhvr>
                                        <p:cTn id="23" dur="500"/>
                                        <p:tgtEl>
                                          <p:spTgt spid="11269">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11272">
                                            <p:txEl>
                                              <p:pRg st="0" end="0"/>
                                            </p:txEl>
                                          </p:spTgt>
                                        </p:tgtEl>
                                        <p:attrNameLst>
                                          <p:attrName>style.visibility</p:attrName>
                                        </p:attrNameLst>
                                      </p:cBhvr>
                                      <p:to>
                                        <p:strVal val="visible"/>
                                      </p:to>
                                    </p:set>
                                    <p:animEffect transition="in" filter="wipe(down)">
                                      <p:cBhvr>
                                        <p:cTn id="28" dur="500"/>
                                        <p:tgtEl>
                                          <p:spTgt spid="112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2"/>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clickEffect">
                                  <p:stCondLst>
                                    <p:cond delay="0"/>
                                  </p:stCondLst>
                                  <p:childTnLst>
                                    <p:cmd type="call" cmd="playFrom(0.0)">
                                      <p:cBhvr>
                                        <p:cTn id="33" dur="73188" fill="hold"/>
                                        <p:tgtEl>
                                          <p:spTgt spid="2"/>
                                        </p:tgtEl>
                                      </p:cBhvr>
                                    </p:cmd>
                                  </p:childTnLst>
                                </p:cTn>
                              </p:par>
                            </p:childTnLst>
                          </p:cTn>
                        </p:par>
                      </p:childTnLst>
                    </p:cTn>
                  </p:par>
                </p:childTnLst>
              </p:cTn>
              <p:nextCondLst>
                <p:cond evt="onClick" delay="0">
                  <p:tgtEl>
                    <p:spTgt spid="2"/>
                  </p:tgtEl>
                </p:cond>
              </p:nextCondLst>
            </p:seq>
            <p:audio>
              <p:cMediaNode vol="80000">
                <p:cTn id="34" fill="hold" display="0">
                  <p:stCondLst>
                    <p:cond delay="indefinite"/>
                  </p:stCondLst>
                  <p:endCondLst>
                    <p:cond evt="onStopAudio" delay="0">
                      <p:tgtEl>
                        <p:sldTgt/>
                      </p:tgtEl>
                    </p:cond>
                  </p:endCondLst>
                </p:cTn>
                <p:tgtEl>
                  <p:spTgt spid="2"/>
                </p:tgtEl>
              </p:cMediaNode>
            </p:audio>
          </p:childTnLst>
        </p:cTn>
      </p:par>
    </p:tnLst>
    <p:bldLst>
      <p:bldP spid="11266" grpId="0" autoUpdateAnimBg="0"/>
      <p:bldP spid="11268" grpId="0" autoUpdateAnimBg="0"/>
      <p:bldP spid="11271"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8"/>
          <p:cNvSpPr txBox="1">
            <a:spLocks noChangeArrowheads="1"/>
          </p:cNvSpPr>
          <p:nvPr/>
        </p:nvSpPr>
        <p:spPr bwMode="auto">
          <a:xfrm>
            <a:off x="469900" y="2557463"/>
            <a:ext cx="813435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t>5. How did George cook the potatoes then?</a:t>
            </a:r>
          </a:p>
        </p:txBody>
      </p:sp>
      <p:sp>
        <p:nvSpPr>
          <p:cNvPr id="12291" name="Text Box 6"/>
          <p:cNvSpPr txBox="1">
            <a:spLocks noChangeArrowheads="1"/>
          </p:cNvSpPr>
          <p:nvPr/>
        </p:nvSpPr>
        <p:spPr bwMode="auto">
          <a:xfrm>
            <a:off x="684213" y="3789363"/>
            <a:ext cx="7165975"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2800" b="1">
                <a:solidFill>
                  <a:srgbClr val="FF3300"/>
                </a:solidFill>
              </a:rPr>
              <a:t>He cut the potatoes really, really thin and cooked them for a long time until they were crispy. And he put lots of salt on them so they were really salty.</a:t>
            </a:r>
          </a:p>
        </p:txBody>
      </p:sp>
      <p:sp>
        <p:nvSpPr>
          <p:cNvPr id="11268" name="Text Box 7"/>
          <p:cNvSpPr txBox="1">
            <a:spLocks noChangeArrowheads="1"/>
          </p:cNvSpPr>
          <p:nvPr/>
        </p:nvSpPr>
        <p:spPr bwMode="auto">
          <a:xfrm>
            <a:off x="468313" y="620713"/>
            <a:ext cx="80645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tabLst>
                <a:tab pos="446088" algn="l"/>
              </a:tabLst>
              <a:defRPr sz="3200">
                <a:solidFill>
                  <a:schemeClr val="tx1"/>
                </a:solidFill>
                <a:latin typeface="Calibri" pitchFamily="34" charset="0"/>
                <a:ea typeface="宋体" pitchFamily="2" charset="-122"/>
              </a:defRPr>
            </a:lvl1pPr>
            <a:lvl2pPr marL="742950" indent="-285750">
              <a:spcBef>
                <a:spcPct val="20000"/>
              </a:spcBef>
              <a:buChar char="–"/>
              <a:tabLst>
                <a:tab pos="446088" algn="l"/>
              </a:tabLst>
              <a:defRPr sz="2800">
                <a:solidFill>
                  <a:schemeClr val="tx1"/>
                </a:solidFill>
                <a:latin typeface="Calibri" pitchFamily="34" charset="0"/>
                <a:ea typeface="宋体" pitchFamily="2" charset="-122"/>
              </a:defRPr>
            </a:lvl2pPr>
            <a:lvl3pPr marL="1143000" indent="-228600">
              <a:spcBef>
                <a:spcPct val="20000"/>
              </a:spcBef>
              <a:buChar char="•"/>
              <a:tabLst>
                <a:tab pos="446088" algn="l"/>
              </a:tabLst>
              <a:defRPr sz="2400">
                <a:solidFill>
                  <a:schemeClr val="tx1"/>
                </a:solidFill>
                <a:latin typeface="Calibri" pitchFamily="34" charset="0"/>
                <a:ea typeface="宋体" pitchFamily="2" charset="-122"/>
              </a:defRPr>
            </a:lvl3pPr>
            <a:lvl4pPr marL="1600200" indent="-228600">
              <a:spcBef>
                <a:spcPct val="20000"/>
              </a:spcBef>
              <a:buChar char="–"/>
              <a:tabLst>
                <a:tab pos="446088" algn="l"/>
              </a:tabLst>
              <a:defRPr sz="2000">
                <a:solidFill>
                  <a:schemeClr val="tx1"/>
                </a:solidFill>
                <a:latin typeface="Calibri" pitchFamily="34" charset="0"/>
                <a:ea typeface="宋体" pitchFamily="2" charset="-122"/>
              </a:defRPr>
            </a:lvl4pPr>
            <a:lvl5pPr marL="2057400" indent="-228600">
              <a:spcBef>
                <a:spcPct val="20000"/>
              </a:spcBef>
              <a:buChar char="»"/>
              <a:tabLst>
                <a:tab pos="446088" algn="l"/>
              </a:tabLst>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2800" b="1">
                <a:cs typeface="Times New Roman" pitchFamily="18" charset="0"/>
              </a:rPr>
              <a:t>4. What did the custom think of the potato 	chips George cooked at first? </a:t>
            </a:r>
          </a:p>
        </p:txBody>
      </p:sp>
      <p:sp>
        <p:nvSpPr>
          <p:cNvPr id="12293" name="Text Box 5"/>
          <p:cNvSpPr txBox="1">
            <a:spLocks noChangeArrowheads="1"/>
          </p:cNvSpPr>
          <p:nvPr/>
        </p:nvSpPr>
        <p:spPr bwMode="auto">
          <a:xfrm>
            <a:off x="611188" y="1557338"/>
            <a:ext cx="698500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solidFill>
                  <a:srgbClr val="FF3300"/>
                </a:solidFill>
                <a:cs typeface="Times New Roman" pitchFamily="18" charset="0"/>
              </a:rPr>
              <a:t>He thought they were cut too thick. </a:t>
            </a:r>
          </a:p>
        </p:txBody>
      </p:sp>
    </p:spTree>
    <p:extLst>
      <p:ext uri="{BB962C8B-B14F-4D97-AF65-F5344CB8AC3E}">
        <p14:creationId xmlns:p14="http://schemas.microsoft.com/office/powerpoint/2010/main" val="839590585"/>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2293">
                                            <p:txEl>
                                              <p:pRg st="0" end="0"/>
                                            </p:txEl>
                                          </p:spTgt>
                                        </p:tgtEl>
                                        <p:attrNameLst>
                                          <p:attrName>style.visibility</p:attrName>
                                        </p:attrNameLst>
                                      </p:cBhvr>
                                      <p:to>
                                        <p:strVal val="visible"/>
                                      </p:to>
                                    </p:set>
                                    <p:animEffect transition="in" filter="wipe(down)">
                                      <p:cBhvr>
                                        <p:cTn id="7" dur="500"/>
                                        <p:tgtEl>
                                          <p:spTgt spid="1229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Effect transition="in" filter="wipe(down)">
                                      <p:cBhvr>
                                        <p:cTn id="12" dur="500"/>
                                        <p:tgtEl>
                                          <p:spTgt spid="122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684213" y="2322513"/>
            <a:ext cx="7632700" cy="341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lnSpc>
                <a:spcPct val="120000"/>
              </a:lnSpc>
              <a:spcBef>
                <a:spcPct val="0"/>
              </a:spcBef>
              <a:buFont typeface="Arial" pitchFamily="34" charset="0"/>
              <a:buNone/>
            </a:pPr>
            <a:r>
              <a:rPr lang="en-US" altLang="zh-CN" sz="3600" b="1" i="1" dirty="0">
                <a:solidFill>
                  <a:srgbClr val="CC00FF"/>
                </a:solidFill>
              </a:rPr>
              <a:t>The History of Potato Chips</a:t>
            </a:r>
          </a:p>
          <a:p>
            <a:pPr eaLnBrk="1" hangingPunct="1">
              <a:lnSpc>
                <a:spcPct val="120000"/>
              </a:lnSpc>
              <a:spcBef>
                <a:spcPct val="0"/>
              </a:spcBef>
              <a:buFont typeface="Arial" pitchFamily="34" charset="0"/>
              <a:buNone/>
            </a:pPr>
            <a:r>
              <a:rPr lang="en-US" altLang="zh-CN" sz="3600" b="1" dirty="0"/>
              <a:t>Do you know how potato chips were invented? Potato chips ____________ by a cook called George Crum. They were invented in ____. </a:t>
            </a:r>
          </a:p>
        </p:txBody>
      </p:sp>
      <p:sp>
        <p:nvSpPr>
          <p:cNvPr id="12291" name="Text Box 5"/>
          <p:cNvSpPr txBox="1">
            <a:spLocks noChangeArrowheads="1"/>
          </p:cNvSpPr>
          <p:nvPr/>
        </p:nvSpPr>
        <p:spPr bwMode="auto">
          <a:xfrm>
            <a:off x="1835150" y="654050"/>
            <a:ext cx="6192838"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0066FF"/>
                </a:solidFill>
                <a:latin typeface="Arial" pitchFamily="34" charset="0"/>
              </a:rPr>
              <a:t>Listen again. Complete the sentences. </a:t>
            </a:r>
          </a:p>
        </p:txBody>
      </p:sp>
      <p:sp>
        <p:nvSpPr>
          <p:cNvPr id="13316" name="Text Box 8"/>
          <p:cNvSpPr txBox="1">
            <a:spLocks noChangeArrowheads="1"/>
          </p:cNvSpPr>
          <p:nvPr/>
        </p:nvSpPr>
        <p:spPr bwMode="auto">
          <a:xfrm>
            <a:off x="5070095" y="3573016"/>
            <a:ext cx="55435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dirty="0">
                <a:solidFill>
                  <a:srgbClr val="FF3300"/>
                </a:solidFill>
                <a:cs typeface="Times New Roman" pitchFamily="18" charset="0"/>
              </a:rPr>
              <a:t>were invented</a:t>
            </a:r>
          </a:p>
        </p:txBody>
      </p:sp>
      <p:sp>
        <p:nvSpPr>
          <p:cNvPr id="13317" name="Text Box 10"/>
          <p:cNvSpPr txBox="1">
            <a:spLocks noChangeArrowheads="1"/>
          </p:cNvSpPr>
          <p:nvPr/>
        </p:nvSpPr>
        <p:spPr bwMode="auto">
          <a:xfrm>
            <a:off x="4013200" y="4869160"/>
            <a:ext cx="2844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dirty="0">
                <a:solidFill>
                  <a:srgbClr val="FF3300"/>
                </a:solidFill>
                <a:cs typeface="Times New Roman" pitchFamily="18" charset="0"/>
              </a:rPr>
              <a:t>1853</a:t>
            </a:r>
          </a:p>
        </p:txBody>
      </p:sp>
      <p:sp>
        <p:nvSpPr>
          <p:cNvPr id="12294" name="Oval 2"/>
          <p:cNvSpPr>
            <a:spLocks noChangeArrowheads="1"/>
          </p:cNvSpPr>
          <p:nvPr/>
        </p:nvSpPr>
        <p:spPr bwMode="auto">
          <a:xfrm>
            <a:off x="973138" y="765175"/>
            <a:ext cx="719137" cy="692150"/>
          </a:xfrm>
          <a:prstGeom prst="ellipse">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a:solidFill>
                  <a:schemeClr val="bg1"/>
                </a:solidFill>
                <a:latin typeface="Arial" pitchFamily="34" charset="0"/>
              </a:rPr>
              <a:t>1d</a:t>
            </a:r>
          </a:p>
        </p:txBody>
      </p:sp>
      <p:pic>
        <p:nvPicPr>
          <p:cNvPr id="12295" name="Picture 12" descr="图片听力">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4875" y="1290638"/>
            <a:ext cx="720725"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Unit1 B-1d mp3朗读.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770437" y="1290638"/>
            <a:ext cx="609600" cy="609600"/>
          </a:xfrm>
          <a:prstGeom prst="rect">
            <a:avLst/>
          </a:prstGeom>
        </p:spPr>
      </p:pic>
    </p:spTree>
    <p:extLst>
      <p:ext uri="{BB962C8B-B14F-4D97-AF65-F5344CB8AC3E}">
        <p14:creationId xmlns:p14="http://schemas.microsoft.com/office/powerpoint/2010/main" val="3062861853"/>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horizontal)">
                                      <p:cBhvr>
                                        <p:cTn id="7" dur="500"/>
                                        <p:tgtEl>
                                          <p:spTgt spid="133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3316">
                                            <p:txEl>
                                              <p:pRg st="0" end="0"/>
                                            </p:txEl>
                                          </p:spTgt>
                                        </p:tgtEl>
                                        <p:attrNameLst>
                                          <p:attrName>style.visibility</p:attrName>
                                        </p:attrNameLst>
                                      </p:cBhvr>
                                      <p:to>
                                        <p:strVal val="visible"/>
                                      </p:to>
                                    </p:set>
                                    <p:animEffect transition="in" filter="wipe(down)">
                                      <p:cBhvr>
                                        <p:cTn id="12" dur="500"/>
                                        <p:tgtEl>
                                          <p:spTgt spid="1331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3317">
                                            <p:txEl>
                                              <p:pRg st="0" end="0"/>
                                            </p:txEl>
                                          </p:spTgt>
                                        </p:tgtEl>
                                        <p:attrNameLst>
                                          <p:attrName>style.visibility</p:attrName>
                                        </p:attrNameLst>
                                      </p:cBhvr>
                                      <p:to>
                                        <p:strVal val="visible"/>
                                      </p:to>
                                    </p:set>
                                    <p:animEffect transition="in" filter="wipe(down)">
                                      <p:cBhvr>
                                        <p:cTn id="17" dur="500"/>
                                        <p:tgtEl>
                                          <p:spTgt spid="133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2"/>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73188" fill="hold"/>
                                        <p:tgtEl>
                                          <p:spTgt spid="2"/>
                                        </p:tgtEl>
                                      </p:cBhvr>
                                    </p:cmd>
                                  </p:childTnLst>
                                </p:cTn>
                              </p:par>
                            </p:childTnLst>
                          </p:cTn>
                        </p:par>
                      </p:childTnLst>
                    </p:cTn>
                  </p:par>
                </p:childTnLst>
              </p:cTn>
              <p:nextCondLst>
                <p:cond evt="onClick" delay="0">
                  <p:tgtEl>
                    <p:spTgt spid="2"/>
                  </p:tgtEl>
                </p:cond>
              </p:nextCondLst>
            </p:seq>
            <p:audio>
              <p:cMediaNode vol="80000">
                <p:cTn id="23" fill="hold" display="0">
                  <p:stCondLst>
                    <p:cond delay="indefinite"/>
                  </p:stCondLst>
                  <p:endCondLst>
                    <p:cond evt="onStopAudio" delay="0">
                      <p:tgtEl>
                        <p:sldTgt/>
                      </p:tgtEl>
                    </p:cond>
                  </p:endCondLst>
                </p:cTn>
                <p:tgtEl>
                  <p:spTgt spid="2"/>
                </p:tgtEl>
              </p:cMediaNode>
            </p:audio>
          </p:childTnLst>
        </p:cTn>
      </p:par>
    </p:tnLst>
    <p:bldLst>
      <p:bldP spid="13314"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1257300" y="863600"/>
            <a:ext cx="6770688" cy="572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4400" b="1" dirty="0"/>
              <a:t>George Crum cut the potatoes really, really ____ and then cooked them for a long time until they were _____. Finally he put lots of salt on them so they were __________.</a:t>
            </a:r>
            <a:r>
              <a:rPr lang="en-US" altLang="zh-CN" sz="4400" dirty="0"/>
              <a:t> </a:t>
            </a:r>
          </a:p>
        </p:txBody>
      </p:sp>
      <p:sp>
        <p:nvSpPr>
          <p:cNvPr id="14339" name="Text Box 4"/>
          <p:cNvSpPr txBox="1">
            <a:spLocks noChangeArrowheads="1"/>
          </p:cNvSpPr>
          <p:nvPr/>
        </p:nvSpPr>
        <p:spPr bwMode="auto">
          <a:xfrm>
            <a:off x="6497638" y="1844824"/>
            <a:ext cx="16557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dirty="0">
                <a:solidFill>
                  <a:srgbClr val="FF3300"/>
                </a:solidFill>
              </a:rPr>
              <a:t>thin</a:t>
            </a:r>
          </a:p>
        </p:txBody>
      </p:sp>
      <p:sp>
        <p:nvSpPr>
          <p:cNvPr id="14340" name="Text Box 5"/>
          <p:cNvSpPr txBox="1">
            <a:spLocks noChangeArrowheads="1"/>
          </p:cNvSpPr>
          <p:nvPr/>
        </p:nvSpPr>
        <p:spPr bwMode="auto">
          <a:xfrm>
            <a:off x="1223963" y="5949950"/>
            <a:ext cx="439102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FF3300"/>
                </a:solidFill>
                <a:cs typeface="Times New Roman" pitchFamily="18" charset="0"/>
              </a:rPr>
              <a:t>really salty</a:t>
            </a:r>
          </a:p>
        </p:txBody>
      </p:sp>
      <p:sp>
        <p:nvSpPr>
          <p:cNvPr id="14341" name="Text Box 6"/>
          <p:cNvSpPr txBox="1">
            <a:spLocks noChangeArrowheads="1"/>
          </p:cNvSpPr>
          <p:nvPr/>
        </p:nvSpPr>
        <p:spPr bwMode="auto">
          <a:xfrm>
            <a:off x="1258888" y="4109243"/>
            <a:ext cx="2160587"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dirty="0">
                <a:solidFill>
                  <a:srgbClr val="FF3300"/>
                </a:solidFill>
                <a:cs typeface="Times New Roman" pitchFamily="18" charset="0"/>
              </a:rPr>
              <a:t>crispy</a:t>
            </a:r>
          </a:p>
        </p:txBody>
      </p:sp>
    </p:spTree>
    <p:extLst>
      <p:ext uri="{BB962C8B-B14F-4D97-AF65-F5344CB8AC3E}">
        <p14:creationId xmlns:p14="http://schemas.microsoft.com/office/powerpoint/2010/main" val="1875730739"/>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wipe(down)">
                                      <p:cBhvr>
                                        <p:cTn id="7" dur="500"/>
                                        <p:tgtEl>
                                          <p:spTgt spid="143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4341">
                                            <p:txEl>
                                              <p:pRg st="0" end="0"/>
                                            </p:txEl>
                                          </p:spTgt>
                                        </p:tgtEl>
                                        <p:attrNameLst>
                                          <p:attrName>style.visibility</p:attrName>
                                        </p:attrNameLst>
                                      </p:cBhvr>
                                      <p:to>
                                        <p:strVal val="visible"/>
                                      </p:to>
                                    </p:set>
                                    <p:animEffect transition="in" filter="wipe(down)">
                                      <p:cBhvr>
                                        <p:cTn id="12" dur="500"/>
                                        <p:tgtEl>
                                          <p:spTgt spid="1434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4340">
                                            <p:txEl>
                                              <p:pRg st="0" end="0"/>
                                            </p:txEl>
                                          </p:spTgt>
                                        </p:tgtEl>
                                        <p:attrNameLst>
                                          <p:attrName>style.visibility</p:attrName>
                                        </p:attrNameLst>
                                      </p:cBhvr>
                                      <p:to>
                                        <p:strVal val="visible"/>
                                      </p:to>
                                    </p:set>
                                    <p:animEffect transition="in" filter="wipe(down)">
                                      <p:cBhvr>
                                        <p:cTn id="17" dur="500"/>
                                        <p:tgtEl>
                                          <p:spTgt spid="143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WordArt 4"/>
          <p:cNvSpPr>
            <a:spLocks noChangeArrowheads="1" noChangeShapeType="1" noTextEdit="1"/>
          </p:cNvSpPr>
          <p:nvPr/>
        </p:nvSpPr>
        <p:spPr bwMode="auto">
          <a:xfrm>
            <a:off x="2555875" y="476250"/>
            <a:ext cx="4032250" cy="1081088"/>
          </a:xfrm>
          <a:prstGeom prst="rect">
            <a:avLst/>
          </a:prstGeom>
        </p:spPr>
        <p:txBody>
          <a:bodyPr wrap="none" fromWordArt="1">
            <a:prstTxWarp prst="textInflateTop">
              <a:avLst>
                <a:gd name="adj" fmla="val 31917"/>
              </a:avLst>
            </a:prstTxWarp>
          </a:bodyPr>
          <a:lstStyle/>
          <a:p>
            <a:pPr algn="ctr"/>
            <a:r>
              <a:rPr lang="en-US" altLang="zh-CN" sz="4000" b="1" kern="10" spc="-400">
                <a:ln w="12700">
                  <a:solidFill>
                    <a:schemeClr val="tx1"/>
                  </a:solidFill>
                  <a:round/>
                  <a:headEnd/>
                  <a:tailEnd/>
                </a:ln>
                <a:gradFill rotWithShape="1">
                  <a:gsLst>
                    <a:gs pos="0">
                      <a:schemeClr val="folHlink"/>
                    </a:gs>
                    <a:gs pos="100000">
                      <a:srgbClr val="800080"/>
                    </a:gs>
                  </a:gsLst>
                  <a:lin ang="5400000" scaled="1"/>
                </a:gradFill>
                <a:effectLst>
                  <a:outerShdw dist="125724" dir="18900000" algn="ctr" rotWithShape="0">
                    <a:srgbClr val="000099"/>
                  </a:outerShdw>
                </a:effectLst>
                <a:latin typeface="Arial"/>
                <a:cs typeface="Arial"/>
              </a:rPr>
              <a:t>Pair work</a:t>
            </a:r>
            <a:endParaRPr lang="zh-CN" altLang="en-US" sz="4000" b="1" kern="10" spc="-400">
              <a:ln w="12700">
                <a:solidFill>
                  <a:schemeClr val="tx1"/>
                </a:solidFill>
                <a:round/>
                <a:headEnd/>
                <a:tailEnd/>
              </a:ln>
              <a:gradFill rotWithShape="1">
                <a:gsLst>
                  <a:gs pos="0">
                    <a:schemeClr val="folHlink"/>
                  </a:gs>
                  <a:gs pos="100000">
                    <a:srgbClr val="800080"/>
                  </a:gs>
                </a:gsLst>
                <a:lin ang="5400000" scaled="1"/>
              </a:gradFill>
              <a:effectLst>
                <a:outerShdw dist="125724" dir="18900000" algn="ctr" rotWithShape="0">
                  <a:srgbClr val="000099"/>
                </a:outerShdw>
              </a:effectLst>
              <a:latin typeface="Arial"/>
              <a:cs typeface="Arial"/>
            </a:endParaRPr>
          </a:p>
        </p:txBody>
      </p:sp>
      <p:sp>
        <p:nvSpPr>
          <p:cNvPr id="14339" name="Text Box 5"/>
          <p:cNvSpPr txBox="1">
            <a:spLocks noChangeArrowheads="1"/>
          </p:cNvSpPr>
          <p:nvPr/>
        </p:nvSpPr>
        <p:spPr bwMode="auto">
          <a:xfrm>
            <a:off x="1401763" y="1700213"/>
            <a:ext cx="6626225" cy="195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solidFill>
                  <a:srgbClr val="0066FF"/>
                </a:solidFill>
                <a:latin typeface="Arial" pitchFamily="34" charset="0"/>
              </a:rPr>
              <a:t>Make a conversation about the invention of potato chips. Use the information in 1c and 1d.</a:t>
            </a:r>
          </a:p>
        </p:txBody>
      </p:sp>
      <p:sp>
        <p:nvSpPr>
          <p:cNvPr id="14340" name="Oval 2"/>
          <p:cNvSpPr>
            <a:spLocks noChangeArrowheads="1"/>
          </p:cNvSpPr>
          <p:nvPr/>
        </p:nvSpPr>
        <p:spPr bwMode="auto">
          <a:xfrm>
            <a:off x="539750" y="1844675"/>
            <a:ext cx="719138" cy="765175"/>
          </a:xfrm>
          <a:prstGeom prst="ellipse">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a:solidFill>
                  <a:schemeClr val="bg1"/>
                </a:solidFill>
                <a:latin typeface="Arial" pitchFamily="34" charset="0"/>
              </a:rPr>
              <a:t>1e</a:t>
            </a:r>
          </a:p>
        </p:txBody>
      </p:sp>
      <p:pic>
        <p:nvPicPr>
          <p:cNvPr id="15365"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3789363"/>
            <a:ext cx="3673475"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3860800"/>
            <a:ext cx="2455863"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1169793"/>
      </p:ext>
    </p:extLst>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box(in)">
                                      <p:cBhvr>
                                        <p:cTn id="7" dur="500"/>
                                        <p:tgtEl>
                                          <p:spTgt spid="15365"/>
                                        </p:tgtEl>
                                      </p:cBhvr>
                                    </p:animEffect>
                                  </p:childTnLst>
                                </p:cTn>
                              </p:par>
                              <p:par>
                                <p:cTn id="8" presetID="4" presetClass="entr" presetSubtype="16" fill="hold" nodeType="withEffect">
                                  <p:stCondLst>
                                    <p:cond delay="0"/>
                                  </p:stCondLst>
                                  <p:childTnLst>
                                    <p:set>
                                      <p:cBhvr>
                                        <p:cTn id="9" dur="1" fill="hold">
                                          <p:stCondLst>
                                            <p:cond delay="0"/>
                                          </p:stCondLst>
                                        </p:cTn>
                                        <p:tgtEl>
                                          <p:spTgt spid="15366"/>
                                        </p:tgtEl>
                                        <p:attrNameLst>
                                          <p:attrName>style.visibility</p:attrName>
                                        </p:attrNameLst>
                                      </p:cBhvr>
                                      <p:to>
                                        <p:strVal val="visible"/>
                                      </p:to>
                                    </p:set>
                                    <p:animEffect transition="in" filter="box(in)">
                                      <p:cBhvr>
                                        <p:cTn id="10"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00" y="2276475"/>
            <a:ext cx="316865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圆角矩形标注 4"/>
          <p:cNvSpPr>
            <a:spLocks noChangeArrowheads="1"/>
          </p:cNvSpPr>
          <p:nvPr/>
        </p:nvSpPr>
        <p:spPr bwMode="auto">
          <a:xfrm>
            <a:off x="828675" y="404813"/>
            <a:ext cx="5616575" cy="1439862"/>
          </a:xfrm>
          <a:prstGeom prst="wedgeRoundRectCallout">
            <a:avLst>
              <a:gd name="adj1" fmla="val 10060"/>
              <a:gd name="adj2" fmla="val 95315"/>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cs typeface="Times New Roman" pitchFamily="18" charset="0"/>
              </a:rPr>
              <a:t>Did you know potato chips were invented by mistake?</a:t>
            </a:r>
            <a:endParaRPr lang="zh-CN" altLang="en-US" sz="3400" b="1">
              <a:cs typeface="Times New Roman" pitchFamily="18" charset="0"/>
            </a:endParaRPr>
          </a:p>
        </p:txBody>
      </p:sp>
      <p:sp>
        <p:nvSpPr>
          <p:cNvPr id="16388" name="圆角矩形标注 8"/>
          <p:cNvSpPr>
            <a:spLocks noChangeArrowheads="1"/>
          </p:cNvSpPr>
          <p:nvPr/>
        </p:nvSpPr>
        <p:spPr bwMode="auto">
          <a:xfrm>
            <a:off x="2700338" y="4941888"/>
            <a:ext cx="5400675" cy="1366837"/>
          </a:xfrm>
          <a:prstGeom prst="wedgeRoundRectCallout">
            <a:avLst>
              <a:gd name="adj1" fmla="val 12639"/>
              <a:gd name="adj2" fmla="val -88444"/>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cs typeface="Times New Roman" pitchFamily="18" charset="0"/>
              </a:rPr>
              <a:t>Wow, I didn’t know that. Who invented them?</a:t>
            </a:r>
            <a:endParaRPr lang="zh-CN" altLang="en-US" sz="3400" b="1">
              <a:cs typeface="Times New Roman" pitchFamily="18" charset="0"/>
            </a:endParaRPr>
          </a:p>
        </p:txBody>
      </p:sp>
    </p:spTree>
    <p:extLst>
      <p:ext uri="{BB962C8B-B14F-4D97-AF65-F5344CB8AC3E}">
        <p14:creationId xmlns:p14="http://schemas.microsoft.com/office/powerpoint/2010/main" val="1050276498"/>
      </p:ext>
    </p:extLst>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strips(downLeft)">
                                      <p:cBhvr>
                                        <p:cTn id="7" dur="500"/>
                                        <p:tgtEl>
                                          <p:spTgt spid="163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Effect transition="in" filter="barn(inHorizontal)">
                                      <p:cBhvr>
                                        <p:cTn id="12"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ldLvl="0" animBg="1" autoUpdateAnimBg="0"/>
      <p:bldP spid="16388"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2349500"/>
            <a:ext cx="316865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圆角矩形标注 4"/>
          <p:cNvSpPr>
            <a:spLocks noChangeArrowheads="1"/>
          </p:cNvSpPr>
          <p:nvPr/>
        </p:nvSpPr>
        <p:spPr bwMode="auto">
          <a:xfrm>
            <a:off x="684213" y="836613"/>
            <a:ext cx="6911975" cy="1223962"/>
          </a:xfrm>
          <a:prstGeom prst="wedgeRoundRectCallout">
            <a:avLst>
              <a:gd name="adj1" fmla="val -33509"/>
              <a:gd name="adj2" fmla="val 97213"/>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cs typeface="Times New Roman" pitchFamily="18" charset="0"/>
              </a:rPr>
              <a:t>It’s said that they were invented by a cook called George Crum.</a:t>
            </a:r>
            <a:endParaRPr lang="zh-CN" altLang="en-US" sz="3400" b="1">
              <a:cs typeface="Times New Roman" pitchFamily="18" charset="0"/>
            </a:endParaRPr>
          </a:p>
        </p:txBody>
      </p:sp>
      <p:sp>
        <p:nvSpPr>
          <p:cNvPr id="17412" name="圆角矩形标注 8"/>
          <p:cNvSpPr>
            <a:spLocks noChangeArrowheads="1"/>
          </p:cNvSpPr>
          <p:nvPr/>
        </p:nvSpPr>
        <p:spPr bwMode="auto">
          <a:xfrm>
            <a:off x="4498975" y="2997200"/>
            <a:ext cx="3529013" cy="720725"/>
          </a:xfrm>
          <a:prstGeom prst="wedgeRoundRectCallout">
            <a:avLst>
              <a:gd name="adj1" fmla="val -72625"/>
              <a:gd name="adj2" fmla="val -8148"/>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cs typeface="Times New Roman" pitchFamily="18" charset="0"/>
              </a:rPr>
              <a:t>When was that?</a:t>
            </a:r>
            <a:endParaRPr lang="zh-CN" altLang="en-US" sz="3400" b="1">
              <a:cs typeface="Times New Roman" pitchFamily="18" charset="0"/>
            </a:endParaRPr>
          </a:p>
        </p:txBody>
      </p:sp>
      <p:sp>
        <p:nvSpPr>
          <p:cNvPr id="17413" name="圆角矩形标注 6"/>
          <p:cNvSpPr>
            <a:spLocks noChangeArrowheads="1"/>
          </p:cNvSpPr>
          <p:nvPr/>
        </p:nvSpPr>
        <p:spPr bwMode="auto">
          <a:xfrm>
            <a:off x="1187450" y="5013325"/>
            <a:ext cx="4968875" cy="792163"/>
          </a:xfrm>
          <a:prstGeom prst="wedgeRoundRectCallout">
            <a:avLst>
              <a:gd name="adj1" fmla="val -33931"/>
              <a:gd name="adj2" fmla="val -121144"/>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cs typeface="Times New Roman" pitchFamily="18" charset="0"/>
              </a:rPr>
              <a:t>Oh, it was back in 1853.</a:t>
            </a:r>
            <a:endParaRPr lang="zh-CN" altLang="en-US" sz="3400" b="1">
              <a:cs typeface="Times New Roman" pitchFamily="18" charset="0"/>
            </a:endParaRPr>
          </a:p>
        </p:txBody>
      </p:sp>
    </p:spTree>
    <p:extLst>
      <p:ext uri="{BB962C8B-B14F-4D97-AF65-F5344CB8AC3E}">
        <p14:creationId xmlns:p14="http://schemas.microsoft.com/office/powerpoint/2010/main" val="3003450617"/>
      </p:ext>
    </p:extLst>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strips(downLeft)">
                                      <p:cBhvr>
                                        <p:cTn id="7" dur="500"/>
                                        <p:tgtEl>
                                          <p:spTgt spid="174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barn(inHorizontal)">
                                      <p:cBhvr>
                                        <p:cTn id="12" dur="500"/>
                                        <p:tgtEl>
                                          <p:spTgt spid="174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7413"/>
                                        </p:tgtEl>
                                        <p:attrNameLst>
                                          <p:attrName>style.visibility</p:attrName>
                                        </p:attrNameLst>
                                      </p:cBhvr>
                                      <p:to>
                                        <p:strVal val="visible"/>
                                      </p:to>
                                    </p:set>
                                    <p:animEffect transition="in" filter="strips(downLeft)">
                                      <p:cBhvr>
                                        <p:cTn id="17"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ldLvl="0" animBg="1" autoUpdateAnimBg="0"/>
      <p:bldP spid="17412" grpId="0" bldLvl="0" animBg="1" autoUpdateAnimBg="0"/>
      <p:bldP spid="17413"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1125538"/>
            <a:ext cx="316865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圆角矩形标注 1"/>
          <p:cNvSpPr>
            <a:spLocks noChangeArrowheads="1"/>
          </p:cNvSpPr>
          <p:nvPr/>
        </p:nvSpPr>
        <p:spPr bwMode="auto">
          <a:xfrm>
            <a:off x="3419475" y="260350"/>
            <a:ext cx="4968875" cy="936625"/>
          </a:xfrm>
          <a:prstGeom prst="wedgeRoundRectCallout">
            <a:avLst>
              <a:gd name="adj1" fmla="val -44028"/>
              <a:gd name="adj2" fmla="val 81694"/>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cs typeface="Times New Roman" pitchFamily="18" charset="0"/>
              </a:rPr>
              <a:t>Why was it an accident? </a:t>
            </a:r>
            <a:endParaRPr lang="zh-CN" altLang="en-US" sz="3400" b="1">
              <a:cs typeface="Times New Roman" pitchFamily="18" charset="0"/>
            </a:endParaRPr>
          </a:p>
        </p:txBody>
      </p:sp>
      <p:sp>
        <p:nvSpPr>
          <p:cNvPr id="18436" name="圆角矩形标注 2"/>
          <p:cNvSpPr>
            <a:spLocks noChangeArrowheads="1"/>
          </p:cNvSpPr>
          <p:nvPr/>
        </p:nvSpPr>
        <p:spPr bwMode="auto">
          <a:xfrm>
            <a:off x="827088" y="3500438"/>
            <a:ext cx="7200900" cy="3141662"/>
          </a:xfrm>
          <a:prstGeom prst="wedgeRoundRectCallout">
            <a:avLst>
              <a:gd name="adj1" fmla="val -27889"/>
              <a:gd name="adj2" fmla="val -65412"/>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b="1" dirty="0">
                <a:cs typeface="Times New Roman" pitchFamily="18" charset="0"/>
              </a:rPr>
              <a:t>One day, a customer ordered a plate of fried potatoes. George cooked them for him. When the potatoes came, he said they were cut too thick and sent them back to the kitchen. </a:t>
            </a:r>
            <a:endParaRPr lang="zh-CN" altLang="en-US" b="1" dirty="0">
              <a:cs typeface="Times New Roman" pitchFamily="18" charset="0"/>
            </a:endParaRPr>
          </a:p>
        </p:txBody>
      </p:sp>
    </p:spTree>
    <p:extLst>
      <p:ext uri="{BB962C8B-B14F-4D97-AF65-F5344CB8AC3E}">
        <p14:creationId xmlns:p14="http://schemas.microsoft.com/office/powerpoint/2010/main" val="2647797395"/>
      </p:ext>
    </p:extLst>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arn(inHorizontal)">
                                      <p:cBhvr>
                                        <p:cTn id="7" dur="500"/>
                                        <p:tgtEl>
                                          <p:spTgt spid="184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8436"/>
                                        </p:tgtEl>
                                        <p:attrNameLst>
                                          <p:attrName>style.visibility</p:attrName>
                                        </p:attrNameLst>
                                      </p:cBhvr>
                                      <p:to>
                                        <p:strVal val="visible"/>
                                      </p:to>
                                    </p:set>
                                    <p:animEffect transition="in" filter="strips(downLeft)">
                                      <p:cBhvr>
                                        <p:cTn id="12"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ldLvl="0" animBg="1" autoUpdateAnimBg="0"/>
      <p:bldP spid="18436" grpId="0"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333375"/>
            <a:ext cx="316865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圆角矩形标注 1"/>
          <p:cNvSpPr>
            <a:spLocks noChangeArrowheads="1"/>
          </p:cNvSpPr>
          <p:nvPr/>
        </p:nvSpPr>
        <p:spPr bwMode="auto">
          <a:xfrm>
            <a:off x="4211638" y="620713"/>
            <a:ext cx="4176712" cy="865187"/>
          </a:xfrm>
          <a:prstGeom prst="wedgeRoundRectCallout">
            <a:avLst>
              <a:gd name="adj1" fmla="val -68926"/>
              <a:gd name="adj2" fmla="val 20824"/>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5000"/>
              </a:lnSpc>
              <a:spcBef>
                <a:spcPct val="0"/>
              </a:spcBef>
              <a:buFont typeface="Arial" pitchFamily="34" charset="0"/>
              <a:buNone/>
            </a:pPr>
            <a:r>
              <a:rPr lang="en-US" altLang="zh-CN" sz="3400" b="1">
                <a:cs typeface="Times New Roman" pitchFamily="18" charset="0"/>
              </a:rPr>
              <a:t>So what happened? </a:t>
            </a:r>
            <a:endParaRPr lang="zh-CN" altLang="en-US" sz="3400" b="1">
              <a:cs typeface="Times New Roman" pitchFamily="18" charset="0"/>
            </a:endParaRPr>
          </a:p>
        </p:txBody>
      </p:sp>
      <p:sp>
        <p:nvSpPr>
          <p:cNvPr id="19460" name="圆角矩形标注 2"/>
          <p:cNvSpPr>
            <a:spLocks noChangeArrowheads="1"/>
          </p:cNvSpPr>
          <p:nvPr/>
        </p:nvSpPr>
        <p:spPr bwMode="auto">
          <a:xfrm>
            <a:off x="250825" y="2924175"/>
            <a:ext cx="8243888" cy="3644900"/>
          </a:xfrm>
          <a:prstGeom prst="wedgeRoundRectCallout">
            <a:avLst>
              <a:gd name="adj1" fmla="val -31685"/>
              <a:gd name="adj2" fmla="val -64852"/>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0000"/>
              </a:lnSpc>
              <a:spcBef>
                <a:spcPct val="0"/>
              </a:spcBef>
              <a:buFont typeface="Arial" pitchFamily="34" charset="0"/>
              <a:buNone/>
            </a:pPr>
            <a:r>
              <a:rPr lang="en-US" altLang="zh-CN" sz="3400" b="1">
                <a:cs typeface="Times New Roman" pitchFamily="18" charset="0"/>
              </a:rPr>
              <a:t>George was angry, so he cut the potatoes really, really thin, and he cooked them for a long time until they were crispy. And he put lots of salt on them so they were really salty. He thought the customer would hate them. </a:t>
            </a:r>
            <a:endParaRPr lang="zh-CN" altLang="en-US" sz="3400" b="1">
              <a:cs typeface="Times New Roman" pitchFamily="18" charset="0"/>
            </a:endParaRPr>
          </a:p>
        </p:txBody>
      </p:sp>
    </p:spTree>
    <p:extLst>
      <p:ext uri="{BB962C8B-B14F-4D97-AF65-F5344CB8AC3E}">
        <p14:creationId xmlns:p14="http://schemas.microsoft.com/office/powerpoint/2010/main" val="1087766930"/>
      </p:ext>
    </p:extLst>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arn(inHorizontal)">
                                      <p:cBhvr>
                                        <p:cTn id="7" dur="500"/>
                                        <p:tgtEl>
                                          <p:spTgt spid="194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strips(downLeft)">
                                      <p:cBhvr>
                                        <p:cTn id="12"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ldLvl="0" animBg="1" autoUpdateAnimBg="0"/>
      <p:bldP spid="19460" grpId="0" bldLvl="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576263"/>
            <a:ext cx="316865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圆角矩形标注 1"/>
          <p:cNvSpPr>
            <a:spLocks noChangeArrowheads="1"/>
          </p:cNvSpPr>
          <p:nvPr/>
        </p:nvSpPr>
        <p:spPr bwMode="auto">
          <a:xfrm>
            <a:off x="4356100" y="504825"/>
            <a:ext cx="2303463" cy="865188"/>
          </a:xfrm>
          <a:prstGeom prst="wedgeRoundRectCallout">
            <a:avLst>
              <a:gd name="adj1" fmla="val -80255"/>
              <a:gd name="adj2" fmla="val 2477"/>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cs typeface="Times New Roman" pitchFamily="18" charset="0"/>
              </a:rPr>
              <a:t>And then? </a:t>
            </a:r>
            <a:endParaRPr lang="zh-CN" altLang="en-US" sz="3400" b="1">
              <a:cs typeface="Times New Roman" pitchFamily="18" charset="0"/>
            </a:endParaRPr>
          </a:p>
        </p:txBody>
      </p:sp>
      <p:sp>
        <p:nvSpPr>
          <p:cNvPr id="20484" name="圆角矩形标注 2"/>
          <p:cNvSpPr>
            <a:spLocks noChangeArrowheads="1"/>
          </p:cNvSpPr>
          <p:nvPr/>
        </p:nvSpPr>
        <p:spPr bwMode="auto">
          <a:xfrm>
            <a:off x="1008063" y="3095625"/>
            <a:ext cx="7019925" cy="3213100"/>
          </a:xfrm>
          <a:prstGeom prst="wedgeRoundRectCallout">
            <a:avLst>
              <a:gd name="adj1" fmla="val -32315"/>
              <a:gd name="adj2" fmla="val -67093"/>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cs typeface="Times New Roman" pitchFamily="18" charset="0"/>
              </a:rPr>
              <a:t>And the customer loved them and asked for more. He told the other customers about them, and soon everyone was ordering thinly cut, crispy, salty potato chips. </a:t>
            </a:r>
            <a:endParaRPr lang="zh-CN" altLang="en-US" sz="3400" b="1">
              <a:cs typeface="Times New Roman" pitchFamily="18" charset="0"/>
            </a:endParaRPr>
          </a:p>
        </p:txBody>
      </p:sp>
    </p:spTree>
    <p:extLst>
      <p:ext uri="{BB962C8B-B14F-4D97-AF65-F5344CB8AC3E}">
        <p14:creationId xmlns:p14="http://schemas.microsoft.com/office/powerpoint/2010/main" val="823565826"/>
      </p:ext>
    </p:extLst>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arn(inHorizontal)">
                                      <p:cBhvr>
                                        <p:cTn id="7" dur="500"/>
                                        <p:tgtEl>
                                          <p:spTgt spid="204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strips(downLeft)">
                                      <p:cBhvr>
                                        <p:cTn id="12"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ldLvl="0" animBg="1" autoUpdateAnimBg="0"/>
      <p:bldP spid="20484"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WordArt 4"/>
          <p:cNvSpPr>
            <a:spLocks noChangeArrowheads="1" noChangeShapeType="1" noTextEdit="1"/>
          </p:cNvSpPr>
          <p:nvPr/>
        </p:nvSpPr>
        <p:spPr bwMode="auto">
          <a:xfrm>
            <a:off x="2123728" y="2276475"/>
            <a:ext cx="4681538" cy="2376488"/>
          </a:xfrm>
          <a:prstGeom prst="rect">
            <a:avLst/>
          </a:prstGeom>
        </p:spPr>
        <p:txBody>
          <a:bodyPr wrap="none" fromWordArt="1">
            <a:prstTxWarp prst="textInflate">
              <a:avLst>
                <a:gd name="adj" fmla="val 13634"/>
              </a:avLst>
            </a:prstTxWarp>
          </a:bodyPr>
          <a:lstStyle/>
          <a:p>
            <a:pPr algn="ctr"/>
            <a:r>
              <a:rPr lang="en-US" altLang="zh-CN" sz="4800" b="1" kern="10" dirty="0">
                <a:ln w="12700">
                  <a:solidFill>
                    <a:schemeClr val="tx1"/>
                  </a:solidFill>
                  <a:round/>
                  <a:headEnd/>
                  <a:tailEnd/>
                </a:ln>
                <a:gradFill rotWithShape="1">
                  <a:gsLst>
                    <a:gs pos="0">
                      <a:schemeClr val="folHlink"/>
                    </a:gs>
                    <a:gs pos="100000">
                      <a:srgbClr val="FFCC00"/>
                    </a:gs>
                  </a:gsLst>
                  <a:lin ang="5400000" scaled="1"/>
                </a:gradFill>
                <a:latin typeface="Arial"/>
                <a:cs typeface="Arial"/>
              </a:rPr>
              <a:t>Section B  </a:t>
            </a:r>
          </a:p>
          <a:p>
            <a:pPr algn="ctr"/>
            <a:r>
              <a:rPr lang="en-US" altLang="zh-CN" sz="4800" b="1" kern="10" dirty="0">
                <a:ln w="12700">
                  <a:solidFill>
                    <a:schemeClr val="tx1"/>
                  </a:solidFill>
                  <a:round/>
                  <a:headEnd/>
                  <a:tailEnd/>
                </a:ln>
                <a:gradFill rotWithShape="1">
                  <a:gsLst>
                    <a:gs pos="0">
                      <a:schemeClr val="folHlink"/>
                    </a:gs>
                    <a:gs pos="100000">
                      <a:srgbClr val="FFCC00"/>
                    </a:gs>
                  </a:gsLst>
                  <a:lin ang="5400000" scaled="1"/>
                </a:gradFill>
                <a:latin typeface="Arial"/>
                <a:cs typeface="Arial"/>
              </a:rPr>
              <a:t>1a-2e</a:t>
            </a:r>
            <a:endParaRPr lang="zh-CN" altLang="en-US" sz="4800" b="1" kern="10" dirty="0">
              <a:ln w="12700">
                <a:solidFill>
                  <a:schemeClr val="tx1"/>
                </a:solidFill>
                <a:round/>
                <a:headEnd/>
                <a:tailEnd/>
              </a:ln>
              <a:gradFill rotWithShape="1">
                <a:gsLst>
                  <a:gs pos="0">
                    <a:schemeClr val="folHlink"/>
                  </a:gs>
                  <a:gs pos="100000">
                    <a:srgbClr val="FFCC00"/>
                  </a:gs>
                </a:gsLst>
                <a:lin ang="5400000" scaled="1"/>
              </a:gradFill>
              <a:latin typeface="Arial"/>
              <a:cs typeface="Arial"/>
            </a:endParaRPr>
          </a:p>
        </p:txBody>
      </p:sp>
    </p:spTree>
    <p:extLst>
      <p:ext uri="{BB962C8B-B14F-4D97-AF65-F5344CB8AC3E}">
        <p14:creationId xmlns:p14="http://schemas.microsoft.com/office/powerpoint/2010/main" val="3262111642"/>
      </p:ext>
    </p:extLst>
  </p:cSld>
  <p:clrMapOvr>
    <a:masterClrMapping/>
  </p:clrMapOvr>
  <p:transition>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Oval 2"/>
          <p:cNvSpPr>
            <a:spLocks noChangeArrowheads="1"/>
          </p:cNvSpPr>
          <p:nvPr/>
        </p:nvSpPr>
        <p:spPr bwMode="auto">
          <a:xfrm>
            <a:off x="2124075" y="404813"/>
            <a:ext cx="719138" cy="693737"/>
          </a:xfrm>
          <a:prstGeom prst="ellipse">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a:solidFill>
                  <a:schemeClr val="bg1"/>
                </a:solidFill>
                <a:latin typeface="Arial" pitchFamily="34" charset="0"/>
              </a:rPr>
              <a:t>2a</a:t>
            </a:r>
          </a:p>
        </p:txBody>
      </p:sp>
      <p:sp>
        <p:nvSpPr>
          <p:cNvPr id="20483" name="Text Box 4"/>
          <p:cNvSpPr txBox="1">
            <a:spLocks noChangeArrowheads="1"/>
          </p:cNvSpPr>
          <p:nvPr/>
        </p:nvSpPr>
        <p:spPr bwMode="auto">
          <a:xfrm>
            <a:off x="827088" y="1231900"/>
            <a:ext cx="756285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5000"/>
              </a:lnSpc>
              <a:spcBef>
                <a:spcPct val="0"/>
              </a:spcBef>
              <a:buFont typeface="Arial" pitchFamily="34" charset="0"/>
              <a:buNone/>
            </a:pPr>
            <a:r>
              <a:rPr lang="en-US" altLang="zh-CN" sz="3300" b="1">
                <a:solidFill>
                  <a:srgbClr val="0066FF"/>
                </a:solidFill>
                <a:latin typeface="Arial" pitchFamily="34" charset="0"/>
              </a:rPr>
              <a:t>Do you like basketball? Do you watch basketball games? How much do you know about this sport? Discuss the sport with your partner and share your ideas with the class.</a:t>
            </a:r>
          </a:p>
        </p:txBody>
      </p:sp>
      <p:sp>
        <p:nvSpPr>
          <p:cNvPr id="20484" name="WordArt 5"/>
          <p:cNvSpPr>
            <a:spLocks noChangeArrowheads="1" noChangeShapeType="1" noTextEdit="1"/>
          </p:cNvSpPr>
          <p:nvPr/>
        </p:nvSpPr>
        <p:spPr bwMode="auto">
          <a:xfrm>
            <a:off x="3203575" y="260350"/>
            <a:ext cx="3455988" cy="792163"/>
          </a:xfrm>
          <a:prstGeom prst="rect">
            <a:avLst/>
          </a:prstGeom>
        </p:spPr>
        <p:txBody>
          <a:bodyPr wrap="none" fromWordArt="1">
            <a:prstTxWarp prst="textInflateTop">
              <a:avLst>
                <a:gd name="adj" fmla="val 31917"/>
              </a:avLst>
            </a:prstTxWarp>
          </a:bodyPr>
          <a:lstStyle/>
          <a:p>
            <a:pPr algn="ctr"/>
            <a:r>
              <a:rPr lang="en-US" altLang="zh-CN" sz="4000" b="1" kern="10">
                <a:ln w="9525">
                  <a:solidFill>
                    <a:srgbClr val="000000"/>
                  </a:solidFill>
                  <a:round/>
                  <a:headEnd/>
                  <a:tailEnd/>
                </a:ln>
                <a:gradFill rotWithShape="1">
                  <a:gsLst>
                    <a:gs pos="0">
                      <a:srgbClr val="CC0000"/>
                    </a:gs>
                    <a:gs pos="100000">
                      <a:srgbClr val="FFFF00"/>
                    </a:gs>
                  </a:gsLst>
                  <a:lin ang="5400000" scaled="1"/>
                </a:gradFill>
                <a:latin typeface="Arial"/>
                <a:cs typeface="Arial"/>
              </a:rPr>
              <a:t>Discussion</a:t>
            </a:r>
            <a:endParaRPr lang="zh-CN" altLang="en-US" sz="4000" b="1" kern="10">
              <a:ln w="9525">
                <a:solidFill>
                  <a:srgbClr val="000000"/>
                </a:solidFill>
                <a:round/>
                <a:headEnd/>
                <a:tailEnd/>
              </a:ln>
              <a:gradFill rotWithShape="1">
                <a:gsLst>
                  <a:gs pos="0">
                    <a:srgbClr val="CC0000"/>
                  </a:gs>
                  <a:gs pos="100000">
                    <a:srgbClr val="FFFF00"/>
                  </a:gs>
                </a:gsLst>
                <a:lin ang="5400000" scaled="1"/>
              </a:gradFill>
              <a:latin typeface="Arial"/>
              <a:cs typeface="Arial"/>
            </a:endParaRPr>
          </a:p>
        </p:txBody>
      </p:sp>
      <p:pic>
        <p:nvPicPr>
          <p:cNvPr id="21509" name="Picture 12" descr="http://img5.imgtn.bdimg.com/it/u=3227916522,3130063455&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4324350"/>
            <a:ext cx="3201987"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4292600"/>
            <a:ext cx="2881312" cy="214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709567"/>
      </p:ext>
    </p:extLst>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1509"/>
                                        </p:tgtEl>
                                        <p:attrNameLst>
                                          <p:attrName>style.visibility</p:attrName>
                                        </p:attrNameLst>
                                      </p:cBhvr>
                                      <p:to>
                                        <p:strVal val="visible"/>
                                      </p:to>
                                    </p:set>
                                    <p:animEffect transition="in" filter="box(in)">
                                      <p:cBhvr>
                                        <p:cTn id="7" dur="500"/>
                                        <p:tgtEl>
                                          <p:spTgt spid="21509"/>
                                        </p:tgtEl>
                                      </p:cBhvr>
                                    </p:animEffect>
                                  </p:childTnLst>
                                </p:cTn>
                              </p:par>
                              <p:par>
                                <p:cTn id="8" presetID="4" presetClass="entr" presetSubtype="16" fill="hold" nodeType="withEffect">
                                  <p:stCondLst>
                                    <p:cond delay="0"/>
                                  </p:stCondLst>
                                  <p:childTnLst>
                                    <p:set>
                                      <p:cBhvr>
                                        <p:cTn id="9" dur="1" fill="hold">
                                          <p:stCondLst>
                                            <p:cond delay="0"/>
                                          </p:stCondLst>
                                        </p:cTn>
                                        <p:tgtEl>
                                          <p:spTgt spid="21510"/>
                                        </p:tgtEl>
                                        <p:attrNameLst>
                                          <p:attrName>style.visibility</p:attrName>
                                        </p:attrNameLst>
                                      </p:cBhvr>
                                      <p:to>
                                        <p:strVal val="visible"/>
                                      </p:to>
                                    </p:set>
                                    <p:animEffect transition="in" filter="box(in)">
                                      <p:cBhvr>
                                        <p:cTn id="10" dur="500"/>
                                        <p:tgtEl>
                                          <p:spTgt spid="2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Oval 2"/>
          <p:cNvSpPr>
            <a:spLocks noChangeArrowheads="1"/>
          </p:cNvSpPr>
          <p:nvPr/>
        </p:nvSpPr>
        <p:spPr bwMode="auto">
          <a:xfrm>
            <a:off x="1765300" y="466725"/>
            <a:ext cx="719138" cy="730250"/>
          </a:xfrm>
          <a:prstGeom prst="ellipse">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dirty="0" smtClean="0">
                <a:solidFill>
                  <a:schemeClr val="bg1"/>
                </a:solidFill>
                <a:latin typeface="Arial" pitchFamily="34" charset="0"/>
              </a:rPr>
              <a:t>22222b22b2b</a:t>
            </a:r>
            <a:endParaRPr lang="en-US" altLang="zh-CN" sz="3600" b="1" dirty="0">
              <a:solidFill>
                <a:schemeClr val="bg1"/>
              </a:solidFill>
              <a:latin typeface="Arial" pitchFamily="34" charset="0"/>
            </a:endParaRPr>
          </a:p>
        </p:txBody>
      </p:sp>
      <p:sp>
        <p:nvSpPr>
          <p:cNvPr id="21507" name="Text Box 5"/>
          <p:cNvSpPr txBox="1">
            <a:spLocks noChangeArrowheads="1"/>
          </p:cNvSpPr>
          <p:nvPr/>
        </p:nvSpPr>
        <p:spPr bwMode="auto">
          <a:xfrm>
            <a:off x="827088" y="1270000"/>
            <a:ext cx="7561262"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5000"/>
              </a:lnSpc>
              <a:spcBef>
                <a:spcPct val="0"/>
              </a:spcBef>
              <a:buFont typeface="Arial" pitchFamily="34" charset="0"/>
              <a:buNone/>
            </a:pPr>
            <a:r>
              <a:rPr lang="en-US" altLang="zh-CN" sz="3400" b="1">
                <a:solidFill>
                  <a:srgbClr val="0066FF"/>
                </a:solidFill>
                <a:latin typeface="Arial" pitchFamily="34" charset="0"/>
              </a:rPr>
              <a:t>Read the passage quickly. What is the main idea of each paragraph? </a:t>
            </a:r>
          </a:p>
        </p:txBody>
      </p:sp>
      <p:sp>
        <p:nvSpPr>
          <p:cNvPr id="22532" name="Text Box 6"/>
          <p:cNvSpPr txBox="1">
            <a:spLocks noChangeArrowheads="1"/>
          </p:cNvSpPr>
          <p:nvPr/>
        </p:nvSpPr>
        <p:spPr bwMode="auto">
          <a:xfrm>
            <a:off x="971550" y="2565400"/>
            <a:ext cx="7416800" cy="568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t>Paragraph One: </a:t>
            </a:r>
          </a:p>
          <a:p>
            <a:pPr eaLnBrk="1" hangingPunct="1">
              <a:lnSpc>
                <a:spcPct val="120000"/>
              </a:lnSpc>
              <a:spcBef>
                <a:spcPct val="0"/>
              </a:spcBef>
              <a:buFont typeface="Arial" pitchFamily="34" charset="0"/>
              <a:buNone/>
            </a:pPr>
            <a:r>
              <a:rPr lang="en-US" altLang="zh-CN" sz="2800" b="1"/>
              <a:t>_______________</a:t>
            </a:r>
            <a:r>
              <a:rPr lang="en-US" altLang="zh-CN" sz="3400" b="1"/>
              <a:t>_________________</a:t>
            </a:r>
          </a:p>
          <a:p>
            <a:pPr eaLnBrk="1" hangingPunct="1">
              <a:lnSpc>
                <a:spcPct val="120000"/>
              </a:lnSpc>
              <a:spcBef>
                <a:spcPct val="0"/>
              </a:spcBef>
              <a:buFont typeface="Arial" pitchFamily="34" charset="0"/>
              <a:buNone/>
            </a:pPr>
            <a:r>
              <a:rPr lang="en-US" altLang="zh-CN" sz="3400" b="1"/>
              <a:t>Paragraph Two:</a:t>
            </a:r>
          </a:p>
          <a:p>
            <a:pPr eaLnBrk="1" hangingPunct="1">
              <a:lnSpc>
                <a:spcPct val="120000"/>
              </a:lnSpc>
              <a:spcBef>
                <a:spcPct val="0"/>
              </a:spcBef>
              <a:buFont typeface="Arial" pitchFamily="34" charset="0"/>
              <a:buNone/>
            </a:pPr>
            <a:r>
              <a:rPr lang="en-US" altLang="zh-CN" sz="2800" b="1"/>
              <a:t>_______________</a:t>
            </a:r>
            <a:r>
              <a:rPr lang="en-US" altLang="zh-CN" sz="3400" b="1"/>
              <a:t>_________________</a:t>
            </a:r>
          </a:p>
          <a:p>
            <a:pPr eaLnBrk="1" hangingPunct="1">
              <a:lnSpc>
                <a:spcPct val="120000"/>
              </a:lnSpc>
              <a:spcBef>
                <a:spcPct val="0"/>
              </a:spcBef>
              <a:buFont typeface="Arial" pitchFamily="34" charset="0"/>
              <a:buNone/>
            </a:pPr>
            <a:r>
              <a:rPr lang="en-US" altLang="zh-CN" sz="3400" b="1"/>
              <a:t>Paragraph Three: </a:t>
            </a:r>
          </a:p>
          <a:p>
            <a:pPr eaLnBrk="1" hangingPunct="1">
              <a:lnSpc>
                <a:spcPct val="120000"/>
              </a:lnSpc>
              <a:spcBef>
                <a:spcPct val="0"/>
              </a:spcBef>
              <a:buFont typeface="Arial" pitchFamily="34" charset="0"/>
              <a:buNone/>
            </a:pPr>
            <a:r>
              <a:rPr lang="en-US" altLang="zh-CN" sz="2800" b="1"/>
              <a:t>___________________</a:t>
            </a:r>
            <a:r>
              <a:rPr lang="en-US" altLang="zh-CN" sz="3400" b="1"/>
              <a:t>_____________</a:t>
            </a:r>
          </a:p>
        </p:txBody>
      </p:sp>
      <p:sp>
        <p:nvSpPr>
          <p:cNvPr id="22533" name="Text Box 8"/>
          <p:cNvSpPr txBox="1">
            <a:spLocks noChangeArrowheads="1"/>
          </p:cNvSpPr>
          <p:nvPr/>
        </p:nvSpPr>
        <p:spPr bwMode="auto">
          <a:xfrm>
            <a:off x="969963" y="3281363"/>
            <a:ext cx="61928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2800" b="1">
                <a:solidFill>
                  <a:srgbClr val="FF0000"/>
                </a:solidFill>
              </a:rPr>
              <a:t>Introduction to basketball. </a:t>
            </a:r>
          </a:p>
        </p:txBody>
      </p:sp>
      <p:sp>
        <p:nvSpPr>
          <p:cNvPr id="22534" name="Text Box 11"/>
          <p:cNvSpPr txBox="1">
            <a:spLocks noChangeArrowheads="1"/>
          </p:cNvSpPr>
          <p:nvPr/>
        </p:nvSpPr>
        <p:spPr bwMode="auto">
          <a:xfrm>
            <a:off x="1044575" y="4365625"/>
            <a:ext cx="77771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2800" b="1">
                <a:solidFill>
                  <a:srgbClr val="FF0000"/>
                </a:solidFill>
              </a:rPr>
              <a:t>How basketball was invented.</a:t>
            </a:r>
          </a:p>
        </p:txBody>
      </p:sp>
      <p:sp>
        <p:nvSpPr>
          <p:cNvPr id="22535" name="Text Box 17"/>
          <p:cNvSpPr txBox="1">
            <a:spLocks noChangeArrowheads="1"/>
          </p:cNvSpPr>
          <p:nvPr/>
        </p:nvSpPr>
        <p:spPr bwMode="auto">
          <a:xfrm>
            <a:off x="969963" y="5516563"/>
            <a:ext cx="6551612"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2800" b="1">
                <a:solidFill>
                  <a:srgbClr val="FF0000"/>
                </a:solidFill>
              </a:rPr>
              <a:t>The popularity of basketball today.</a:t>
            </a:r>
            <a:r>
              <a:rPr lang="en-US" altLang="zh-CN" sz="1800" b="1">
                <a:solidFill>
                  <a:srgbClr val="FF0000"/>
                </a:solidFill>
              </a:rPr>
              <a:t> </a:t>
            </a:r>
          </a:p>
        </p:txBody>
      </p:sp>
      <p:pic>
        <p:nvPicPr>
          <p:cNvPr id="21512" name="Picture 9" descr="reading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333375"/>
            <a:ext cx="3024188"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036143" y="0"/>
            <a:ext cx="1222995" cy="1107996"/>
          </a:xfrm>
          <a:prstGeom prst="rect">
            <a:avLst/>
          </a:prstGeom>
          <a:noFill/>
        </p:spPr>
        <p:txBody>
          <a:bodyPr wrap="square" rtlCol="0">
            <a:spAutoFit/>
          </a:bodyPr>
          <a:lstStyle/>
          <a:p>
            <a:endParaRPr lang="zh-CN" altLang="en-US" dirty="0"/>
          </a:p>
          <a:p>
            <a:r>
              <a:rPr lang="en-US" altLang="zh-CN" sz="4800" b="1" dirty="0" smtClean="0"/>
              <a:t>2b</a:t>
            </a:r>
            <a:endParaRPr lang="zh-CN" altLang="en-US" sz="4800" b="1" dirty="0"/>
          </a:p>
        </p:txBody>
      </p:sp>
    </p:spTree>
    <p:extLst>
      <p:ext uri="{BB962C8B-B14F-4D97-AF65-F5344CB8AC3E}">
        <p14:creationId xmlns:p14="http://schemas.microsoft.com/office/powerpoint/2010/main" val="1529126255"/>
      </p:ext>
    </p:extLst>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Effect transition="in" filter="blinds(horizontal)">
                                      <p:cBhvr>
                                        <p:cTn id="7" dur="500"/>
                                        <p:tgtEl>
                                          <p:spTgt spid="2253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2532">
                                            <p:txEl>
                                              <p:pRg st="1" end="1"/>
                                            </p:txEl>
                                          </p:spTgt>
                                        </p:tgtEl>
                                        <p:attrNameLst>
                                          <p:attrName>style.visibility</p:attrName>
                                        </p:attrNameLst>
                                      </p:cBhvr>
                                      <p:to>
                                        <p:strVal val="visible"/>
                                      </p:to>
                                    </p:set>
                                    <p:animEffect transition="in" filter="blinds(horizontal)">
                                      <p:cBhvr>
                                        <p:cTn id="10" dur="500"/>
                                        <p:tgtEl>
                                          <p:spTgt spid="2253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2532">
                                            <p:txEl>
                                              <p:pRg st="2" end="2"/>
                                            </p:txEl>
                                          </p:spTgt>
                                        </p:tgtEl>
                                        <p:attrNameLst>
                                          <p:attrName>style.visibility</p:attrName>
                                        </p:attrNameLst>
                                      </p:cBhvr>
                                      <p:to>
                                        <p:strVal val="visible"/>
                                      </p:to>
                                    </p:set>
                                    <p:animEffect transition="in" filter="blinds(horizontal)">
                                      <p:cBhvr>
                                        <p:cTn id="13" dur="500"/>
                                        <p:tgtEl>
                                          <p:spTgt spid="2253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2532">
                                            <p:txEl>
                                              <p:pRg st="3" end="3"/>
                                            </p:txEl>
                                          </p:spTgt>
                                        </p:tgtEl>
                                        <p:attrNameLst>
                                          <p:attrName>style.visibility</p:attrName>
                                        </p:attrNameLst>
                                      </p:cBhvr>
                                      <p:to>
                                        <p:strVal val="visible"/>
                                      </p:to>
                                    </p:set>
                                    <p:animEffect transition="in" filter="blinds(horizontal)">
                                      <p:cBhvr>
                                        <p:cTn id="16" dur="500"/>
                                        <p:tgtEl>
                                          <p:spTgt spid="22532">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2532">
                                            <p:txEl>
                                              <p:pRg st="4" end="4"/>
                                            </p:txEl>
                                          </p:spTgt>
                                        </p:tgtEl>
                                        <p:attrNameLst>
                                          <p:attrName>style.visibility</p:attrName>
                                        </p:attrNameLst>
                                      </p:cBhvr>
                                      <p:to>
                                        <p:strVal val="visible"/>
                                      </p:to>
                                    </p:set>
                                    <p:animEffect transition="in" filter="blinds(horizontal)">
                                      <p:cBhvr>
                                        <p:cTn id="19" dur="500"/>
                                        <p:tgtEl>
                                          <p:spTgt spid="22532">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2532">
                                            <p:txEl>
                                              <p:pRg st="5" end="5"/>
                                            </p:txEl>
                                          </p:spTgt>
                                        </p:tgtEl>
                                        <p:attrNameLst>
                                          <p:attrName>style.visibility</p:attrName>
                                        </p:attrNameLst>
                                      </p:cBhvr>
                                      <p:to>
                                        <p:strVal val="visible"/>
                                      </p:to>
                                    </p:set>
                                    <p:animEffect transition="in" filter="blinds(horizontal)">
                                      <p:cBhvr>
                                        <p:cTn id="22" dur="500"/>
                                        <p:tgtEl>
                                          <p:spTgt spid="22532">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nodeType="clickEffect">
                                  <p:stCondLst>
                                    <p:cond delay="0"/>
                                  </p:stCondLst>
                                  <p:childTnLst>
                                    <p:set>
                                      <p:cBhvr>
                                        <p:cTn id="26" dur="1" fill="hold">
                                          <p:stCondLst>
                                            <p:cond delay="0"/>
                                          </p:stCondLst>
                                        </p:cTn>
                                        <p:tgtEl>
                                          <p:spTgt spid="22533">
                                            <p:txEl>
                                              <p:pRg st="0" end="0"/>
                                            </p:txEl>
                                          </p:spTgt>
                                        </p:tgtEl>
                                        <p:attrNameLst>
                                          <p:attrName>style.visibility</p:attrName>
                                        </p:attrNameLst>
                                      </p:cBhvr>
                                      <p:to>
                                        <p:strVal val="visible"/>
                                      </p:to>
                                    </p:set>
                                    <p:animEffect transition="in" filter="randombar(horizontal)">
                                      <p:cBhvr>
                                        <p:cTn id="27" dur="500"/>
                                        <p:tgtEl>
                                          <p:spTgt spid="22533">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nodeType="clickEffect">
                                  <p:stCondLst>
                                    <p:cond delay="0"/>
                                  </p:stCondLst>
                                  <p:childTnLst>
                                    <p:set>
                                      <p:cBhvr>
                                        <p:cTn id="31" dur="1" fill="hold">
                                          <p:stCondLst>
                                            <p:cond delay="0"/>
                                          </p:stCondLst>
                                        </p:cTn>
                                        <p:tgtEl>
                                          <p:spTgt spid="22534">
                                            <p:txEl>
                                              <p:pRg st="0" end="0"/>
                                            </p:txEl>
                                          </p:spTgt>
                                        </p:tgtEl>
                                        <p:attrNameLst>
                                          <p:attrName>style.visibility</p:attrName>
                                        </p:attrNameLst>
                                      </p:cBhvr>
                                      <p:to>
                                        <p:strVal val="visible"/>
                                      </p:to>
                                    </p:set>
                                    <p:animEffect transition="in" filter="randombar(horizontal)">
                                      <p:cBhvr>
                                        <p:cTn id="32" dur="500"/>
                                        <p:tgtEl>
                                          <p:spTgt spid="22534">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4" presetClass="entr" presetSubtype="10" fill="hold" nodeType="clickEffect">
                                  <p:stCondLst>
                                    <p:cond delay="0"/>
                                  </p:stCondLst>
                                  <p:childTnLst>
                                    <p:set>
                                      <p:cBhvr>
                                        <p:cTn id="36" dur="1" fill="hold">
                                          <p:stCondLst>
                                            <p:cond delay="0"/>
                                          </p:stCondLst>
                                        </p:cTn>
                                        <p:tgtEl>
                                          <p:spTgt spid="22535">
                                            <p:txEl>
                                              <p:pRg st="0" end="0"/>
                                            </p:txEl>
                                          </p:spTgt>
                                        </p:tgtEl>
                                        <p:attrNameLst>
                                          <p:attrName>style.visibility</p:attrName>
                                        </p:attrNameLst>
                                      </p:cBhvr>
                                      <p:to>
                                        <p:strVal val="visible"/>
                                      </p:to>
                                    </p:set>
                                    <p:animEffect transition="in" filter="randombar(horizontal)">
                                      <p:cBhvr>
                                        <p:cTn id="37" dur="500"/>
                                        <p:tgtEl>
                                          <p:spTgt spid="225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6"/>
          <p:cNvSpPr txBox="1">
            <a:spLocks noChangeArrowheads="1"/>
          </p:cNvSpPr>
          <p:nvPr/>
        </p:nvSpPr>
        <p:spPr bwMode="auto">
          <a:xfrm>
            <a:off x="1403350" y="782638"/>
            <a:ext cx="6696075" cy="257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solidFill>
                  <a:srgbClr val="0066FF"/>
                </a:solidFill>
                <a:latin typeface="Arial" pitchFamily="34" charset="0"/>
              </a:rPr>
              <a:t>Complete the mind map with the information in the passage. What else can you add to the mind map?</a:t>
            </a:r>
          </a:p>
        </p:txBody>
      </p:sp>
      <p:sp>
        <p:nvSpPr>
          <p:cNvPr id="22531" name="Oval 2"/>
          <p:cNvSpPr>
            <a:spLocks noChangeArrowheads="1"/>
          </p:cNvSpPr>
          <p:nvPr/>
        </p:nvSpPr>
        <p:spPr bwMode="auto">
          <a:xfrm>
            <a:off x="539750" y="908050"/>
            <a:ext cx="755650" cy="720725"/>
          </a:xfrm>
          <a:prstGeom prst="ellipse">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a:solidFill>
                  <a:schemeClr val="bg1"/>
                </a:solidFill>
                <a:latin typeface="Arial" pitchFamily="34" charset="0"/>
              </a:rPr>
              <a:t>2c</a:t>
            </a:r>
          </a:p>
        </p:txBody>
      </p:sp>
      <p:pic>
        <p:nvPicPr>
          <p:cNvPr id="2355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3573463"/>
            <a:ext cx="2808287" cy="275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4663" y="3573463"/>
            <a:ext cx="3529012"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0876542"/>
      </p:ext>
    </p:extLst>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ox(in)">
                                      <p:cBhvr>
                                        <p:cTn id="7" dur="500"/>
                                        <p:tgtEl>
                                          <p:spTgt spid="23556"/>
                                        </p:tgtEl>
                                      </p:cBhvr>
                                    </p:animEffect>
                                  </p:childTnLst>
                                </p:cTn>
                              </p:par>
                              <p:par>
                                <p:cTn id="8" presetID="4" presetClass="entr" presetSubtype="16" fill="hold" nodeType="withEffect">
                                  <p:stCondLst>
                                    <p:cond delay="0"/>
                                  </p:stCondLst>
                                  <p:childTnLst>
                                    <p:set>
                                      <p:cBhvr>
                                        <p:cTn id="9" dur="1" fill="hold">
                                          <p:stCondLst>
                                            <p:cond delay="0"/>
                                          </p:stCondLst>
                                        </p:cTn>
                                        <p:tgtEl>
                                          <p:spTgt spid="23557"/>
                                        </p:tgtEl>
                                        <p:attrNameLst>
                                          <p:attrName>style.visibility</p:attrName>
                                        </p:attrNameLst>
                                      </p:cBhvr>
                                      <p:to>
                                        <p:strVal val="visible"/>
                                      </p:to>
                                    </p:set>
                                    <p:animEffect transition="in" filter="box(in)">
                                      <p:cBhvr>
                                        <p:cTn id="10"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4294967295"/>
          </p:nvPr>
        </p:nvSpPr>
        <p:spPr>
          <a:xfrm>
            <a:off x="1258888" y="1527175"/>
            <a:ext cx="6707187" cy="3197225"/>
          </a:xfrm>
          <a:noFill/>
        </p:spPr>
        <p:txBody>
          <a:bodyPr/>
          <a:lstStyle/>
          <a:p>
            <a:pPr marL="0" indent="0" algn="ctr" eaLnBrk="1" hangingPunct="1">
              <a:lnSpc>
                <a:spcPct val="130000"/>
              </a:lnSpc>
              <a:spcBef>
                <a:spcPct val="0"/>
              </a:spcBef>
              <a:buFont typeface="Arial" pitchFamily="34" charset="0"/>
              <a:buNone/>
            </a:pPr>
            <a:r>
              <a:rPr lang="en-US" altLang="zh-CN" sz="3600" b="1" i="1" smtClean="0">
                <a:solidFill>
                  <a:srgbClr val="CC00FF"/>
                </a:solidFill>
              </a:rPr>
              <a:t>Mind-mapping</a:t>
            </a:r>
          </a:p>
          <a:p>
            <a:pPr marL="0" indent="0" eaLnBrk="1" hangingPunct="1">
              <a:lnSpc>
                <a:spcPct val="130000"/>
              </a:lnSpc>
              <a:spcBef>
                <a:spcPct val="0"/>
              </a:spcBef>
              <a:buFont typeface="Arial" pitchFamily="34" charset="0"/>
              <a:buNone/>
            </a:pPr>
            <a:r>
              <a:rPr lang="en-US" altLang="zh-CN" sz="3600" b="1" smtClean="0">
                <a:latin typeface="Times New Roman" pitchFamily="18" charset="0"/>
              </a:rPr>
              <a:t>Changing the information you read into a mind map may help you remember it more easily.</a:t>
            </a:r>
          </a:p>
        </p:txBody>
      </p:sp>
    </p:spTree>
    <p:extLst>
      <p:ext uri="{BB962C8B-B14F-4D97-AF65-F5344CB8AC3E}">
        <p14:creationId xmlns:p14="http://schemas.microsoft.com/office/powerpoint/2010/main" val="1910755897"/>
      </p:ext>
    </p:extLst>
  </p:cSld>
  <p:clrMapOvr>
    <a:masterClrMapping/>
  </p:clrMapOvr>
  <p:transition>
    <p:plu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5"/>
          <p:cNvSpPr txBox="1">
            <a:spLocks noChangeArrowheads="1"/>
          </p:cNvSpPr>
          <p:nvPr/>
        </p:nvSpPr>
        <p:spPr bwMode="auto">
          <a:xfrm>
            <a:off x="971550" y="1916113"/>
            <a:ext cx="7129463" cy="535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9263" indent="-449263">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Wingdings" pitchFamily="2" charset="2"/>
              <a:buChar char="Ø"/>
            </a:pPr>
            <a:r>
              <a:rPr lang="en-US" altLang="zh-CN" b="1"/>
              <a:t>invented by _________________ </a:t>
            </a:r>
          </a:p>
          <a:p>
            <a:pPr eaLnBrk="1" hangingPunct="1">
              <a:lnSpc>
                <a:spcPct val="120000"/>
              </a:lnSpc>
              <a:spcBef>
                <a:spcPct val="0"/>
              </a:spcBef>
              <a:buFont typeface="Wingdings" pitchFamily="2" charset="2"/>
              <a:buChar char="Ø"/>
            </a:pPr>
            <a:r>
              <a:rPr lang="en-US" altLang="zh-CN" b="1"/>
              <a:t>first game on ________________ </a:t>
            </a:r>
          </a:p>
          <a:p>
            <a:pPr eaLnBrk="1" hangingPunct="1">
              <a:lnSpc>
                <a:spcPct val="120000"/>
              </a:lnSpc>
              <a:spcBef>
                <a:spcPct val="0"/>
              </a:spcBef>
              <a:buFont typeface="Wingdings" pitchFamily="2" charset="2"/>
              <a:buChar char="Ø"/>
            </a:pPr>
            <a:r>
              <a:rPr lang="en-US" altLang="zh-CN" b="1"/>
              <a:t>became Olympic event in ______ in the year _____. </a:t>
            </a:r>
          </a:p>
          <a:p>
            <a:pPr eaLnBrk="1" hangingPunct="1">
              <a:lnSpc>
                <a:spcPct val="120000"/>
              </a:lnSpc>
              <a:spcBef>
                <a:spcPct val="0"/>
              </a:spcBef>
              <a:buFont typeface="Wingdings" pitchFamily="2" charset="2"/>
              <a:buChar char="Ø"/>
            </a:pPr>
            <a:r>
              <a:rPr lang="en-US" altLang="zh-CN" b="1"/>
              <a:t>most famous games: _____</a:t>
            </a:r>
          </a:p>
          <a:p>
            <a:pPr eaLnBrk="1" hangingPunct="1">
              <a:lnSpc>
                <a:spcPct val="120000"/>
              </a:lnSpc>
              <a:spcBef>
                <a:spcPct val="0"/>
              </a:spcBef>
              <a:buFont typeface="Wingdings" pitchFamily="2" charset="2"/>
              <a:buChar char="Ø"/>
            </a:pPr>
            <a:r>
              <a:rPr lang="en-US" altLang="zh-CN" b="1"/>
              <a:t>popular games in China: _____ </a:t>
            </a:r>
          </a:p>
        </p:txBody>
      </p:sp>
      <p:sp>
        <p:nvSpPr>
          <p:cNvPr id="25603" name="Text Box 8"/>
          <p:cNvSpPr txBox="1">
            <a:spLocks noChangeArrowheads="1"/>
          </p:cNvSpPr>
          <p:nvPr/>
        </p:nvSpPr>
        <p:spPr bwMode="auto">
          <a:xfrm>
            <a:off x="3511550" y="1781175"/>
            <a:ext cx="51466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008000"/>
                </a:solidFill>
              </a:rPr>
              <a:t>Dr. James Naismith</a:t>
            </a:r>
          </a:p>
        </p:txBody>
      </p:sp>
      <p:sp>
        <p:nvSpPr>
          <p:cNvPr id="25604" name="Text Box 9"/>
          <p:cNvSpPr txBox="1">
            <a:spLocks noChangeArrowheads="1"/>
          </p:cNvSpPr>
          <p:nvPr/>
        </p:nvSpPr>
        <p:spPr bwMode="auto">
          <a:xfrm>
            <a:off x="2841625" y="3644900"/>
            <a:ext cx="18732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008000"/>
                </a:solidFill>
              </a:rPr>
              <a:t>1936</a:t>
            </a:r>
          </a:p>
        </p:txBody>
      </p:sp>
      <p:sp>
        <p:nvSpPr>
          <p:cNvPr id="25605" name="Text Box 10"/>
          <p:cNvSpPr txBox="1">
            <a:spLocks noChangeArrowheads="1"/>
          </p:cNvSpPr>
          <p:nvPr/>
        </p:nvSpPr>
        <p:spPr bwMode="auto">
          <a:xfrm>
            <a:off x="3565525" y="2465388"/>
            <a:ext cx="6551613"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008000"/>
                </a:solidFill>
              </a:rPr>
              <a:t>December 21, 1891</a:t>
            </a:r>
          </a:p>
        </p:txBody>
      </p:sp>
      <p:sp>
        <p:nvSpPr>
          <p:cNvPr id="25606" name="Text Box 11"/>
          <p:cNvSpPr txBox="1">
            <a:spLocks noChangeArrowheads="1"/>
          </p:cNvSpPr>
          <p:nvPr/>
        </p:nvSpPr>
        <p:spPr bwMode="auto">
          <a:xfrm>
            <a:off x="5040313" y="4149725"/>
            <a:ext cx="15128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50000"/>
              </a:spcBef>
              <a:buFont typeface="Arial" pitchFamily="34" charset="0"/>
              <a:buNone/>
            </a:pPr>
            <a:r>
              <a:rPr lang="en-US" altLang="zh-CN" sz="3600" b="1">
                <a:solidFill>
                  <a:srgbClr val="008000"/>
                </a:solidFill>
              </a:rPr>
              <a:t>NBA</a:t>
            </a:r>
          </a:p>
        </p:txBody>
      </p:sp>
      <p:sp>
        <p:nvSpPr>
          <p:cNvPr id="25607" name="Text Box 17"/>
          <p:cNvSpPr txBox="1">
            <a:spLocks noChangeArrowheads="1"/>
          </p:cNvSpPr>
          <p:nvPr/>
        </p:nvSpPr>
        <p:spPr bwMode="auto">
          <a:xfrm>
            <a:off x="5797550" y="3106738"/>
            <a:ext cx="2519363"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008000"/>
                </a:solidFill>
              </a:rPr>
              <a:t>Berlin</a:t>
            </a:r>
          </a:p>
        </p:txBody>
      </p:sp>
      <p:sp>
        <p:nvSpPr>
          <p:cNvPr id="25608" name="Text Box 17"/>
          <p:cNvSpPr txBox="1">
            <a:spLocks noChangeArrowheads="1"/>
          </p:cNvSpPr>
          <p:nvPr/>
        </p:nvSpPr>
        <p:spPr bwMode="auto">
          <a:xfrm>
            <a:off x="5580063" y="4830763"/>
            <a:ext cx="11525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008000"/>
                </a:solidFill>
              </a:rPr>
              <a:t>CBA</a:t>
            </a:r>
          </a:p>
        </p:txBody>
      </p:sp>
      <p:sp>
        <p:nvSpPr>
          <p:cNvPr id="24585" name="圆角右箭头 12"/>
          <p:cNvSpPr>
            <a:spLocks noChangeArrowheads="1"/>
          </p:cNvSpPr>
          <p:nvPr/>
        </p:nvSpPr>
        <p:spPr bwMode="auto">
          <a:xfrm rot="-5400000" flipH="1" flipV="1">
            <a:off x="5055394" y="823119"/>
            <a:ext cx="647700" cy="1328738"/>
          </a:xfrm>
          <a:custGeom>
            <a:avLst/>
            <a:gdLst>
              <a:gd name="T0" fmla="*/ 485775 w 647700"/>
              <a:gd name="T1" fmla="*/ 0 h 1328738"/>
              <a:gd name="T2" fmla="*/ 485775 w 647700"/>
              <a:gd name="T3" fmla="*/ 323850 h 1328738"/>
              <a:gd name="T4" fmla="*/ 80963 w 647700"/>
              <a:gd name="T5" fmla="*/ 1328738 h 1328738"/>
              <a:gd name="T6" fmla="*/ 647700 w 647700"/>
              <a:gd name="T7" fmla="*/ 161925 h 1328738"/>
              <a:gd name="T8" fmla="*/ 17694720 60000 65536"/>
              <a:gd name="T9" fmla="*/ 5898240 60000 65536"/>
              <a:gd name="T10" fmla="*/ 5898240 60000 65536"/>
              <a:gd name="T11" fmla="*/ 0 60000 65536"/>
              <a:gd name="T12" fmla="*/ 0 w 647700"/>
              <a:gd name="T13" fmla="*/ 0 h 1328738"/>
              <a:gd name="T14" fmla="*/ 647700 w 647700"/>
              <a:gd name="T15" fmla="*/ 1328738 h 1328738"/>
            </a:gdLst>
            <a:ahLst/>
            <a:cxnLst>
              <a:cxn ang="T8">
                <a:pos x="T0" y="T1"/>
              </a:cxn>
              <a:cxn ang="T9">
                <a:pos x="T2" y="T3"/>
              </a:cxn>
              <a:cxn ang="T10">
                <a:pos x="T4" y="T5"/>
              </a:cxn>
              <a:cxn ang="T11">
                <a:pos x="T6" y="T7"/>
              </a:cxn>
            </a:cxnLst>
            <a:rect l="T12" t="T13" r="T14" b="T15"/>
            <a:pathLst>
              <a:path w="647700" h="1328738">
                <a:moveTo>
                  <a:pt x="0" y="1328738"/>
                </a:moveTo>
                <a:lnTo>
                  <a:pt x="0" y="364331"/>
                </a:lnTo>
                <a:cubicBezTo>
                  <a:pt x="0" y="207830"/>
                  <a:pt x="126868" y="80962"/>
                  <a:pt x="283368" y="80962"/>
                </a:cubicBezTo>
                <a:lnTo>
                  <a:pt x="485775" y="80963"/>
                </a:lnTo>
                <a:lnTo>
                  <a:pt x="485775" y="0"/>
                </a:lnTo>
                <a:lnTo>
                  <a:pt x="647700" y="161925"/>
                </a:lnTo>
                <a:lnTo>
                  <a:pt x="485775" y="323850"/>
                </a:lnTo>
                <a:lnTo>
                  <a:pt x="485775" y="242888"/>
                </a:lnTo>
                <a:lnTo>
                  <a:pt x="283369" y="242888"/>
                </a:lnTo>
                <a:lnTo>
                  <a:pt x="283368" y="242888"/>
                </a:lnTo>
                <a:cubicBezTo>
                  <a:pt x="216297" y="242888"/>
                  <a:pt x="161925" y="297260"/>
                  <a:pt x="161925" y="364331"/>
                </a:cubicBezTo>
                <a:lnTo>
                  <a:pt x="161925" y="1328738"/>
                </a:lnTo>
                <a:lnTo>
                  <a:pt x="0" y="1328738"/>
                </a:lnTo>
                <a:close/>
              </a:path>
            </a:pathLst>
          </a:custGeom>
          <a:noFill/>
          <a:ln>
            <a:noFill/>
          </a:ln>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24586" name="组合 23"/>
          <p:cNvGrpSpPr>
            <a:grpSpLocks/>
          </p:cNvGrpSpPr>
          <p:nvPr/>
        </p:nvGrpSpPr>
        <p:grpSpPr bwMode="auto">
          <a:xfrm>
            <a:off x="1260475" y="803275"/>
            <a:ext cx="4537075" cy="936625"/>
            <a:chOff x="0" y="0"/>
            <a:chExt cx="3096344" cy="864096"/>
          </a:xfrm>
        </p:grpSpPr>
        <p:sp>
          <p:nvSpPr>
            <p:cNvPr id="24588" name="椭圆 13"/>
            <p:cNvSpPr>
              <a:spLocks noChangeArrowheads="1"/>
            </p:cNvSpPr>
            <p:nvPr/>
          </p:nvSpPr>
          <p:spPr bwMode="auto">
            <a:xfrm>
              <a:off x="0" y="0"/>
              <a:ext cx="3096344" cy="864096"/>
            </a:xfrm>
            <a:prstGeom prst="ellipse">
              <a:avLst/>
            </a:prstGeom>
            <a:noFill/>
            <a:ln w="25400">
              <a:solidFill>
                <a:srgbClr val="FF99CC"/>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3600">
                <a:solidFill>
                  <a:srgbClr val="FF0000"/>
                </a:solidFill>
                <a:latin typeface="Arial" pitchFamily="34" charset="0"/>
              </a:endParaRPr>
            </a:p>
          </p:txBody>
        </p:sp>
        <p:sp>
          <p:nvSpPr>
            <p:cNvPr id="24589" name="矩形 21"/>
            <p:cNvSpPr>
              <a:spLocks noChangeArrowheads="1"/>
            </p:cNvSpPr>
            <p:nvPr/>
          </p:nvSpPr>
          <p:spPr bwMode="auto">
            <a:xfrm>
              <a:off x="144051" y="71764"/>
              <a:ext cx="2699066" cy="59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i="1">
                  <a:solidFill>
                    <a:srgbClr val="6600FF"/>
                  </a:solidFill>
                </a:rPr>
                <a:t>Development</a:t>
              </a:r>
              <a:endParaRPr lang="zh-CN" altLang="en-US" sz="3600" b="1" i="1">
                <a:solidFill>
                  <a:srgbClr val="6600FF"/>
                </a:solidFill>
              </a:endParaRPr>
            </a:p>
          </p:txBody>
        </p:sp>
      </p:grpSp>
      <p:pic>
        <p:nvPicPr>
          <p:cNvPr id="24587"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125" y="515938"/>
            <a:ext cx="143986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723587"/>
      </p:ext>
    </p:extLst>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blinds(horizontal)">
                                      <p:cBhvr>
                                        <p:cTn id="7" dur="500"/>
                                        <p:tgtEl>
                                          <p:spTgt spid="2560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5602">
                                            <p:txEl>
                                              <p:pRg st="1" end="1"/>
                                            </p:txEl>
                                          </p:spTgt>
                                        </p:tgtEl>
                                        <p:attrNameLst>
                                          <p:attrName>style.visibility</p:attrName>
                                        </p:attrNameLst>
                                      </p:cBhvr>
                                      <p:to>
                                        <p:strVal val="visible"/>
                                      </p:to>
                                    </p:set>
                                    <p:animEffect transition="in" filter="blinds(horizontal)">
                                      <p:cBhvr>
                                        <p:cTn id="10" dur="500"/>
                                        <p:tgtEl>
                                          <p:spTgt spid="2560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5602">
                                            <p:txEl>
                                              <p:pRg st="2" end="2"/>
                                            </p:txEl>
                                          </p:spTgt>
                                        </p:tgtEl>
                                        <p:attrNameLst>
                                          <p:attrName>style.visibility</p:attrName>
                                        </p:attrNameLst>
                                      </p:cBhvr>
                                      <p:to>
                                        <p:strVal val="visible"/>
                                      </p:to>
                                    </p:set>
                                    <p:animEffect transition="in" filter="blinds(horizontal)">
                                      <p:cBhvr>
                                        <p:cTn id="13" dur="500"/>
                                        <p:tgtEl>
                                          <p:spTgt spid="2560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5602">
                                            <p:txEl>
                                              <p:pRg st="3" end="3"/>
                                            </p:txEl>
                                          </p:spTgt>
                                        </p:tgtEl>
                                        <p:attrNameLst>
                                          <p:attrName>style.visibility</p:attrName>
                                        </p:attrNameLst>
                                      </p:cBhvr>
                                      <p:to>
                                        <p:strVal val="visible"/>
                                      </p:to>
                                    </p:set>
                                    <p:animEffect transition="in" filter="blinds(horizontal)">
                                      <p:cBhvr>
                                        <p:cTn id="16" dur="500"/>
                                        <p:tgtEl>
                                          <p:spTgt spid="25602">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5602">
                                            <p:txEl>
                                              <p:pRg st="4" end="4"/>
                                            </p:txEl>
                                          </p:spTgt>
                                        </p:tgtEl>
                                        <p:attrNameLst>
                                          <p:attrName>style.visibility</p:attrName>
                                        </p:attrNameLst>
                                      </p:cBhvr>
                                      <p:to>
                                        <p:strVal val="visible"/>
                                      </p:to>
                                    </p:set>
                                    <p:animEffect transition="in" filter="blinds(horizontal)">
                                      <p:cBhvr>
                                        <p:cTn id="19" dur="500"/>
                                        <p:tgtEl>
                                          <p:spTgt spid="25602">
                                            <p:txEl>
                                              <p:pRg st="4" end="4"/>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8" presetClass="entr" presetSubtype="12" fill="hold" nodeType="clickEffect">
                                  <p:stCondLst>
                                    <p:cond delay="0"/>
                                  </p:stCondLst>
                                  <p:childTnLst>
                                    <p:set>
                                      <p:cBhvr>
                                        <p:cTn id="23" dur="1" fill="hold">
                                          <p:stCondLst>
                                            <p:cond delay="0"/>
                                          </p:stCondLst>
                                        </p:cTn>
                                        <p:tgtEl>
                                          <p:spTgt spid="25603">
                                            <p:txEl>
                                              <p:pRg st="0" end="0"/>
                                            </p:txEl>
                                          </p:spTgt>
                                        </p:tgtEl>
                                        <p:attrNameLst>
                                          <p:attrName>style.visibility</p:attrName>
                                        </p:attrNameLst>
                                      </p:cBhvr>
                                      <p:to>
                                        <p:strVal val="visible"/>
                                      </p:to>
                                    </p:set>
                                    <p:animEffect transition="in" filter="strips(downLeft)">
                                      <p:cBhvr>
                                        <p:cTn id="24" dur="500"/>
                                        <p:tgtEl>
                                          <p:spTgt spid="25603">
                                            <p:txEl>
                                              <p:pRg st="0" end="0"/>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8" presetClass="entr" presetSubtype="12" fill="hold" nodeType="clickEffect">
                                  <p:stCondLst>
                                    <p:cond delay="0"/>
                                  </p:stCondLst>
                                  <p:childTnLst>
                                    <p:set>
                                      <p:cBhvr>
                                        <p:cTn id="28" dur="1" fill="hold">
                                          <p:stCondLst>
                                            <p:cond delay="0"/>
                                          </p:stCondLst>
                                        </p:cTn>
                                        <p:tgtEl>
                                          <p:spTgt spid="25605">
                                            <p:txEl>
                                              <p:pRg st="0" end="0"/>
                                            </p:txEl>
                                          </p:spTgt>
                                        </p:tgtEl>
                                        <p:attrNameLst>
                                          <p:attrName>style.visibility</p:attrName>
                                        </p:attrNameLst>
                                      </p:cBhvr>
                                      <p:to>
                                        <p:strVal val="visible"/>
                                      </p:to>
                                    </p:set>
                                    <p:animEffect transition="in" filter="strips(downLeft)">
                                      <p:cBhvr>
                                        <p:cTn id="29" dur="500"/>
                                        <p:tgtEl>
                                          <p:spTgt spid="25605">
                                            <p:txEl>
                                              <p:pRg st="0" end="0"/>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8" presetClass="entr" presetSubtype="12" fill="hold" nodeType="clickEffect">
                                  <p:stCondLst>
                                    <p:cond delay="0"/>
                                  </p:stCondLst>
                                  <p:childTnLst>
                                    <p:set>
                                      <p:cBhvr>
                                        <p:cTn id="33" dur="1" fill="hold">
                                          <p:stCondLst>
                                            <p:cond delay="0"/>
                                          </p:stCondLst>
                                        </p:cTn>
                                        <p:tgtEl>
                                          <p:spTgt spid="25607">
                                            <p:txEl>
                                              <p:pRg st="0" end="0"/>
                                            </p:txEl>
                                          </p:spTgt>
                                        </p:tgtEl>
                                        <p:attrNameLst>
                                          <p:attrName>style.visibility</p:attrName>
                                        </p:attrNameLst>
                                      </p:cBhvr>
                                      <p:to>
                                        <p:strVal val="visible"/>
                                      </p:to>
                                    </p:set>
                                    <p:animEffect transition="in" filter="strips(downLeft)">
                                      <p:cBhvr>
                                        <p:cTn id="34" dur="500"/>
                                        <p:tgtEl>
                                          <p:spTgt spid="25607">
                                            <p:txEl>
                                              <p:pRg st="0" end="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8" presetClass="entr" presetSubtype="12" fill="hold" nodeType="clickEffect">
                                  <p:stCondLst>
                                    <p:cond delay="0"/>
                                  </p:stCondLst>
                                  <p:childTnLst>
                                    <p:set>
                                      <p:cBhvr>
                                        <p:cTn id="38" dur="1" fill="hold">
                                          <p:stCondLst>
                                            <p:cond delay="0"/>
                                          </p:stCondLst>
                                        </p:cTn>
                                        <p:tgtEl>
                                          <p:spTgt spid="25604">
                                            <p:txEl>
                                              <p:pRg st="0" end="0"/>
                                            </p:txEl>
                                          </p:spTgt>
                                        </p:tgtEl>
                                        <p:attrNameLst>
                                          <p:attrName>style.visibility</p:attrName>
                                        </p:attrNameLst>
                                      </p:cBhvr>
                                      <p:to>
                                        <p:strVal val="visible"/>
                                      </p:to>
                                    </p:set>
                                    <p:animEffect transition="in" filter="strips(downLeft)">
                                      <p:cBhvr>
                                        <p:cTn id="39" dur="500"/>
                                        <p:tgtEl>
                                          <p:spTgt spid="25604">
                                            <p:txEl>
                                              <p:pRg st="0" end="0"/>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8" presetClass="entr" presetSubtype="12" fill="hold" nodeType="clickEffect">
                                  <p:stCondLst>
                                    <p:cond delay="0"/>
                                  </p:stCondLst>
                                  <p:childTnLst>
                                    <p:set>
                                      <p:cBhvr>
                                        <p:cTn id="43" dur="1" fill="hold">
                                          <p:stCondLst>
                                            <p:cond delay="0"/>
                                          </p:stCondLst>
                                        </p:cTn>
                                        <p:tgtEl>
                                          <p:spTgt spid="25606">
                                            <p:txEl>
                                              <p:pRg st="0" end="0"/>
                                            </p:txEl>
                                          </p:spTgt>
                                        </p:tgtEl>
                                        <p:attrNameLst>
                                          <p:attrName>style.visibility</p:attrName>
                                        </p:attrNameLst>
                                      </p:cBhvr>
                                      <p:to>
                                        <p:strVal val="visible"/>
                                      </p:to>
                                    </p:set>
                                    <p:animEffect transition="in" filter="strips(downLeft)">
                                      <p:cBhvr>
                                        <p:cTn id="44" dur="500"/>
                                        <p:tgtEl>
                                          <p:spTgt spid="25606">
                                            <p:txEl>
                                              <p:pRg st="0" end="0"/>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8" presetClass="entr" presetSubtype="12" fill="hold" nodeType="clickEffect">
                                  <p:stCondLst>
                                    <p:cond delay="0"/>
                                  </p:stCondLst>
                                  <p:childTnLst>
                                    <p:set>
                                      <p:cBhvr>
                                        <p:cTn id="48" dur="1" fill="hold">
                                          <p:stCondLst>
                                            <p:cond delay="0"/>
                                          </p:stCondLst>
                                        </p:cTn>
                                        <p:tgtEl>
                                          <p:spTgt spid="25608">
                                            <p:txEl>
                                              <p:pRg st="0" end="0"/>
                                            </p:txEl>
                                          </p:spTgt>
                                        </p:tgtEl>
                                        <p:attrNameLst>
                                          <p:attrName>style.visibility</p:attrName>
                                        </p:attrNameLst>
                                      </p:cBhvr>
                                      <p:to>
                                        <p:strVal val="visible"/>
                                      </p:to>
                                    </p:set>
                                    <p:animEffect transition="in" filter="strips(downLeft)">
                                      <p:cBhvr>
                                        <p:cTn id="49" dur="500"/>
                                        <p:tgtEl>
                                          <p:spTgt spid="256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5"/>
          <p:cNvSpPr txBox="1">
            <a:spLocks noChangeArrowheads="1"/>
          </p:cNvSpPr>
          <p:nvPr/>
        </p:nvSpPr>
        <p:spPr bwMode="auto">
          <a:xfrm>
            <a:off x="2413000" y="2249488"/>
            <a:ext cx="4824413" cy="341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36575" indent="-536575">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Wingdings" pitchFamily="2" charset="2"/>
              <a:buChar char="Ø"/>
            </a:pPr>
            <a:r>
              <a:rPr lang="en-US" altLang="zh-CN" sz="3600" b="1"/>
              <a:t>played inside on a hard _____.</a:t>
            </a:r>
          </a:p>
          <a:p>
            <a:pPr eaLnBrk="1" hangingPunct="1">
              <a:lnSpc>
                <a:spcPct val="120000"/>
              </a:lnSpc>
              <a:spcBef>
                <a:spcPct val="0"/>
              </a:spcBef>
              <a:buFont typeface="Wingdings" pitchFamily="2" charset="2"/>
              <a:buChar char="Ø"/>
            </a:pPr>
            <a:r>
              <a:rPr lang="en-US" altLang="zh-CN" sz="3600" b="1"/>
              <a:t>____ teams </a:t>
            </a:r>
          </a:p>
          <a:p>
            <a:pPr eaLnBrk="1" hangingPunct="1">
              <a:lnSpc>
                <a:spcPct val="120000"/>
              </a:lnSpc>
              <a:spcBef>
                <a:spcPct val="0"/>
              </a:spcBef>
              <a:buFont typeface="Wingdings" pitchFamily="2" charset="2"/>
              <a:buChar char="Ø"/>
            </a:pPr>
            <a:r>
              <a:rPr lang="en-US" altLang="zh-CN" sz="3600" b="1"/>
              <a:t>get _______ into other team’s ______. </a:t>
            </a:r>
          </a:p>
        </p:txBody>
      </p:sp>
      <p:sp>
        <p:nvSpPr>
          <p:cNvPr id="26627" name="Text Box 8"/>
          <p:cNvSpPr txBox="1">
            <a:spLocks noChangeArrowheads="1"/>
          </p:cNvSpPr>
          <p:nvPr/>
        </p:nvSpPr>
        <p:spPr bwMode="auto">
          <a:xfrm>
            <a:off x="4070350" y="2933700"/>
            <a:ext cx="374332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008000"/>
                </a:solidFill>
              </a:rPr>
              <a:t>floor</a:t>
            </a:r>
          </a:p>
        </p:txBody>
      </p:sp>
      <p:sp>
        <p:nvSpPr>
          <p:cNvPr id="26628" name="Text Box 9"/>
          <p:cNvSpPr txBox="1">
            <a:spLocks noChangeArrowheads="1"/>
          </p:cNvSpPr>
          <p:nvPr/>
        </p:nvSpPr>
        <p:spPr bwMode="auto">
          <a:xfrm>
            <a:off x="3554413" y="4251325"/>
            <a:ext cx="3240087"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008000"/>
                </a:solidFill>
              </a:rPr>
              <a:t>the ball</a:t>
            </a:r>
          </a:p>
        </p:txBody>
      </p:sp>
      <p:sp>
        <p:nvSpPr>
          <p:cNvPr id="26629" name="Text Box 10"/>
          <p:cNvSpPr txBox="1">
            <a:spLocks noChangeArrowheads="1"/>
          </p:cNvSpPr>
          <p:nvPr/>
        </p:nvSpPr>
        <p:spPr bwMode="auto">
          <a:xfrm>
            <a:off x="2873375" y="3609975"/>
            <a:ext cx="1295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008000"/>
                </a:solidFill>
              </a:rPr>
              <a:t>two </a:t>
            </a:r>
          </a:p>
        </p:txBody>
      </p:sp>
      <p:sp>
        <p:nvSpPr>
          <p:cNvPr id="25606" name="圆角右箭头 12"/>
          <p:cNvSpPr>
            <a:spLocks noChangeArrowheads="1"/>
          </p:cNvSpPr>
          <p:nvPr/>
        </p:nvSpPr>
        <p:spPr bwMode="auto">
          <a:xfrm rot="5400000">
            <a:off x="2809875" y="915988"/>
            <a:ext cx="1008063" cy="1512887"/>
          </a:xfrm>
          <a:custGeom>
            <a:avLst/>
            <a:gdLst>
              <a:gd name="T0" fmla="*/ 756047 w 1008063"/>
              <a:gd name="T1" fmla="*/ 0 h 1512887"/>
              <a:gd name="T2" fmla="*/ 756047 w 1008063"/>
              <a:gd name="T3" fmla="*/ 504032 h 1512887"/>
              <a:gd name="T4" fmla="*/ 126008 w 1008063"/>
              <a:gd name="T5" fmla="*/ 1512887 h 1512887"/>
              <a:gd name="T6" fmla="*/ 1008063 w 1008063"/>
              <a:gd name="T7" fmla="*/ 252016 h 1512887"/>
              <a:gd name="T8" fmla="*/ 17694720 60000 65536"/>
              <a:gd name="T9" fmla="*/ 5898240 60000 65536"/>
              <a:gd name="T10" fmla="*/ 5898240 60000 65536"/>
              <a:gd name="T11" fmla="*/ 0 60000 65536"/>
              <a:gd name="T12" fmla="*/ 0 w 1008063"/>
              <a:gd name="T13" fmla="*/ 0 h 1512887"/>
              <a:gd name="T14" fmla="*/ 1008063 w 1008063"/>
              <a:gd name="T15" fmla="*/ 1512887 h 1512887"/>
            </a:gdLst>
            <a:ahLst/>
            <a:cxnLst>
              <a:cxn ang="T8">
                <a:pos x="T0" y="T1"/>
              </a:cxn>
              <a:cxn ang="T9">
                <a:pos x="T2" y="T3"/>
              </a:cxn>
              <a:cxn ang="T10">
                <a:pos x="T4" y="T5"/>
              </a:cxn>
              <a:cxn ang="T11">
                <a:pos x="T6" y="T7"/>
              </a:cxn>
            </a:cxnLst>
            <a:rect l="T12" t="T13" r="T14" b="T15"/>
            <a:pathLst>
              <a:path w="1008063" h="1512887">
                <a:moveTo>
                  <a:pt x="0" y="1512887"/>
                </a:moveTo>
                <a:lnTo>
                  <a:pt x="0" y="567035"/>
                </a:lnTo>
                <a:cubicBezTo>
                  <a:pt x="0" y="323462"/>
                  <a:pt x="197455" y="126007"/>
                  <a:pt x="441028" y="126008"/>
                </a:cubicBezTo>
                <a:cubicBezTo>
                  <a:pt x="441028" y="126008"/>
                  <a:pt x="441028" y="126008"/>
                  <a:pt x="441028" y="126008"/>
                </a:cubicBezTo>
                <a:lnTo>
                  <a:pt x="756047" y="126008"/>
                </a:lnTo>
                <a:lnTo>
                  <a:pt x="756047" y="0"/>
                </a:lnTo>
                <a:lnTo>
                  <a:pt x="1008063" y="252016"/>
                </a:lnTo>
                <a:lnTo>
                  <a:pt x="756047" y="504032"/>
                </a:lnTo>
                <a:lnTo>
                  <a:pt x="756047" y="378024"/>
                </a:lnTo>
                <a:lnTo>
                  <a:pt x="441028" y="378024"/>
                </a:lnTo>
                <a:lnTo>
                  <a:pt x="441027" y="378024"/>
                </a:lnTo>
                <a:cubicBezTo>
                  <a:pt x="336639" y="378024"/>
                  <a:pt x="252016" y="462647"/>
                  <a:pt x="252016" y="567035"/>
                </a:cubicBezTo>
                <a:lnTo>
                  <a:pt x="252016" y="1512887"/>
                </a:lnTo>
                <a:lnTo>
                  <a:pt x="0" y="1512887"/>
                </a:lnTo>
                <a:close/>
              </a:path>
            </a:pathLst>
          </a:custGeom>
          <a:noFill/>
          <a:ln>
            <a:noFill/>
          </a:ln>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25607" name="组合 21"/>
          <p:cNvGrpSpPr>
            <a:grpSpLocks/>
          </p:cNvGrpSpPr>
          <p:nvPr/>
        </p:nvGrpSpPr>
        <p:grpSpPr bwMode="auto">
          <a:xfrm>
            <a:off x="755650" y="719138"/>
            <a:ext cx="1728788" cy="1196975"/>
            <a:chOff x="0" y="0"/>
            <a:chExt cx="3024336" cy="1296144"/>
          </a:xfrm>
        </p:grpSpPr>
        <p:sp>
          <p:nvSpPr>
            <p:cNvPr id="25611" name="椭圆 13"/>
            <p:cNvSpPr>
              <a:spLocks noChangeArrowheads="1"/>
            </p:cNvSpPr>
            <p:nvPr/>
          </p:nvSpPr>
          <p:spPr bwMode="auto">
            <a:xfrm>
              <a:off x="0" y="0"/>
              <a:ext cx="3024336" cy="1296144"/>
            </a:xfrm>
            <a:prstGeom prst="ellipse">
              <a:avLst/>
            </a:prstGeom>
            <a:noFill/>
            <a:ln w="25400">
              <a:solidFill>
                <a:srgbClr val="FF99CC"/>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3600">
                <a:solidFill>
                  <a:srgbClr val="FF0000"/>
                </a:solidFill>
                <a:latin typeface="Arial" pitchFamily="34" charset="0"/>
              </a:endParaRPr>
            </a:p>
          </p:txBody>
        </p:sp>
        <p:sp>
          <p:nvSpPr>
            <p:cNvPr id="25612" name="矩形 19"/>
            <p:cNvSpPr>
              <a:spLocks noChangeArrowheads="1"/>
            </p:cNvSpPr>
            <p:nvPr/>
          </p:nvSpPr>
          <p:spPr bwMode="auto">
            <a:xfrm>
              <a:off x="352700" y="359276"/>
              <a:ext cx="2277278" cy="694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i="1">
                  <a:solidFill>
                    <a:srgbClr val="6600FF"/>
                  </a:solidFill>
                </a:rPr>
                <a:t>Game</a:t>
              </a:r>
              <a:endParaRPr lang="zh-CN" altLang="en-US" sz="3600" b="1" i="1">
                <a:solidFill>
                  <a:srgbClr val="6600FF"/>
                </a:solidFill>
              </a:endParaRPr>
            </a:p>
          </p:txBody>
        </p:sp>
      </p:grpSp>
      <p:sp>
        <p:nvSpPr>
          <p:cNvPr id="26634" name="Text Box 9"/>
          <p:cNvSpPr txBox="1">
            <a:spLocks noChangeArrowheads="1"/>
          </p:cNvSpPr>
          <p:nvPr/>
        </p:nvSpPr>
        <p:spPr bwMode="auto">
          <a:xfrm>
            <a:off x="5389563" y="4899025"/>
            <a:ext cx="3170237"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008000"/>
                </a:solidFill>
              </a:rPr>
              <a:t>basket</a:t>
            </a:r>
          </a:p>
        </p:txBody>
      </p:sp>
      <p:sp>
        <p:nvSpPr>
          <p:cNvPr id="26635" name="Rectangle 21"/>
          <p:cNvSpPr>
            <a:spLocks noChangeArrowheads="1"/>
          </p:cNvSpPr>
          <p:nvPr/>
        </p:nvSpPr>
        <p:spPr bwMode="auto">
          <a:xfrm>
            <a:off x="6516688" y="4054475"/>
            <a:ext cx="2016125" cy="517525"/>
          </a:xfrm>
          <a:prstGeom prst="rect">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2800" b="1" i="1">
                <a:solidFill>
                  <a:schemeClr val="bg1"/>
                </a:solidFill>
              </a:rPr>
              <a:t>n.</a:t>
            </a:r>
            <a:r>
              <a:rPr lang="zh-CN" altLang="en-US" sz="2800" b="1">
                <a:solidFill>
                  <a:schemeClr val="bg1"/>
                </a:solidFill>
              </a:rPr>
              <a:t>篮；筐</a:t>
            </a:r>
          </a:p>
        </p:txBody>
      </p:sp>
      <p:sp>
        <p:nvSpPr>
          <p:cNvPr id="26636" name="Line 22"/>
          <p:cNvSpPr>
            <a:spLocks noChangeShapeType="1"/>
          </p:cNvSpPr>
          <p:nvPr/>
        </p:nvSpPr>
        <p:spPr bwMode="auto">
          <a:xfrm flipV="1">
            <a:off x="6589713" y="4456113"/>
            <a:ext cx="504825" cy="434975"/>
          </a:xfrm>
          <a:prstGeom prst="line">
            <a:avLst/>
          </a:prstGeom>
          <a:noFill/>
          <a:ln w="25400">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023924215"/>
      </p:ext>
    </p:extLst>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Effect transition="in" filter="blinds(horizontal)">
                                      <p:cBhvr>
                                        <p:cTn id="7" dur="500"/>
                                        <p:tgtEl>
                                          <p:spTgt spid="2662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6626">
                                            <p:txEl>
                                              <p:pRg st="1" end="1"/>
                                            </p:txEl>
                                          </p:spTgt>
                                        </p:tgtEl>
                                        <p:attrNameLst>
                                          <p:attrName>style.visibility</p:attrName>
                                        </p:attrNameLst>
                                      </p:cBhvr>
                                      <p:to>
                                        <p:strVal val="visible"/>
                                      </p:to>
                                    </p:set>
                                    <p:animEffect transition="in" filter="blinds(horizontal)">
                                      <p:cBhvr>
                                        <p:cTn id="10" dur="500"/>
                                        <p:tgtEl>
                                          <p:spTgt spid="2662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6626">
                                            <p:txEl>
                                              <p:pRg st="2" end="2"/>
                                            </p:txEl>
                                          </p:spTgt>
                                        </p:tgtEl>
                                        <p:attrNameLst>
                                          <p:attrName>style.visibility</p:attrName>
                                        </p:attrNameLst>
                                      </p:cBhvr>
                                      <p:to>
                                        <p:strVal val="visible"/>
                                      </p:to>
                                    </p:set>
                                    <p:animEffect transition="in" filter="blinds(horizontal)">
                                      <p:cBhvr>
                                        <p:cTn id="13" dur="500"/>
                                        <p:tgtEl>
                                          <p:spTgt spid="26626">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nodeType="clickEffect">
                                  <p:stCondLst>
                                    <p:cond delay="0"/>
                                  </p:stCondLst>
                                  <p:childTnLst>
                                    <p:set>
                                      <p:cBhvr>
                                        <p:cTn id="17" dur="1" fill="hold">
                                          <p:stCondLst>
                                            <p:cond delay="0"/>
                                          </p:stCondLst>
                                        </p:cTn>
                                        <p:tgtEl>
                                          <p:spTgt spid="26627">
                                            <p:txEl>
                                              <p:pRg st="0" end="0"/>
                                            </p:txEl>
                                          </p:spTgt>
                                        </p:tgtEl>
                                        <p:attrNameLst>
                                          <p:attrName>style.visibility</p:attrName>
                                        </p:attrNameLst>
                                      </p:cBhvr>
                                      <p:to>
                                        <p:strVal val="visible"/>
                                      </p:to>
                                    </p:set>
                                    <p:animEffect transition="in" filter="strips(downLeft)">
                                      <p:cBhvr>
                                        <p:cTn id="18" dur="500"/>
                                        <p:tgtEl>
                                          <p:spTgt spid="26627">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12" fill="hold" nodeType="clickEffect">
                                  <p:stCondLst>
                                    <p:cond delay="0"/>
                                  </p:stCondLst>
                                  <p:childTnLst>
                                    <p:set>
                                      <p:cBhvr>
                                        <p:cTn id="22" dur="1" fill="hold">
                                          <p:stCondLst>
                                            <p:cond delay="0"/>
                                          </p:stCondLst>
                                        </p:cTn>
                                        <p:tgtEl>
                                          <p:spTgt spid="26629">
                                            <p:txEl>
                                              <p:pRg st="0" end="0"/>
                                            </p:txEl>
                                          </p:spTgt>
                                        </p:tgtEl>
                                        <p:attrNameLst>
                                          <p:attrName>style.visibility</p:attrName>
                                        </p:attrNameLst>
                                      </p:cBhvr>
                                      <p:to>
                                        <p:strVal val="visible"/>
                                      </p:to>
                                    </p:set>
                                    <p:animEffect transition="in" filter="strips(downLeft)">
                                      <p:cBhvr>
                                        <p:cTn id="23" dur="500"/>
                                        <p:tgtEl>
                                          <p:spTgt spid="26629">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8" presetClass="entr" presetSubtype="12" fill="hold" nodeType="clickEffect">
                                  <p:stCondLst>
                                    <p:cond delay="0"/>
                                  </p:stCondLst>
                                  <p:childTnLst>
                                    <p:set>
                                      <p:cBhvr>
                                        <p:cTn id="27" dur="1" fill="hold">
                                          <p:stCondLst>
                                            <p:cond delay="0"/>
                                          </p:stCondLst>
                                        </p:cTn>
                                        <p:tgtEl>
                                          <p:spTgt spid="26628">
                                            <p:txEl>
                                              <p:pRg st="0" end="0"/>
                                            </p:txEl>
                                          </p:spTgt>
                                        </p:tgtEl>
                                        <p:attrNameLst>
                                          <p:attrName>style.visibility</p:attrName>
                                        </p:attrNameLst>
                                      </p:cBhvr>
                                      <p:to>
                                        <p:strVal val="visible"/>
                                      </p:to>
                                    </p:set>
                                    <p:animEffect transition="in" filter="strips(downLeft)">
                                      <p:cBhvr>
                                        <p:cTn id="28" dur="500"/>
                                        <p:tgtEl>
                                          <p:spTgt spid="26628">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8" presetClass="entr" presetSubtype="12" fill="hold" nodeType="clickEffect">
                                  <p:stCondLst>
                                    <p:cond delay="0"/>
                                  </p:stCondLst>
                                  <p:childTnLst>
                                    <p:set>
                                      <p:cBhvr>
                                        <p:cTn id="32" dur="1" fill="hold">
                                          <p:stCondLst>
                                            <p:cond delay="0"/>
                                          </p:stCondLst>
                                        </p:cTn>
                                        <p:tgtEl>
                                          <p:spTgt spid="26634">
                                            <p:txEl>
                                              <p:pRg st="0" end="0"/>
                                            </p:txEl>
                                          </p:spTgt>
                                        </p:tgtEl>
                                        <p:attrNameLst>
                                          <p:attrName>style.visibility</p:attrName>
                                        </p:attrNameLst>
                                      </p:cBhvr>
                                      <p:to>
                                        <p:strVal val="visible"/>
                                      </p:to>
                                    </p:set>
                                    <p:animEffect transition="in" filter="strips(downLeft)">
                                      <p:cBhvr>
                                        <p:cTn id="33" dur="500"/>
                                        <p:tgtEl>
                                          <p:spTgt spid="26634">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6636"/>
                                        </p:tgtEl>
                                        <p:attrNameLst>
                                          <p:attrName>style.visibility</p:attrName>
                                        </p:attrNameLst>
                                      </p:cBhvr>
                                      <p:to>
                                        <p:strVal val="visible"/>
                                      </p:to>
                                    </p:set>
                                    <p:animEffect transition="in" filter="blinds(horizontal)">
                                      <p:cBhvr>
                                        <p:cTn id="38" dur="500"/>
                                        <p:tgtEl>
                                          <p:spTgt spid="26636"/>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26635"/>
                                        </p:tgtEl>
                                        <p:attrNameLst>
                                          <p:attrName>style.visibility</p:attrName>
                                        </p:attrNameLst>
                                      </p:cBhvr>
                                      <p:to>
                                        <p:strVal val="visible"/>
                                      </p:to>
                                    </p:set>
                                    <p:animEffect transition="in" filter="blinds(horizontal)">
                                      <p:cBhvr>
                                        <p:cTn id="41" dur="500"/>
                                        <p:tgtEl>
                                          <p:spTgt spid="26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5" grpId="0" bldLvl="0" animBg="1" autoUpdateAnimBg="0"/>
      <p:bldP spid="266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圆角右箭头 23"/>
          <p:cNvSpPr>
            <a:spLocks noChangeArrowheads="1"/>
          </p:cNvSpPr>
          <p:nvPr/>
        </p:nvSpPr>
        <p:spPr bwMode="auto">
          <a:xfrm rot="5400000">
            <a:off x="4248151" y="1557337"/>
            <a:ext cx="1008062" cy="1008063"/>
          </a:xfrm>
          <a:custGeom>
            <a:avLst/>
            <a:gdLst>
              <a:gd name="T0" fmla="*/ 756047 w 1008062"/>
              <a:gd name="T1" fmla="*/ 0 h 1008063"/>
              <a:gd name="T2" fmla="*/ 756047 w 1008062"/>
              <a:gd name="T3" fmla="*/ 504031 h 1008063"/>
              <a:gd name="T4" fmla="*/ 126008 w 1008062"/>
              <a:gd name="T5" fmla="*/ 1008063 h 1008063"/>
              <a:gd name="T6" fmla="*/ 1008062 w 1008062"/>
              <a:gd name="T7" fmla="*/ 252016 h 1008063"/>
              <a:gd name="T8" fmla="*/ 17694720 60000 65536"/>
              <a:gd name="T9" fmla="*/ 5898240 60000 65536"/>
              <a:gd name="T10" fmla="*/ 5898240 60000 65536"/>
              <a:gd name="T11" fmla="*/ 0 60000 65536"/>
              <a:gd name="T12" fmla="*/ 0 w 1008062"/>
              <a:gd name="T13" fmla="*/ 0 h 1008063"/>
              <a:gd name="T14" fmla="*/ 1008062 w 1008062"/>
              <a:gd name="T15" fmla="*/ 1008063 h 1008063"/>
            </a:gdLst>
            <a:ahLst/>
            <a:cxnLst>
              <a:cxn ang="T8">
                <a:pos x="T0" y="T1"/>
              </a:cxn>
              <a:cxn ang="T9">
                <a:pos x="T2" y="T3"/>
              </a:cxn>
              <a:cxn ang="T10">
                <a:pos x="T4" y="T5"/>
              </a:cxn>
              <a:cxn ang="T11">
                <a:pos x="T6" y="T7"/>
              </a:cxn>
            </a:cxnLst>
            <a:rect l="T12" t="T13" r="T14" b="T15"/>
            <a:pathLst>
              <a:path w="1008062" h="1008063">
                <a:moveTo>
                  <a:pt x="0" y="1008063"/>
                </a:moveTo>
                <a:lnTo>
                  <a:pt x="0" y="567035"/>
                </a:lnTo>
                <a:cubicBezTo>
                  <a:pt x="0" y="323462"/>
                  <a:pt x="197454" y="126008"/>
                  <a:pt x="441027" y="126009"/>
                </a:cubicBezTo>
                <a:cubicBezTo>
                  <a:pt x="441027" y="126009"/>
                  <a:pt x="441027" y="126009"/>
                  <a:pt x="441027" y="126009"/>
                </a:cubicBezTo>
                <a:lnTo>
                  <a:pt x="756047" y="126008"/>
                </a:lnTo>
                <a:lnTo>
                  <a:pt x="756047" y="0"/>
                </a:lnTo>
                <a:lnTo>
                  <a:pt x="1008062" y="252016"/>
                </a:lnTo>
                <a:lnTo>
                  <a:pt x="756047" y="504031"/>
                </a:lnTo>
                <a:lnTo>
                  <a:pt x="756047" y="378023"/>
                </a:lnTo>
                <a:lnTo>
                  <a:pt x="441027" y="378023"/>
                </a:lnTo>
                <a:lnTo>
                  <a:pt x="441026" y="378023"/>
                </a:lnTo>
                <a:cubicBezTo>
                  <a:pt x="336638" y="378023"/>
                  <a:pt x="252015" y="462646"/>
                  <a:pt x="252015" y="567034"/>
                </a:cubicBezTo>
                <a:lnTo>
                  <a:pt x="252016" y="1008063"/>
                </a:lnTo>
                <a:lnTo>
                  <a:pt x="0" y="1008063"/>
                </a:lnTo>
                <a:close/>
              </a:path>
            </a:pathLst>
          </a:custGeom>
          <a:noFill/>
          <a:ln>
            <a:noFill/>
          </a:ln>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26627" name="组合 24"/>
          <p:cNvGrpSpPr>
            <a:grpSpLocks/>
          </p:cNvGrpSpPr>
          <p:nvPr/>
        </p:nvGrpSpPr>
        <p:grpSpPr bwMode="auto">
          <a:xfrm>
            <a:off x="1260475" y="1125538"/>
            <a:ext cx="4608513" cy="1079500"/>
            <a:chOff x="0" y="0"/>
            <a:chExt cx="3024336" cy="1296144"/>
          </a:xfrm>
        </p:grpSpPr>
        <p:sp>
          <p:nvSpPr>
            <p:cNvPr id="26633" name="椭圆 25"/>
            <p:cNvSpPr>
              <a:spLocks noChangeArrowheads="1"/>
            </p:cNvSpPr>
            <p:nvPr/>
          </p:nvSpPr>
          <p:spPr bwMode="auto">
            <a:xfrm>
              <a:off x="0" y="0"/>
              <a:ext cx="3024336" cy="1296144"/>
            </a:xfrm>
            <a:prstGeom prst="ellipse">
              <a:avLst/>
            </a:prstGeom>
            <a:noFill/>
            <a:ln w="25400">
              <a:solidFill>
                <a:srgbClr val="FF99CC"/>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3600">
                <a:solidFill>
                  <a:srgbClr val="FF0000"/>
                </a:solidFill>
                <a:latin typeface="Arial" pitchFamily="34" charset="0"/>
              </a:endParaRPr>
            </a:p>
          </p:txBody>
        </p:sp>
        <p:sp>
          <p:nvSpPr>
            <p:cNvPr id="26634" name="矩形 26"/>
            <p:cNvSpPr>
              <a:spLocks noChangeArrowheads="1"/>
            </p:cNvSpPr>
            <p:nvPr/>
          </p:nvSpPr>
          <p:spPr bwMode="auto">
            <a:xfrm>
              <a:off x="126639" y="259229"/>
              <a:ext cx="2729401" cy="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i="1">
                  <a:solidFill>
                    <a:srgbClr val="6600FF"/>
                  </a:solidFill>
                </a:rPr>
                <a:t>Popularity</a:t>
              </a:r>
              <a:endParaRPr lang="zh-CN" altLang="en-US" sz="3600" b="1" i="1">
                <a:solidFill>
                  <a:srgbClr val="6600FF"/>
                </a:solidFill>
              </a:endParaRPr>
            </a:p>
          </p:txBody>
        </p:sp>
      </p:grpSp>
      <p:sp>
        <p:nvSpPr>
          <p:cNvPr id="27654" name="Text Box 5"/>
          <p:cNvSpPr txBox="1">
            <a:spLocks noChangeArrowheads="1"/>
          </p:cNvSpPr>
          <p:nvPr/>
        </p:nvSpPr>
        <p:spPr bwMode="auto">
          <a:xfrm>
            <a:off x="1044575" y="2854325"/>
            <a:ext cx="7199313" cy="209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36575" indent="-536575">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Wingdings" pitchFamily="2" charset="2"/>
              <a:buChar char="Ø"/>
            </a:pPr>
            <a:r>
              <a:rPr lang="en-US" altLang="zh-CN" sz="3600" b="1"/>
              <a:t>played by __________________ people.</a:t>
            </a:r>
          </a:p>
          <a:p>
            <a:pPr eaLnBrk="1" hangingPunct="1">
              <a:lnSpc>
                <a:spcPct val="120000"/>
              </a:lnSpc>
              <a:spcBef>
                <a:spcPct val="0"/>
              </a:spcBef>
              <a:buFont typeface="Wingdings" pitchFamily="2" charset="2"/>
              <a:buChar char="Ø"/>
            </a:pPr>
            <a:r>
              <a:rPr lang="en-US" altLang="zh-CN" sz="3600" b="1"/>
              <a:t>over ____ countries </a:t>
            </a:r>
          </a:p>
        </p:txBody>
      </p:sp>
      <p:sp>
        <p:nvSpPr>
          <p:cNvPr id="27655" name="Text Box 17"/>
          <p:cNvSpPr txBox="1">
            <a:spLocks noChangeArrowheads="1"/>
          </p:cNvSpPr>
          <p:nvPr/>
        </p:nvSpPr>
        <p:spPr bwMode="auto">
          <a:xfrm>
            <a:off x="3636963" y="2854325"/>
            <a:ext cx="7777162"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500" b="1">
                <a:solidFill>
                  <a:srgbClr val="008000"/>
                </a:solidFill>
              </a:rPr>
              <a:t>more than 100 million</a:t>
            </a:r>
          </a:p>
        </p:txBody>
      </p:sp>
      <p:sp>
        <p:nvSpPr>
          <p:cNvPr id="27656" name="Text Box 17"/>
          <p:cNvSpPr txBox="1">
            <a:spLocks noChangeArrowheads="1"/>
          </p:cNvSpPr>
          <p:nvPr/>
        </p:nvSpPr>
        <p:spPr bwMode="auto">
          <a:xfrm>
            <a:off x="2628900" y="4076700"/>
            <a:ext cx="10080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008000"/>
                </a:solidFill>
              </a:rPr>
              <a:t>200</a:t>
            </a:r>
          </a:p>
        </p:txBody>
      </p:sp>
      <p:sp>
        <p:nvSpPr>
          <p:cNvPr id="27657" name="Rectangle 11"/>
          <p:cNvSpPr>
            <a:spLocks noChangeArrowheads="1"/>
          </p:cNvSpPr>
          <p:nvPr/>
        </p:nvSpPr>
        <p:spPr bwMode="auto">
          <a:xfrm>
            <a:off x="3779838" y="668338"/>
            <a:ext cx="2879725" cy="519112"/>
          </a:xfrm>
          <a:prstGeom prst="rect">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2800" b="1" i="1">
                <a:solidFill>
                  <a:schemeClr val="bg1"/>
                </a:solidFill>
              </a:rPr>
              <a:t>n.</a:t>
            </a:r>
            <a:r>
              <a:rPr lang="en-US" altLang="zh-CN" sz="2800" b="1">
                <a:solidFill>
                  <a:schemeClr val="bg1"/>
                </a:solidFill>
              </a:rPr>
              <a:t> </a:t>
            </a:r>
            <a:r>
              <a:rPr lang="zh-CN" altLang="en-US" sz="2800" b="1">
                <a:solidFill>
                  <a:schemeClr val="bg1"/>
                </a:solidFill>
              </a:rPr>
              <a:t>受欢迎；普及</a:t>
            </a:r>
            <a:endParaRPr lang="en-US" altLang="zh-CN" sz="2800" b="1">
              <a:solidFill>
                <a:schemeClr val="bg1"/>
              </a:solidFill>
            </a:endParaRPr>
          </a:p>
        </p:txBody>
      </p:sp>
      <p:sp>
        <p:nvSpPr>
          <p:cNvPr id="27658" name="Line 12"/>
          <p:cNvSpPr>
            <a:spLocks noChangeShapeType="1"/>
          </p:cNvSpPr>
          <p:nvPr/>
        </p:nvSpPr>
        <p:spPr bwMode="auto">
          <a:xfrm flipV="1">
            <a:off x="2771775" y="908050"/>
            <a:ext cx="1008063" cy="576263"/>
          </a:xfrm>
          <a:prstGeom prst="line">
            <a:avLst/>
          </a:prstGeom>
          <a:noFill/>
          <a:ln w="25400">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2685736397"/>
      </p:ext>
    </p:extLst>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8"/>
                                        </p:tgtEl>
                                        <p:attrNameLst>
                                          <p:attrName>style.visibility</p:attrName>
                                        </p:attrNameLst>
                                      </p:cBhvr>
                                      <p:to>
                                        <p:strVal val="visible"/>
                                      </p:to>
                                    </p:set>
                                    <p:animEffect transition="in" filter="blinds(horizontal)">
                                      <p:cBhvr>
                                        <p:cTn id="7" dur="500"/>
                                        <p:tgtEl>
                                          <p:spTgt spid="2765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7657"/>
                                        </p:tgtEl>
                                        <p:attrNameLst>
                                          <p:attrName>style.visibility</p:attrName>
                                        </p:attrNameLst>
                                      </p:cBhvr>
                                      <p:to>
                                        <p:strVal val="visible"/>
                                      </p:to>
                                    </p:set>
                                    <p:animEffect transition="in" filter="blinds(horizontal)">
                                      <p:cBhvr>
                                        <p:cTn id="10" dur="500"/>
                                        <p:tgtEl>
                                          <p:spTgt spid="2765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27654">
                                            <p:txEl>
                                              <p:pRg st="0" end="0"/>
                                            </p:txEl>
                                          </p:spTgt>
                                        </p:tgtEl>
                                        <p:attrNameLst>
                                          <p:attrName>style.visibility</p:attrName>
                                        </p:attrNameLst>
                                      </p:cBhvr>
                                      <p:to>
                                        <p:strVal val="visible"/>
                                      </p:to>
                                    </p:set>
                                    <p:animEffect transition="in" filter="blinds(horizontal)">
                                      <p:cBhvr>
                                        <p:cTn id="15" dur="500"/>
                                        <p:tgtEl>
                                          <p:spTgt spid="27654">
                                            <p:txEl>
                                              <p:pRg st="0" end="0"/>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7654">
                                            <p:txEl>
                                              <p:pRg st="1" end="1"/>
                                            </p:txEl>
                                          </p:spTgt>
                                        </p:tgtEl>
                                        <p:attrNameLst>
                                          <p:attrName>style.visibility</p:attrName>
                                        </p:attrNameLst>
                                      </p:cBhvr>
                                      <p:to>
                                        <p:strVal val="visible"/>
                                      </p:to>
                                    </p:set>
                                    <p:animEffect transition="in" filter="blinds(horizontal)">
                                      <p:cBhvr>
                                        <p:cTn id="18" dur="500"/>
                                        <p:tgtEl>
                                          <p:spTgt spid="27654">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12" fill="hold" nodeType="clickEffect">
                                  <p:stCondLst>
                                    <p:cond delay="0"/>
                                  </p:stCondLst>
                                  <p:childTnLst>
                                    <p:set>
                                      <p:cBhvr>
                                        <p:cTn id="22" dur="1" fill="hold">
                                          <p:stCondLst>
                                            <p:cond delay="0"/>
                                          </p:stCondLst>
                                        </p:cTn>
                                        <p:tgtEl>
                                          <p:spTgt spid="27655">
                                            <p:txEl>
                                              <p:pRg st="0" end="0"/>
                                            </p:txEl>
                                          </p:spTgt>
                                        </p:tgtEl>
                                        <p:attrNameLst>
                                          <p:attrName>style.visibility</p:attrName>
                                        </p:attrNameLst>
                                      </p:cBhvr>
                                      <p:to>
                                        <p:strVal val="visible"/>
                                      </p:to>
                                    </p:set>
                                    <p:animEffect transition="in" filter="strips(downLeft)">
                                      <p:cBhvr>
                                        <p:cTn id="23" dur="500"/>
                                        <p:tgtEl>
                                          <p:spTgt spid="27655">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8" presetClass="entr" presetSubtype="12" fill="hold" nodeType="clickEffect">
                                  <p:stCondLst>
                                    <p:cond delay="0"/>
                                  </p:stCondLst>
                                  <p:childTnLst>
                                    <p:set>
                                      <p:cBhvr>
                                        <p:cTn id="27" dur="1" fill="hold">
                                          <p:stCondLst>
                                            <p:cond delay="0"/>
                                          </p:stCondLst>
                                        </p:cTn>
                                        <p:tgtEl>
                                          <p:spTgt spid="27656">
                                            <p:txEl>
                                              <p:pRg st="0" end="0"/>
                                            </p:txEl>
                                          </p:spTgt>
                                        </p:tgtEl>
                                        <p:attrNameLst>
                                          <p:attrName>style.visibility</p:attrName>
                                        </p:attrNameLst>
                                      </p:cBhvr>
                                      <p:to>
                                        <p:strVal val="visible"/>
                                      </p:to>
                                    </p:set>
                                    <p:animEffect transition="in" filter="strips(downLeft)">
                                      <p:cBhvr>
                                        <p:cTn id="28" dur="500"/>
                                        <p:tgtEl>
                                          <p:spTgt spid="2765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7" grpId="0" bldLvl="0" animBg="1" autoUpdateAnimBg="0"/>
      <p:bldP spid="2765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700" y="1128713"/>
            <a:ext cx="1584325"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 Box 5"/>
          <p:cNvSpPr txBox="1">
            <a:spLocks noChangeArrowheads="1"/>
          </p:cNvSpPr>
          <p:nvPr/>
        </p:nvSpPr>
        <p:spPr bwMode="auto">
          <a:xfrm>
            <a:off x="323850" y="1989138"/>
            <a:ext cx="8064500" cy="368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9263" indent="-449263">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5000"/>
              </a:lnSpc>
              <a:spcBef>
                <a:spcPct val="0"/>
              </a:spcBef>
              <a:buFont typeface="Wingdings" pitchFamily="2" charset="2"/>
              <a:buChar char="Ø"/>
            </a:pPr>
            <a:r>
              <a:rPr lang="en-US" altLang="zh-CN" sz="3400" b="1"/>
              <a:t>Many young people dream of becoming _____________. They _________ these basketball heroes and want to become like them. </a:t>
            </a:r>
          </a:p>
          <a:p>
            <a:pPr eaLnBrk="1" hangingPunct="1">
              <a:lnSpc>
                <a:spcPct val="115000"/>
              </a:lnSpc>
              <a:spcBef>
                <a:spcPct val="0"/>
              </a:spcBef>
              <a:buFont typeface="Wingdings" pitchFamily="2" charset="2"/>
              <a:buChar char="Ø"/>
            </a:pPr>
            <a:r>
              <a:rPr lang="en-US" altLang="zh-CN" sz="3400" b="1"/>
              <a:t>These stars encourage young people to work hard to __________________.</a:t>
            </a:r>
          </a:p>
        </p:txBody>
      </p:sp>
      <p:sp>
        <p:nvSpPr>
          <p:cNvPr id="27652" name="矩形 1"/>
          <p:cNvSpPr>
            <a:spLocks noChangeArrowheads="1"/>
          </p:cNvSpPr>
          <p:nvPr/>
        </p:nvSpPr>
        <p:spPr bwMode="auto">
          <a:xfrm>
            <a:off x="577850" y="260350"/>
            <a:ext cx="7596188"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0000"/>
              </a:lnSpc>
              <a:spcBef>
                <a:spcPct val="0"/>
              </a:spcBef>
              <a:buFont typeface="Arial" pitchFamily="34" charset="0"/>
              <a:buNone/>
            </a:pPr>
            <a:r>
              <a:rPr lang="en-US" altLang="zh-CN" sz="3400" b="1" i="1">
                <a:solidFill>
                  <a:srgbClr val="800080"/>
                </a:solidFill>
              </a:rPr>
              <a:t>What else can you add to the mind map? </a:t>
            </a:r>
          </a:p>
        </p:txBody>
      </p:sp>
      <p:sp>
        <p:nvSpPr>
          <p:cNvPr id="28677" name="Text Box 17"/>
          <p:cNvSpPr txBox="1">
            <a:spLocks noChangeArrowheads="1"/>
          </p:cNvSpPr>
          <p:nvPr/>
        </p:nvSpPr>
        <p:spPr bwMode="auto">
          <a:xfrm>
            <a:off x="393700" y="2532063"/>
            <a:ext cx="5181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400" b="1">
                <a:solidFill>
                  <a:srgbClr val="008000"/>
                </a:solidFill>
              </a:rPr>
              <a:t>famous players</a:t>
            </a:r>
          </a:p>
        </p:txBody>
      </p:sp>
      <p:sp>
        <p:nvSpPr>
          <p:cNvPr id="27654" name="圆角右箭头 4"/>
          <p:cNvSpPr>
            <a:spLocks noChangeArrowheads="1"/>
          </p:cNvSpPr>
          <p:nvPr/>
        </p:nvSpPr>
        <p:spPr bwMode="auto">
          <a:xfrm rot="5400000">
            <a:off x="6805612" y="1698626"/>
            <a:ext cx="1008063" cy="1008062"/>
          </a:xfrm>
          <a:custGeom>
            <a:avLst/>
            <a:gdLst>
              <a:gd name="T0" fmla="*/ 756048 w 1008063"/>
              <a:gd name="T1" fmla="*/ 0 h 1008062"/>
              <a:gd name="T2" fmla="*/ 756048 w 1008063"/>
              <a:gd name="T3" fmla="*/ 504031 h 1008062"/>
              <a:gd name="T4" fmla="*/ 126008 w 1008063"/>
              <a:gd name="T5" fmla="*/ 1008062 h 1008062"/>
              <a:gd name="T6" fmla="*/ 1008063 w 1008063"/>
              <a:gd name="T7" fmla="*/ 252016 h 1008062"/>
              <a:gd name="T8" fmla="*/ 17694720 60000 65536"/>
              <a:gd name="T9" fmla="*/ 5898240 60000 65536"/>
              <a:gd name="T10" fmla="*/ 5898240 60000 65536"/>
              <a:gd name="T11" fmla="*/ 0 60000 65536"/>
              <a:gd name="T12" fmla="*/ 0 w 1008063"/>
              <a:gd name="T13" fmla="*/ 0 h 1008062"/>
              <a:gd name="T14" fmla="*/ 1008063 w 1008063"/>
              <a:gd name="T15" fmla="*/ 1008062 h 1008062"/>
            </a:gdLst>
            <a:ahLst/>
            <a:cxnLst>
              <a:cxn ang="T8">
                <a:pos x="T0" y="T1"/>
              </a:cxn>
              <a:cxn ang="T9">
                <a:pos x="T2" y="T3"/>
              </a:cxn>
              <a:cxn ang="T10">
                <a:pos x="T4" y="T5"/>
              </a:cxn>
              <a:cxn ang="T11">
                <a:pos x="T6" y="T7"/>
              </a:cxn>
            </a:cxnLst>
            <a:rect l="T12" t="T13" r="T14" b="T15"/>
            <a:pathLst>
              <a:path w="1008063" h="1008062">
                <a:moveTo>
                  <a:pt x="0" y="1008062"/>
                </a:moveTo>
                <a:lnTo>
                  <a:pt x="0" y="567035"/>
                </a:lnTo>
                <a:cubicBezTo>
                  <a:pt x="0" y="323462"/>
                  <a:pt x="197454" y="126008"/>
                  <a:pt x="441027" y="126009"/>
                </a:cubicBezTo>
                <a:cubicBezTo>
                  <a:pt x="441027" y="126009"/>
                  <a:pt x="441027" y="126009"/>
                  <a:pt x="441027" y="126009"/>
                </a:cubicBezTo>
                <a:lnTo>
                  <a:pt x="756048" y="126008"/>
                </a:lnTo>
                <a:lnTo>
                  <a:pt x="756048" y="0"/>
                </a:lnTo>
                <a:lnTo>
                  <a:pt x="1008063" y="252016"/>
                </a:lnTo>
                <a:lnTo>
                  <a:pt x="756048" y="504031"/>
                </a:lnTo>
                <a:lnTo>
                  <a:pt x="756048" y="378023"/>
                </a:lnTo>
                <a:lnTo>
                  <a:pt x="441027" y="378023"/>
                </a:lnTo>
                <a:lnTo>
                  <a:pt x="441026" y="378023"/>
                </a:lnTo>
                <a:cubicBezTo>
                  <a:pt x="336638" y="378023"/>
                  <a:pt x="252015" y="462646"/>
                  <a:pt x="252015" y="567034"/>
                </a:cubicBezTo>
                <a:lnTo>
                  <a:pt x="252016" y="1008062"/>
                </a:lnTo>
                <a:lnTo>
                  <a:pt x="0" y="1008062"/>
                </a:lnTo>
                <a:close/>
              </a:path>
            </a:pathLst>
          </a:custGeom>
          <a:noFill/>
          <a:ln>
            <a:noFill/>
          </a:ln>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27655" name="组合 24"/>
          <p:cNvGrpSpPr>
            <a:grpSpLocks/>
          </p:cNvGrpSpPr>
          <p:nvPr/>
        </p:nvGrpSpPr>
        <p:grpSpPr bwMode="auto">
          <a:xfrm>
            <a:off x="2701925" y="1195388"/>
            <a:ext cx="5830888" cy="1079500"/>
            <a:chOff x="0" y="0"/>
            <a:chExt cx="3024336" cy="1296144"/>
          </a:xfrm>
        </p:grpSpPr>
        <p:sp>
          <p:nvSpPr>
            <p:cNvPr id="27660" name="椭圆 6"/>
            <p:cNvSpPr>
              <a:spLocks noChangeArrowheads="1"/>
            </p:cNvSpPr>
            <p:nvPr/>
          </p:nvSpPr>
          <p:spPr bwMode="auto">
            <a:xfrm>
              <a:off x="0" y="0"/>
              <a:ext cx="3024336" cy="1296144"/>
            </a:xfrm>
            <a:prstGeom prst="ellipse">
              <a:avLst/>
            </a:prstGeom>
            <a:noFill/>
            <a:ln w="25400">
              <a:solidFill>
                <a:srgbClr val="FF99CC"/>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3600">
                <a:solidFill>
                  <a:srgbClr val="FF0000"/>
                </a:solidFill>
                <a:latin typeface="Arial" pitchFamily="34" charset="0"/>
              </a:endParaRPr>
            </a:p>
          </p:txBody>
        </p:sp>
        <p:sp>
          <p:nvSpPr>
            <p:cNvPr id="27661" name="矩形 26"/>
            <p:cNvSpPr>
              <a:spLocks noChangeArrowheads="1"/>
            </p:cNvSpPr>
            <p:nvPr/>
          </p:nvSpPr>
          <p:spPr bwMode="auto">
            <a:xfrm>
              <a:off x="126212" y="259229"/>
              <a:ext cx="2729047" cy="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i="1">
                  <a:solidFill>
                    <a:srgbClr val="6600FF"/>
                  </a:solidFill>
                </a:rPr>
                <a:t>basketball star</a:t>
              </a:r>
              <a:endParaRPr lang="zh-CN" altLang="en-US" sz="3600" b="1" i="1">
                <a:solidFill>
                  <a:srgbClr val="6600FF"/>
                </a:solidFill>
              </a:endParaRPr>
            </a:p>
          </p:txBody>
        </p:sp>
      </p:grpSp>
      <p:sp>
        <p:nvSpPr>
          <p:cNvPr id="28682" name="Text Box 10"/>
          <p:cNvSpPr txBox="1">
            <a:spLocks noChangeArrowheads="1"/>
          </p:cNvSpPr>
          <p:nvPr/>
        </p:nvSpPr>
        <p:spPr bwMode="auto">
          <a:xfrm>
            <a:off x="4740275" y="2516188"/>
            <a:ext cx="34575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400" b="1">
                <a:solidFill>
                  <a:srgbClr val="008000"/>
                </a:solidFill>
              </a:rPr>
              <a:t>look up to</a:t>
            </a:r>
          </a:p>
        </p:txBody>
      </p:sp>
      <p:sp>
        <p:nvSpPr>
          <p:cNvPr id="28683" name="Text Box 9"/>
          <p:cNvSpPr txBox="1">
            <a:spLocks noChangeArrowheads="1"/>
          </p:cNvSpPr>
          <p:nvPr/>
        </p:nvSpPr>
        <p:spPr bwMode="auto">
          <a:xfrm>
            <a:off x="3060700" y="4941888"/>
            <a:ext cx="65516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400" b="1">
                <a:solidFill>
                  <a:srgbClr val="008000"/>
                </a:solidFill>
              </a:rPr>
              <a:t>achieve their dreams</a:t>
            </a:r>
          </a:p>
        </p:txBody>
      </p:sp>
      <p:sp>
        <p:nvSpPr>
          <p:cNvPr id="28684" name="Rectangle 14"/>
          <p:cNvSpPr>
            <a:spLocks noChangeArrowheads="1"/>
          </p:cNvSpPr>
          <p:nvPr/>
        </p:nvSpPr>
        <p:spPr bwMode="auto">
          <a:xfrm>
            <a:off x="5618163" y="3990975"/>
            <a:ext cx="3959225" cy="519113"/>
          </a:xfrm>
          <a:prstGeom prst="rect">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zh-CN" altLang="en-US" sz="2800" b="1" i="1">
                <a:solidFill>
                  <a:schemeClr val="bg1"/>
                </a:solidFill>
              </a:rPr>
              <a:t>  </a:t>
            </a:r>
            <a:r>
              <a:rPr lang="en-US" altLang="zh-CN" sz="2800" b="1" i="1">
                <a:solidFill>
                  <a:schemeClr val="bg1"/>
                </a:solidFill>
              </a:rPr>
              <a:t>n.</a:t>
            </a:r>
            <a:r>
              <a:rPr lang="zh-CN" altLang="en-US" sz="2800" b="1">
                <a:solidFill>
                  <a:schemeClr val="bg1"/>
                </a:solidFill>
              </a:rPr>
              <a:t>英雄；男主角</a:t>
            </a:r>
          </a:p>
        </p:txBody>
      </p:sp>
      <p:sp>
        <p:nvSpPr>
          <p:cNvPr id="28685" name="Line 15"/>
          <p:cNvSpPr>
            <a:spLocks noChangeShapeType="1"/>
          </p:cNvSpPr>
          <p:nvPr/>
        </p:nvSpPr>
        <p:spPr bwMode="auto">
          <a:xfrm>
            <a:off x="5786438" y="3141663"/>
            <a:ext cx="1522412" cy="849312"/>
          </a:xfrm>
          <a:prstGeom prst="line">
            <a:avLst/>
          </a:prstGeom>
          <a:noFill/>
          <a:ln w="9525">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2418390465"/>
      </p:ext>
    </p:extLst>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blinds(horizontal)">
                                      <p:cBhvr>
                                        <p:cTn id="7" dur="500"/>
                                        <p:tgtEl>
                                          <p:spTgt spid="2867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8675">
                                            <p:txEl>
                                              <p:pRg st="1" end="1"/>
                                            </p:txEl>
                                          </p:spTgt>
                                        </p:tgtEl>
                                        <p:attrNameLst>
                                          <p:attrName>style.visibility</p:attrName>
                                        </p:attrNameLst>
                                      </p:cBhvr>
                                      <p:to>
                                        <p:strVal val="visible"/>
                                      </p:to>
                                    </p:set>
                                    <p:animEffect transition="in" filter="blinds(horizontal)">
                                      <p:cBhvr>
                                        <p:cTn id="10" dur="500"/>
                                        <p:tgtEl>
                                          <p:spTgt spid="28675">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8685"/>
                                        </p:tgtEl>
                                        <p:attrNameLst>
                                          <p:attrName>style.visibility</p:attrName>
                                        </p:attrNameLst>
                                      </p:cBhvr>
                                      <p:to>
                                        <p:strVal val="visible"/>
                                      </p:to>
                                    </p:set>
                                    <p:animEffect transition="in" filter="blinds(horizontal)">
                                      <p:cBhvr>
                                        <p:cTn id="15" dur="500"/>
                                        <p:tgtEl>
                                          <p:spTgt spid="2868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8684"/>
                                        </p:tgtEl>
                                        <p:attrNameLst>
                                          <p:attrName>style.visibility</p:attrName>
                                        </p:attrNameLst>
                                      </p:cBhvr>
                                      <p:to>
                                        <p:strVal val="visible"/>
                                      </p:to>
                                    </p:set>
                                    <p:animEffect transition="in" filter="blinds(horizontal)">
                                      <p:cBhvr>
                                        <p:cTn id="18" dur="500"/>
                                        <p:tgtEl>
                                          <p:spTgt spid="2868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12" fill="hold" nodeType="clickEffect">
                                  <p:stCondLst>
                                    <p:cond delay="0"/>
                                  </p:stCondLst>
                                  <p:childTnLst>
                                    <p:set>
                                      <p:cBhvr>
                                        <p:cTn id="22" dur="1" fill="hold">
                                          <p:stCondLst>
                                            <p:cond delay="0"/>
                                          </p:stCondLst>
                                        </p:cTn>
                                        <p:tgtEl>
                                          <p:spTgt spid="28677">
                                            <p:txEl>
                                              <p:pRg st="0" end="0"/>
                                            </p:txEl>
                                          </p:spTgt>
                                        </p:tgtEl>
                                        <p:attrNameLst>
                                          <p:attrName>style.visibility</p:attrName>
                                        </p:attrNameLst>
                                      </p:cBhvr>
                                      <p:to>
                                        <p:strVal val="visible"/>
                                      </p:to>
                                    </p:set>
                                    <p:animEffect transition="in" filter="strips(downLeft)">
                                      <p:cBhvr>
                                        <p:cTn id="23" dur="500"/>
                                        <p:tgtEl>
                                          <p:spTgt spid="28677">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8" presetClass="entr" presetSubtype="12" fill="hold" nodeType="clickEffect">
                                  <p:stCondLst>
                                    <p:cond delay="0"/>
                                  </p:stCondLst>
                                  <p:childTnLst>
                                    <p:set>
                                      <p:cBhvr>
                                        <p:cTn id="27" dur="1" fill="hold">
                                          <p:stCondLst>
                                            <p:cond delay="0"/>
                                          </p:stCondLst>
                                        </p:cTn>
                                        <p:tgtEl>
                                          <p:spTgt spid="28682">
                                            <p:txEl>
                                              <p:pRg st="0" end="0"/>
                                            </p:txEl>
                                          </p:spTgt>
                                        </p:tgtEl>
                                        <p:attrNameLst>
                                          <p:attrName>style.visibility</p:attrName>
                                        </p:attrNameLst>
                                      </p:cBhvr>
                                      <p:to>
                                        <p:strVal val="visible"/>
                                      </p:to>
                                    </p:set>
                                    <p:animEffect transition="in" filter="strips(downLeft)">
                                      <p:cBhvr>
                                        <p:cTn id="28" dur="500"/>
                                        <p:tgtEl>
                                          <p:spTgt spid="28682">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4" presetClass="entr" presetSubtype="10" fill="hold" nodeType="clickEffect">
                                  <p:stCondLst>
                                    <p:cond delay="0"/>
                                  </p:stCondLst>
                                  <p:childTnLst>
                                    <p:set>
                                      <p:cBhvr>
                                        <p:cTn id="32" dur="1" fill="hold">
                                          <p:stCondLst>
                                            <p:cond delay="0"/>
                                          </p:stCondLst>
                                        </p:cTn>
                                        <p:tgtEl>
                                          <p:spTgt spid="28683">
                                            <p:txEl>
                                              <p:pRg st="0" end="0"/>
                                            </p:txEl>
                                          </p:spTgt>
                                        </p:tgtEl>
                                        <p:attrNameLst>
                                          <p:attrName>style.visibility</p:attrName>
                                        </p:attrNameLst>
                                      </p:cBhvr>
                                      <p:to>
                                        <p:strVal val="visible"/>
                                      </p:to>
                                    </p:set>
                                    <p:animEffect transition="in" filter="randombar(horizontal)">
                                      <p:cBhvr>
                                        <p:cTn id="33" dur="500"/>
                                        <p:tgtEl>
                                          <p:spTgt spid="286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bldLvl="0" animBg="1" autoUpdateAnimBg="0"/>
      <p:bldP spid="2868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13"/>
          <p:cNvSpPr txBox="1">
            <a:spLocks noChangeArrowheads="1"/>
          </p:cNvSpPr>
          <p:nvPr/>
        </p:nvSpPr>
        <p:spPr bwMode="auto">
          <a:xfrm>
            <a:off x="1187450" y="476250"/>
            <a:ext cx="7200900" cy="31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solidFill>
                  <a:srgbClr val="0066FF"/>
                </a:solidFill>
                <a:latin typeface="Arial" pitchFamily="34" charset="0"/>
              </a:rPr>
              <a:t>Use the mind map to summarize what you and your partner remember about the development of basketball. Use the following questions to help you. </a:t>
            </a:r>
          </a:p>
        </p:txBody>
      </p:sp>
      <p:sp>
        <p:nvSpPr>
          <p:cNvPr id="28675" name="Oval 2"/>
          <p:cNvSpPr>
            <a:spLocks noChangeArrowheads="1"/>
          </p:cNvSpPr>
          <p:nvPr/>
        </p:nvSpPr>
        <p:spPr bwMode="auto">
          <a:xfrm>
            <a:off x="323850" y="692150"/>
            <a:ext cx="792163" cy="773113"/>
          </a:xfrm>
          <a:prstGeom prst="ellipse">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a:solidFill>
                  <a:schemeClr val="bg1"/>
                </a:solidFill>
                <a:latin typeface="Arial" pitchFamily="34" charset="0"/>
              </a:rPr>
              <a:t>2d</a:t>
            </a:r>
          </a:p>
        </p:txBody>
      </p:sp>
      <p:pic>
        <p:nvPicPr>
          <p:cNvPr id="29700"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3716338"/>
            <a:ext cx="5400675" cy="275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2212946"/>
      </p:ext>
    </p:extLst>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box(in)">
                                      <p:cBhvr>
                                        <p:cTn id="7"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txBox="1">
            <a:spLocks noRot="1" noChangeArrowheads="1"/>
          </p:cNvSpPr>
          <p:nvPr/>
        </p:nvSpPr>
        <p:spPr bwMode="auto">
          <a:xfrm>
            <a:off x="396875" y="1017588"/>
            <a:ext cx="7561263"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9263" indent="-449263">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0000"/>
              </a:lnSpc>
              <a:spcBef>
                <a:spcPct val="0"/>
              </a:spcBef>
              <a:buClr>
                <a:schemeClr val="tx1"/>
              </a:buClr>
              <a:buFont typeface="Arial" pitchFamily="34" charset="0"/>
              <a:buNone/>
            </a:pPr>
            <a:r>
              <a:rPr lang="en-US" altLang="zh-CN" sz="3400" b="1"/>
              <a:t>1. Who invented basketball and how is it played? </a:t>
            </a:r>
          </a:p>
        </p:txBody>
      </p:sp>
      <p:sp>
        <p:nvSpPr>
          <p:cNvPr id="30723" name="Text Box 8"/>
          <p:cNvSpPr txBox="1">
            <a:spLocks noChangeArrowheads="1"/>
          </p:cNvSpPr>
          <p:nvPr/>
        </p:nvSpPr>
        <p:spPr bwMode="auto">
          <a:xfrm>
            <a:off x="792163" y="2447925"/>
            <a:ext cx="7740650" cy="306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5000"/>
              </a:lnSpc>
              <a:spcBef>
                <a:spcPct val="0"/>
              </a:spcBef>
              <a:buFont typeface="Arial" pitchFamily="34" charset="0"/>
              <a:buNone/>
            </a:pPr>
            <a:r>
              <a:rPr lang="en-US" altLang="zh-CN" sz="3400" b="1">
                <a:solidFill>
                  <a:srgbClr val="008000"/>
                </a:solidFill>
              </a:rPr>
              <a:t>Basketball was invented by a Canadian doctor named James Naismith. </a:t>
            </a:r>
          </a:p>
          <a:p>
            <a:pPr eaLnBrk="1" hangingPunct="1">
              <a:lnSpc>
                <a:spcPct val="115000"/>
              </a:lnSpc>
              <a:spcBef>
                <a:spcPct val="0"/>
              </a:spcBef>
              <a:buFont typeface="Arial" pitchFamily="34" charset="0"/>
              <a:buNone/>
            </a:pPr>
            <a:r>
              <a:rPr lang="en-US" altLang="zh-CN" sz="3400" b="1">
                <a:solidFill>
                  <a:srgbClr val="008000"/>
                </a:solidFill>
              </a:rPr>
              <a:t>There are two teams and players on the same team must work together to get the ball in the other team’s basket. </a:t>
            </a:r>
          </a:p>
        </p:txBody>
      </p:sp>
      <p:sp>
        <p:nvSpPr>
          <p:cNvPr id="30724" name="Rectangle 7"/>
          <p:cNvSpPr>
            <a:spLocks noChangeArrowheads="1"/>
          </p:cNvSpPr>
          <p:nvPr/>
        </p:nvSpPr>
        <p:spPr bwMode="auto">
          <a:xfrm>
            <a:off x="3421063" y="1666875"/>
            <a:ext cx="3024187" cy="946150"/>
          </a:xfrm>
          <a:prstGeom prst="rect">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2800" b="1" i="1">
                <a:solidFill>
                  <a:schemeClr val="bg1"/>
                </a:solidFill>
              </a:rPr>
              <a:t>adj.</a:t>
            </a:r>
            <a:r>
              <a:rPr lang="en-US" altLang="zh-CN" sz="2800" b="1">
                <a:solidFill>
                  <a:schemeClr val="bg1"/>
                </a:solidFill>
              </a:rPr>
              <a:t> </a:t>
            </a:r>
            <a:r>
              <a:rPr lang="zh-CN" altLang="en-US" sz="2800" b="1">
                <a:solidFill>
                  <a:schemeClr val="bg1"/>
                </a:solidFill>
              </a:rPr>
              <a:t>加拿大</a:t>
            </a:r>
            <a:r>
              <a:rPr lang="en-US" altLang="zh-CN" sz="2800" b="1">
                <a:solidFill>
                  <a:schemeClr val="bg1"/>
                </a:solidFill>
              </a:rPr>
              <a:t>(</a:t>
            </a:r>
            <a:r>
              <a:rPr lang="zh-CN" altLang="en-US" sz="2800" b="1">
                <a:solidFill>
                  <a:schemeClr val="bg1"/>
                </a:solidFill>
              </a:rPr>
              <a:t>人</a:t>
            </a:r>
            <a:r>
              <a:rPr lang="en-US" altLang="zh-CN" sz="2800" b="1">
                <a:solidFill>
                  <a:schemeClr val="bg1"/>
                </a:solidFill>
              </a:rPr>
              <a:t>)</a:t>
            </a:r>
            <a:r>
              <a:rPr lang="zh-CN" altLang="en-US" sz="2800" b="1">
                <a:solidFill>
                  <a:schemeClr val="bg1"/>
                </a:solidFill>
              </a:rPr>
              <a:t>的</a:t>
            </a:r>
          </a:p>
          <a:p>
            <a:pPr eaLnBrk="1" hangingPunct="1">
              <a:spcBef>
                <a:spcPct val="0"/>
              </a:spcBef>
              <a:buFont typeface="Arial" pitchFamily="34" charset="0"/>
              <a:buNone/>
            </a:pPr>
            <a:r>
              <a:rPr lang="en-US" altLang="zh-CN" sz="2800" b="1" i="1">
                <a:solidFill>
                  <a:schemeClr val="bg1"/>
                </a:solidFill>
              </a:rPr>
              <a:t>n.</a:t>
            </a:r>
            <a:r>
              <a:rPr lang="en-US" altLang="zh-CN" sz="2800" b="1">
                <a:solidFill>
                  <a:schemeClr val="bg1"/>
                </a:solidFill>
              </a:rPr>
              <a:t> </a:t>
            </a:r>
            <a:r>
              <a:rPr lang="zh-CN" altLang="en-US" sz="2800" b="1">
                <a:solidFill>
                  <a:schemeClr val="bg1"/>
                </a:solidFill>
              </a:rPr>
              <a:t>加拿大人</a:t>
            </a:r>
          </a:p>
        </p:txBody>
      </p:sp>
      <p:sp>
        <p:nvSpPr>
          <p:cNvPr id="30725" name="Line 8"/>
          <p:cNvSpPr>
            <a:spLocks noChangeShapeType="1"/>
          </p:cNvSpPr>
          <p:nvPr/>
        </p:nvSpPr>
        <p:spPr bwMode="auto">
          <a:xfrm>
            <a:off x="4283075" y="2139950"/>
            <a:ext cx="2520950" cy="576263"/>
          </a:xfrm>
          <a:prstGeom prst="line">
            <a:avLst/>
          </a:prstGeom>
          <a:noFill/>
          <a:ln w="25400">
            <a:solidFill>
              <a:srgbClr val="FF66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340646118"/>
      </p:ext>
    </p:extLst>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randombar(horizontal)">
                                      <p:cBhvr>
                                        <p:cTn id="7" dur="500"/>
                                        <p:tgtEl>
                                          <p:spTgt spid="307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25"/>
                                        </p:tgtEl>
                                        <p:attrNameLst>
                                          <p:attrName>style.visibility</p:attrName>
                                        </p:attrNameLst>
                                      </p:cBhvr>
                                      <p:to>
                                        <p:strVal val="visible"/>
                                      </p:to>
                                    </p:set>
                                    <p:animEffect transition="in" filter="blinds(horizontal)">
                                      <p:cBhvr>
                                        <p:cTn id="12" dur="500"/>
                                        <p:tgtEl>
                                          <p:spTgt spid="3072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0724"/>
                                        </p:tgtEl>
                                        <p:attrNameLst>
                                          <p:attrName>style.visibility</p:attrName>
                                        </p:attrNameLst>
                                      </p:cBhvr>
                                      <p:to>
                                        <p:strVal val="visible"/>
                                      </p:to>
                                    </p:set>
                                    <p:animEffect transition="in" filter="blinds(horizontal)">
                                      <p:cBhvr>
                                        <p:cTn id="15" dur="500"/>
                                        <p:tgtEl>
                                          <p:spTgt spid="3072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nodeType="clickEffect">
                                  <p:stCondLst>
                                    <p:cond delay="0"/>
                                  </p:stCondLst>
                                  <p:childTnLst>
                                    <p:set>
                                      <p:cBhvr>
                                        <p:cTn id="19" dur="1" fill="hold">
                                          <p:stCondLst>
                                            <p:cond delay="0"/>
                                          </p:stCondLst>
                                        </p:cTn>
                                        <p:tgtEl>
                                          <p:spTgt spid="30723">
                                            <p:txEl>
                                              <p:pRg st="1" end="1"/>
                                            </p:txEl>
                                          </p:spTgt>
                                        </p:tgtEl>
                                        <p:attrNameLst>
                                          <p:attrName>style.visibility</p:attrName>
                                        </p:attrNameLst>
                                      </p:cBhvr>
                                      <p:to>
                                        <p:strVal val="visible"/>
                                      </p:to>
                                    </p:set>
                                    <p:animEffect transition="in" filter="randombar(horizontal)">
                                      <p:cBhvr>
                                        <p:cTn id="20" dur="500"/>
                                        <p:tgtEl>
                                          <p:spTgt spid="307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ldLvl="0" animBg="1" autoUpdateAnimBg="0"/>
      <p:bldP spid="307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3"/>
          <p:cNvSpPr txBox="1">
            <a:spLocks noChangeArrowheads="1"/>
          </p:cNvSpPr>
          <p:nvPr/>
        </p:nvSpPr>
        <p:spPr bwMode="auto">
          <a:xfrm>
            <a:off x="468313" y="4371975"/>
            <a:ext cx="3851275"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i="1">
                <a:solidFill>
                  <a:srgbClr val="0066FF"/>
                </a:solidFill>
              </a:rPr>
              <a:t>What did they eat? </a:t>
            </a:r>
          </a:p>
        </p:txBody>
      </p:sp>
      <p:sp>
        <p:nvSpPr>
          <p:cNvPr id="4099" name="Text Box 8"/>
          <p:cNvSpPr txBox="1">
            <a:spLocks noChangeArrowheads="1"/>
          </p:cNvSpPr>
          <p:nvPr/>
        </p:nvSpPr>
        <p:spPr bwMode="auto">
          <a:xfrm>
            <a:off x="4427538" y="4438650"/>
            <a:ext cx="25558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400" b="1">
                <a:solidFill>
                  <a:srgbClr val="CC00FF"/>
                </a:solidFill>
              </a:rPr>
              <a:t>Ice-cream.</a:t>
            </a:r>
          </a:p>
        </p:txBody>
      </p:sp>
      <p:sp>
        <p:nvSpPr>
          <p:cNvPr id="4100" name="Text Box 4"/>
          <p:cNvSpPr txBox="1">
            <a:spLocks noChangeArrowheads="1"/>
          </p:cNvSpPr>
          <p:nvPr/>
        </p:nvSpPr>
        <p:spPr bwMode="auto">
          <a:xfrm>
            <a:off x="431800" y="5086350"/>
            <a:ext cx="83169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400" b="1" i="1">
                <a:solidFill>
                  <a:srgbClr val="0066FF"/>
                </a:solidFill>
              </a:rPr>
              <a:t>What did the big dog think of the ice-cream? </a:t>
            </a:r>
          </a:p>
        </p:txBody>
      </p:sp>
      <p:pic>
        <p:nvPicPr>
          <p:cNvPr id="3077" name="Picture 7" descr="D:\红蜻蜓抓图\屏幕截图\截屏012.bmp">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1700213"/>
            <a:ext cx="4897438" cy="268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Text Box 8"/>
          <p:cNvSpPr txBox="1">
            <a:spLocks noChangeArrowheads="1"/>
          </p:cNvSpPr>
          <p:nvPr/>
        </p:nvSpPr>
        <p:spPr bwMode="auto">
          <a:xfrm>
            <a:off x="468313" y="5700713"/>
            <a:ext cx="56165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400" b="1">
                <a:solidFill>
                  <a:srgbClr val="CC00FF"/>
                </a:solidFill>
              </a:rPr>
              <a:t>Sweet, cool, and delicious!</a:t>
            </a:r>
          </a:p>
        </p:txBody>
      </p:sp>
      <p:sp>
        <p:nvSpPr>
          <p:cNvPr id="3079" name="WordArt 4"/>
          <p:cNvSpPr>
            <a:spLocks noChangeArrowheads="1" noChangeShapeType="1" noTextEdit="1"/>
          </p:cNvSpPr>
          <p:nvPr/>
        </p:nvSpPr>
        <p:spPr bwMode="auto">
          <a:xfrm>
            <a:off x="2484438" y="333375"/>
            <a:ext cx="4248150" cy="1223963"/>
          </a:xfrm>
          <a:prstGeom prst="rect">
            <a:avLst/>
          </a:prstGeom>
        </p:spPr>
        <p:txBody>
          <a:bodyPr wrap="none" fromWordArt="1">
            <a:prstTxWarp prst="textDoubleWave1">
              <a:avLst>
                <a:gd name="adj1" fmla="val 6500"/>
                <a:gd name="adj2" fmla="val 0"/>
              </a:avLst>
            </a:prstTxWarp>
          </a:bodyPr>
          <a:lstStyle/>
          <a:p>
            <a:pPr algn="ctr"/>
            <a:r>
              <a:rPr lang="en-US" altLang="zh-CN" sz="4000" b="1" kern="10" spc="-400">
                <a:ln w="12700">
                  <a:solidFill>
                    <a:schemeClr val="tx1"/>
                  </a:solidFill>
                  <a:round/>
                  <a:headEnd/>
                  <a:tailEnd/>
                </a:ln>
                <a:gradFill rotWithShape="1">
                  <a:gsLst>
                    <a:gs pos="0">
                      <a:srgbClr val="FFFF00"/>
                    </a:gs>
                    <a:gs pos="100000">
                      <a:schemeClr val="folHlink"/>
                    </a:gs>
                  </a:gsLst>
                  <a:lin ang="5400000" scaled="1"/>
                </a:gradFill>
                <a:effectLst>
                  <a:outerShdw dist="125724" dir="18900000" algn="ctr" rotWithShape="0">
                    <a:srgbClr val="000099"/>
                  </a:outerShdw>
                </a:effectLst>
                <a:latin typeface="Arial"/>
                <a:cs typeface="Arial"/>
              </a:rPr>
              <a:t>Warming up</a:t>
            </a:r>
            <a:endParaRPr lang="zh-CN" altLang="en-US" sz="4000" b="1" kern="10" spc="-400">
              <a:ln w="12700">
                <a:solidFill>
                  <a:schemeClr val="tx1"/>
                </a:solidFill>
                <a:round/>
                <a:headEnd/>
                <a:tailEnd/>
              </a:ln>
              <a:gradFill rotWithShape="1">
                <a:gsLst>
                  <a:gs pos="0">
                    <a:srgbClr val="FFFF00"/>
                  </a:gs>
                  <a:gs pos="100000">
                    <a:schemeClr val="folHlink"/>
                  </a:gs>
                </a:gsLst>
                <a:lin ang="5400000" scaled="1"/>
              </a:gradFill>
              <a:effectLst>
                <a:outerShdw dist="125724" dir="18900000" algn="ctr" rotWithShape="0">
                  <a:srgbClr val="000099"/>
                </a:outerShdw>
              </a:effectLst>
              <a:latin typeface="Arial"/>
              <a:cs typeface="Arial"/>
            </a:endParaRPr>
          </a:p>
        </p:txBody>
      </p:sp>
    </p:spTree>
    <p:extLst>
      <p:ext uri="{BB962C8B-B14F-4D97-AF65-F5344CB8AC3E}">
        <p14:creationId xmlns:p14="http://schemas.microsoft.com/office/powerpoint/2010/main" val="1931609774"/>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Effect transition="in" filter="blinds(horizontal)">
                                      <p:cBhvr>
                                        <p:cTn id="7" dur="500"/>
                                        <p:tgtEl>
                                          <p:spTgt spid="409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100">
                                            <p:txEl>
                                              <p:pRg st="0" end="0"/>
                                            </p:txEl>
                                          </p:spTgt>
                                        </p:tgtEl>
                                        <p:attrNameLst>
                                          <p:attrName>style.visibility</p:attrName>
                                        </p:attrNameLst>
                                      </p:cBhvr>
                                      <p:to>
                                        <p:strVal val="visible"/>
                                      </p:to>
                                    </p:set>
                                    <p:animEffect transition="in" filter="blinds(horizontal)">
                                      <p:cBhvr>
                                        <p:cTn id="10" dur="500"/>
                                        <p:tgtEl>
                                          <p:spTgt spid="4100">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12" fill="hold" nodeType="clickEffect">
                                  <p:stCondLst>
                                    <p:cond delay="0"/>
                                  </p:stCondLst>
                                  <p:childTnLst>
                                    <p:set>
                                      <p:cBhvr>
                                        <p:cTn id="14" dur="1" fill="hold">
                                          <p:stCondLst>
                                            <p:cond delay="0"/>
                                          </p:stCondLst>
                                        </p:cTn>
                                        <p:tgtEl>
                                          <p:spTgt spid="4099">
                                            <p:txEl>
                                              <p:pRg st="0" end="0"/>
                                            </p:txEl>
                                          </p:spTgt>
                                        </p:tgtEl>
                                        <p:attrNameLst>
                                          <p:attrName>style.visibility</p:attrName>
                                        </p:attrNameLst>
                                      </p:cBhvr>
                                      <p:to>
                                        <p:strVal val="visible"/>
                                      </p:to>
                                    </p:set>
                                    <p:animEffect transition="in" filter="strips(downLeft)">
                                      <p:cBhvr>
                                        <p:cTn id="15" dur="500"/>
                                        <p:tgtEl>
                                          <p:spTgt spid="4099">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8" presetClass="entr" presetSubtype="12" fill="hold" nodeType="clickEffect">
                                  <p:stCondLst>
                                    <p:cond delay="0"/>
                                  </p:stCondLst>
                                  <p:childTnLst>
                                    <p:set>
                                      <p:cBhvr>
                                        <p:cTn id="19" dur="1" fill="hold">
                                          <p:stCondLst>
                                            <p:cond delay="0"/>
                                          </p:stCondLst>
                                        </p:cTn>
                                        <p:tgtEl>
                                          <p:spTgt spid="4102">
                                            <p:txEl>
                                              <p:pRg st="0" end="0"/>
                                            </p:txEl>
                                          </p:spTgt>
                                        </p:tgtEl>
                                        <p:attrNameLst>
                                          <p:attrName>style.visibility</p:attrName>
                                        </p:attrNameLst>
                                      </p:cBhvr>
                                      <p:to>
                                        <p:strVal val="visible"/>
                                      </p:to>
                                    </p:set>
                                    <p:animEffect transition="in" filter="strips(downLeft)">
                                      <p:cBhvr>
                                        <p:cTn id="20" dur="500"/>
                                        <p:tgtEl>
                                          <p:spTgt spid="41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9"/>
          <p:cNvSpPr txBox="1">
            <a:spLocks noChangeArrowheads="1"/>
          </p:cNvSpPr>
          <p:nvPr/>
        </p:nvSpPr>
        <p:spPr bwMode="auto">
          <a:xfrm>
            <a:off x="863600" y="1562100"/>
            <a:ext cx="500380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5000"/>
              </a:lnSpc>
              <a:spcBef>
                <a:spcPct val="0"/>
              </a:spcBef>
              <a:buFont typeface="Arial" pitchFamily="34" charset="0"/>
              <a:buNone/>
            </a:pPr>
            <a:r>
              <a:rPr lang="en-US" altLang="zh-CN" sz="3400" b="1">
                <a:solidFill>
                  <a:srgbClr val="008000"/>
                </a:solidFill>
              </a:rPr>
              <a:t>On December 21, 1891. </a:t>
            </a:r>
          </a:p>
        </p:txBody>
      </p:sp>
      <p:sp>
        <p:nvSpPr>
          <p:cNvPr id="30723" name="Text Box 10"/>
          <p:cNvSpPr txBox="1">
            <a:spLocks noChangeArrowheads="1"/>
          </p:cNvSpPr>
          <p:nvPr/>
        </p:nvSpPr>
        <p:spPr bwMode="auto">
          <a:xfrm>
            <a:off x="431800" y="404813"/>
            <a:ext cx="7812088"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9263" indent="-449263">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5000"/>
              </a:lnSpc>
              <a:spcBef>
                <a:spcPct val="0"/>
              </a:spcBef>
              <a:buFont typeface="Arial" pitchFamily="34" charset="0"/>
              <a:buNone/>
            </a:pPr>
            <a:r>
              <a:rPr lang="en-US" altLang="zh-CN" sz="3400" b="1"/>
              <a:t>2. When was the first basketball game in history played? </a:t>
            </a:r>
          </a:p>
        </p:txBody>
      </p:sp>
      <p:sp>
        <p:nvSpPr>
          <p:cNvPr id="31748" name="Text Box 11"/>
          <p:cNvSpPr txBox="1">
            <a:spLocks noChangeArrowheads="1"/>
          </p:cNvSpPr>
          <p:nvPr/>
        </p:nvSpPr>
        <p:spPr bwMode="auto">
          <a:xfrm>
            <a:off x="863600" y="3298825"/>
            <a:ext cx="6516688"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5000"/>
              </a:lnSpc>
              <a:spcBef>
                <a:spcPct val="0"/>
              </a:spcBef>
              <a:buFont typeface="Arial" pitchFamily="34" charset="0"/>
              <a:buNone/>
            </a:pPr>
            <a:r>
              <a:rPr lang="en-US" altLang="zh-CN" sz="3400" b="1">
                <a:solidFill>
                  <a:srgbClr val="008000"/>
                </a:solidFill>
              </a:rPr>
              <a:t>Because it became an event at the Olympics.  </a:t>
            </a:r>
          </a:p>
        </p:txBody>
      </p:sp>
      <p:sp>
        <p:nvSpPr>
          <p:cNvPr id="30725" name="Text Box 2"/>
          <p:cNvSpPr txBox="1">
            <a:spLocks noChangeArrowheads="1"/>
          </p:cNvSpPr>
          <p:nvPr/>
        </p:nvSpPr>
        <p:spPr bwMode="auto">
          <a:xfrm>
            <a:off x="395288" y="2133600"/>
            <a:ext cx="6875462"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9263" indent="-449263">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5000"/>
              </a:lnSpc>
              <a:spcBef>
                <a:spcPct val="0"/>
              </a:spcBef>
              <a:buFont typeface="Arial" pitchFamily="34" charset="0"/>
              <a:buNone/>
            </a:pPr>
            <a:r>
              <a:rPr lang="en-US" altLang="zh-CN" sz="3400" b="1"/>
              <a:t>3. Why were the Berlin Olympics important for basketball?</a:t>
            </a:r>
          </a:p>
        </p:txBody>
      </p:sp>
      <p:sp>
        <p:nvSpPr>
          <p:cNvPr id="31750" name="Text Box 9"/>
          <p:cNvSpPr txBox="1">
            <a:spLocks noChangeArrowheads="1"/>
          </p:cNvSpPr>
          <p:nvPr/>
        </p:nvSpPr>
        <p:spPr bwMode="auto">
          <a:xfrm>
            <a:off x="865188" y="5627688"/>
            <a:ext cx="7667625"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5000"/>
              </a:lnSpc>
              <a:spcBef>
                <a:spcPct val="0"/>
              </a:spcBef>
              <a:buFont typeface="Arial" pitchFamily="34" charset="0"/>
              <a:buNone/>
            </a:pPr>
            <a:r>
              <a:rPr lang="en-US" altLang="zh-CN" sz="3400" b="1">
                <a:solidFill>
                  <a:srgbClr val="008000"/>
                </a:solidFill>
              </a:rPr>
              <a:t>It’s NBA in America and CBA in China. </a:t>
            </a:r>
          </a:p>
        </p:txBody>
      </p:sp>
      <p:sp>
        <p:nvSpPr>
          <p:cNvPr id="30727" name="Text Box 2"/>
          <p:cNvSpPr txBox="1">
            <a:spLocks noChangeArrowheads="1"/>
          </p:cNvSpPr>
          <p:nvPr/>
        </p:nvSpPr>
        <p:spPr bwMode="auto">
          <a:xfrm>
            <a:off x="323850" y="4365625"/>
            <a:ext cx="7451725"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9263" indent="-449263">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5000"/>
              </a:lnSpc>
              <a:spcBef>
                <a:spcPct val="0"/>
              </a:spcBef>
              <a:buFont typeface="Arial" pitchFamily="34" charset="0"/>
              <a:buNone/>
            </a:pPr>
            <a:r>
              <a:rPr lang="en-US" altLang="zh-CN" sz="3400" b="1"/>
              <a:t>4. What are the professional basketball groups in America and China?</a:t>
            </a:r>
          </a:p>
        </p:txBody>
      </p:sp>
      <p:sp>
        <p:nvSpPr>
          <p:cNvPr id="31752" name="Rectangle 9"/>
          <p:cNvSpPr>
            <a:spLocks noChangeArrowheads="1"/>
          </p:cNvSpPr>
          <p:nvPr/>
        </p:nvSpPr>
        <p:spPr bwMode="auto">
          <a:xfrm>
            <a:off x="5364163" y="3141663"/>
            <a:ext cx="3455987" cy="561975"/>
          </a:xfrm>
          <a:prstGeom prst="rect">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0000"/>
              </a:lnSpc>
              <a:spcBef>
                <a:spcPct val="0"/>
              </a:spcBef>
              <a:buFont typeface="Arial" pitchFamily="34" charset="0"/>
              <a:buNone/>
            </a:pPr>
            <a:r>
              <a:rPr lang="en-US" altLang="zh-CN" sz="2800" b="1" i="1">
                <a:solidFill>
                  <a:schemeClr val="bg1"/>
                </a:solidFill>
              </a:rPr>
              <a:t>adj</a:t>
            </a:r>
            <a:r>
              <a:rPr lang="en-US" altLang="zh-CN" sz="2800" b="1">
                <a:solidFill>
                  <a:schemeClr val="bg1"/>
                </a:solidFill>
              </a:rPr>
              <a:t>. </a:t>
            </a:r>
            <a:r>
              <a:rPr lang="zh-CN" altLang="en-US" sz="2800" b="1">
                <a:solidFill>
                  <a:schemeClr val="bg1"/>
                </a:solidFill>
              </a:rPr>
              <a:t>职业的；专业的</a:t>
            </a:r>
            <a:endParaRPr lang="en-US" altLang="zh-CN" sz="2800" b="1">
              <a:solidFill>
                <a:schemeClr val="bg1"/>
              </a:solidFill>
            </a:endParaRPr>
          </a:p>
        </p:txBody>
      </p:sp>
      <p:sp>
        <p:nvSpPr>
          <p:cNvPr id="31753" name="Line 10"/>
          <p:cNvSpPr>
            <a:spLocks noChangeShapeType="1"/>
          </p:cNvSpPr>
          <p:nvPr/>
        </p:nvSpPr>
        <p:spPr bwMode="auto">
          <a:xfrm flipV="1">
            <a:off x="4713288" y="3703638"/>
            <a:ext cx="720725" cy="720725"/>
          </a:xfrm>
          <a:prstGeom prst="line">
            <a:avLst/>
          </a:prstGeom>
          <a:noFill/>
          <a:ln w="25400">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216203248"/>
      </p:ext>
    </p:extLst>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53"/>
                                        </p:tgtEl>
                                        <p:attrNameLst>
                                          <p:attrName>style.visibility</p:attrName>
                                        </p:attrNameLst>
                                      </p:cBhvr>
                                      <p:to>
                                        <p:strVal val="visible"/>
                                      </p:to>
                                    </p:set>
                                    <p:animEffect transition="in" filter="blinds(horizontal)">
                                      <p:cBhvr>
                                        <p:cTn id="7" dur="500"/>
                                        <p:tgtEl>
                                          <p:spTgt spid="3175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1752"/>
                                        </p:tgtEl>
                                        <p:attrNameLst>
                                          <p:attrName>style.visibility</p:attrName>
                                        </p:attrNameLst>
                                      </p:cBhvr>
                                      <p:to>
                                        <p:strVal val="visible"/>
                                      </p:to>
                                    </p:set>
                                    <p:animEffect transition="in" filter="blinds(horizontal)">
                                      <p:cBhvr>
                                        <p:cTn id="10" dur="500"/>
                                        <p:tgtEl>
                                          <p:spTgt spid="3175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ntr" presetSubtype="10" fill="hold" nodeType="clickEffect">
                                  <p:stCondLst>
                                    <p:cond delay="0"/>
                                  </p:stCondLst>
                                  <p:childTnLst>
                                    <p:set>
                                      <p:cBhvr>
                                        <p:cTn id="14" dur="1" fill="hold">
                                          <p:stCondLst>
                                            <p:cond delay="0"/>
                                          </p:stCondLst>
                                        </p:cTn>
                                        <p:tgtEl>
                                          <p:spTgt spid="31746">
                                            <p:txEl>
                                              <p:pRg st="0" end="0"/>
                                            </p:txEl>
                                          </p:spTgt>
                                        </p:tgtEl>
                                        <p:attrNameLst>
                                          <p:attrName>style.visibility</p:attrName>
                                        </p:attrNameLst>
                                      </p:cBhvr>
                                      <p:to>
                                        <p:strVal val="visible"/>
                                      </p:to>
                                    </p:set>
                                    <p:animEffect transition="in" filter="randombar(horizontal)">
                                      <p:cBhvr>
                                        <p:cTn id="15" dur="500"/>
                                        <p:tgtEl>
                                          <p:spTgt spid="31746">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nodeType="clickEffect">
                                  <p:stCondLst>
                                    <p:cond delay="0"/>
                                  </p:stCondLst>
                                  <p:childTnLst>
                                    <p:set>
                                      <p:cBhvr>
                                        <p:cTn id="19" dur="1" fill="hold">
                                          <p:stCondLst>
                                            <p:cond delay="0"/>
                                          </p:stCondLst>
                                        </p:cTn>
                                        <p:tgtEl>
                                          <p:spTgt spid="31748">
                                            <p:txEl>
                                              <p:pRg st="0" end="0"/>
                                            </p:txEl>
                                          </p:spTgt>
                                        </p:tgtEl>
                                        <p:attrNameLst>
                                          <p:attrName>style.visibility</p:attrName>
                                        </p:attrNameLst>
                                      </p:cBhvr>
                                      <p:to>
                                        <p:strVal val="visible"/>
                                      </p:to>
                                    </p:set>
                                    <p:animEffect transition="in" filter="randombar(horizontal)">
                                      <p:cBhvr>
                                        <p:cTn id="20" dur="500"/>
                                        <p:tgtEl>
                                          <p:spTgt spid="31748">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4" presetClass="entr" presetSubtype="10" fill="hold" nodeType="clickEffect">
                                  <p:stCondLst>
                                    <p:cond delay="0"/>
                                  </p:stCondLst>
                                  <p:childTnLst>
                                    <p:set>
                                      <p:cBhvr>
                                        <p:cTn id="24" dur="1" fill="hold">
                                          <p:stCondLst>
                                            <p:cond delay="0"/>
                                          </p:stCondLst>
                                        </p:cTn>
                                        <p:tgtEl>
                                          <p:spTgt spid="31750">
                                            <p:txEl>
                                              <p:pRg st="0" end="0"/>
                                            </p:txEl>
                                          </p:spTgt>
                                        </p:tgtEl>
                                        <p:attrNameLst>
                                          <p:attrName>style.visibility</p:attrName>
                                        </p:attrNameLst>
                                      </p:cBhvr>
                                      <p:to>
                                        <p:strVal val="visible"/>
                                      </p:to>
                                    </p:set>
                                    <p:animEffect transition="in" filter="randombar(horizontal)">
                                      <p:cBhvr>
                                        <p:cTn id="25" dur="500"/>
                                        <p:tgtEl>
                                          <p:spTgt spid="3175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2" grpId="0" bldLvl="0" animBg="1" autoUpdateAnimBg="0"/>
      <p:bldP spid="3175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9"/>
          <p:cNvSpPr txBox="1">
            <a:spLocks noChangeArrowheads="1"/>
          </p:cNvSpPr>
          <p:nvPr/>
        </p:nvSpPr>
        <p:spPr bwMode="auto">
          <a:xfrm>
            <a:off x="900113" y="1268413"/>
            <a:ext cx="7272337"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solidFill>
                  <a:srgbClr val="008000"/>
                </a:solidFill>
              </a:rPr>
              <a:t>Today, the popularity of basketball has risen around the world, with many young people dreaming of becoming famous players. It is played by more than 100 million people in over 200 countries.</a:t>
            </a:r>
          </a:p>
        </p:txBody>
      </p:sp>
      <p:sp>
        <p:nvSpPr>
          <p:cNvPr id="31747" name="Text Box 10"/>
          <p:cNvSpPr txBox="1">
            <a:spLocks noChangeArrowheads="1"/>
          </p:cNvSpPr>
          <p:nvPr/>
        </p:nvSpPr>
        <p:spPr bwMode="auto">
          <a:xfrm>
            <a:off x="468313" y="549275"/>
            <a:ext cx="6010275"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t>5. How popular is basketball? </a:t>
            </a:r>
          </a:p>
        </p:txBody>
      </p:sp>
    </p:spTree>
    <p:extLst>
      <p:ext uri="{BB962C8B-B14F-4D97-AF65-F5344CB8AC3E}">
        <p14:creationId xmlns:p14="http://schemas.microsoft.com/office/powerpoint/2010/main" val="2384215496"/>
      </p:ext>
    </p:extLst>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randombar(horizontal)">
                                      <p:cBhvr>
                                        <p:cTn id="7" dur="500"/>
                                        <p:tgtEl>
                                          <p:spTgt spid="327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4294967295"/>
          </p:nvPr>
        </p:nvSpPr>
        <p:spPr>
          <a:xfrm>
            <a:off x="539750" y="1628775"/>
            <a:ext cx="8064500" cy="4525963"/>
          </a:xfrm>
          <a:noFill/>
        </p:spPr>
        <p:txBody>
          <a:bodyPr/>
          <a:lstStyle/>
          <a:p>
            <a:pPr eaLnBrk="1" hangingPunct="1">
              <a:lnSpc>
                <a:spcPct val="120000"/>
              </a:lnSpc>
              <a:spcBef>
                <a:spcPct val="0"/>
              </a:spcBef>
              <a:buFont typeface="Arial" pitchFamily="34" charset="0"/>
              <a:buNone/>
            </a:pPr>
            <a:r>
              <a:rPr lang="en-US" altLang="zh-CN" sz="3400" b="1" smtClean="0">
                <a:latin typeface="Times New Roman" pitchFamily="18" charset="0"/>
              </a:rPr>
              <a:t>1. Potato chips were invented </a:t>
            </a:r>
            <a:r>
              <a:rPr lang="en-US" altLang="zh-CN" sz="3400" b="1" smtClean="0">
                <a:solidFill>
                  <a:srgbClr val="FF0000"/>
                </a:solidFill>
                <a:latin typeface="Times New Roman" pitchFamily="18" charset="0"/>
              </a:rPr>
              <a:t>by mistake</a:t>
            </a:r>
            <a:r>
              <a:rPr lang="en-US" altLang="zh-CN" sz="3400" b="1" smtClean="0">
                <a:latin typeface="Times New Roman" pitchFamily="18" charset="0"/>
              </a:rPr>
              <a:t>.</a:t>
            </a:r>
          </a:p>
          <a:p>
            <a:pPr eaLnBrk="1" hangingPunct="1">
              <a:lnSpc>
                <a:spcPct val="120000"/>
              </a:lnSpc>
              <a:spcBef>
                <a:spcPct val="0"/>
              </a:spcBef>
              <a:buFont typeface="Arial" pitchFamily="34" charset="0"/>
              <a:buNone/>
            </a:pPr>
            <a:r>
              <a:rPr lang="en-US" altLang="zh-CN" sz="3400" b="1" smtClean="0">
                <a:latin typeface="Times New Roman" pitchFamily="18" charset="0"/>
              </a:rPr>
              <a:t>    </a:t>
            </a:r>
            <a:r>
              <a:rPr lang="en-US" altLang="zh-CN" sz="3400" b="1" smtClean="0">
                <a:solidFill>
                  <a:srgbClr val="FF0000"/>
                </a:solidFill>
                <a:latin typeface="Times New Roman" pitchFamily="18" charset="0"/>
              </a:rPr>
              <a:t>by mistake  </a:t>
            </a:r>
            <a:r>
              <a:rPr lang="zh-CN" altLang="en-US" sz="3400" b="1" smtClean="0">
                <a:solidFill>
                  <a:srgbClr val="FF0000"/>
                </a:solidFill>
                <a:latin typeface="Times New Roman" pitchFamily="18" charset="0"/>
              </a:rPr>
              <a:t>错误地；无意中</a:t>
            </a:r>
            <a:endParaRPr lang="en-US" altLang="zh-CN" sz="3400" b="1" smtClean="0">
              <a:solidFill>
                <a:srgbClr val="FF0000"/>
              </a:solidFill>
              <a:latin typeface="Times New Roman" pitchFamily="18" charset="0"/>
            </a:endParaRPr>
          </a:p>
          <a:p>
            <a:pPr eaLnBrk="1" hangingPunct="1">
              <a:lnSpc>
                <a:spcPct val="120000"/>
              </a:lnSpc>
              <a:spcBef>
                <a:spcPct val="0"/>
              </a:spcBef>
              <a:buFont typeface="Arial" pitchFamily="34" charset="0"/>
              <a:buNone/>
            </a:pPr>
            <a:r>
              <a:rPr lang="en-US" altLang="zh-CN" sz="3400" b="1" smtClean="0">
                <a:latin typeface="Times New Roman" pitchFamily="18" charset="0"/>
              </a:rPr>
              <a:t>    e.g. Somebody took the my umbrella </a:t>
            </a:r>
            <a:r>
              <a:rPr lang="en-US" altLang="zh-CN" sz="3400" b="1" smtClean="0">
                <a:solidFill>
                  <a:srgbClr val="FF0000"/>
                </a:solidFill>
                <a:latin typeface="Times New Roman" pitchFamily="18" charset="0"/>
              </a:rPr>
              <a:t>by </a:t>
            </a:r>
          </a:p>
          <a:p>
            <a:pPr eaLnBrk="1" hangingPunct="1">
              <a:lnSpc>
                <a:spcPct val="120000"/>
              </a:lnSpc>
              <a:spcBef>
                <a:spcPct val="0"/>
              </a:spcBef>
              <a:buFont typeface="Arial" pitchFamily="34" charset="0"/>
              <a:buNone/>
            </a:pPr>
            <a:r>
              <a:rPr lang="en-US" altLang="zh-CN" sz="3400" b="1" smtClean="0">
                <a:solidFill>
                  <a:srgbClr val="FF0000"/>
                </a:solidFill>
                <a:latin typeface="Times New Roman" pitchFamily="18" charset="0"/>
              </a:rPr>
              <a:t>           mistake</a:t>
            </a:r>
            <a:r>
              <a:rPr lang="en-US" altLang="zh-CN" sz="3400" b="1" smtClean="0">
                <a:latin typeface="Times New Roman" pitchFamily="18" charset="0"/>
              </a:rPr>
              <a:t>.</a:t>
            </a:r>
          </a:p>
          <a:p>
            <a:pPr eaLnBrk="1" hangingPunct="1">
              <a:lnSpc>
                <a:spcPct val="120000"/>
              </a:lnSpc>
              <a:spcBef>
                <a:spcPct val="0"/>
              </a:spcBef>
              <a:buFont typeface="Arial" pitchFamily="34" charset="0"/>
              <a:buNone/>
            </a:pPr>
            <a:r>
              <a:rPr lang="zh-CN" altLang="en-US" sz="3400" b="1" smtClean="0">
                <a:latin typeface="Times New Roman" pitchFamily="18" charset="0"/>
              </a:rPr>
              <a:t>           有人错拿了我的伞。</a:t>
            </a:r>
          </a:p>
          <a:p>
            <a:pPr eaLnBrk="1" hangingPunct="1">
              <a:lnSpc>
                <a:spcPct val="120000"/>
              </a:lnSpc>
              <a:spcBef>
                <a:spcPct val="0"/>
              </a:spcBef>
              <a:buFont typeface="Arial" pitchFamily="34" charset="0"/>
              <a:buNone/>
            </a:pPr>
            <a:r>
              <a:rPr lang="zh-CN" altLang="en-US" sz="3400" b="1" smtClean="0">
                <a:latin typeface="Times New Roman" pitchFamily="18" charset="0"/>
              </a:rPr>
              <a:t>           </a:t>
            </a:r>
            <a:r>
              <a:rPr lang="en-US" altLang="zh-CN" sz="3400" b="1" smtClean="0">
                <a:latin typeface="Times New Roman" pitchFamily="18" charset="0"/>
              </a:rPr>
              <a:t>I picked up your bag </a:t>
            </a:r>
            <a:r>
              <a:rPr lang="en-US" altLang="zh-CN" sz="3400" b="1" smtClean="0">
                <a:solidFill>
                  <a:srgbClr val="FF0000"/>
                </a:solidFill>
                <a:latin typeface="Times New Roman" pitchFamily="18" charset="0"/>
              </a:rPr>
              <a:t>by mistake</a:t>
            </a:r>
            <a:r>
              <a:rPr lang="en-US" altLang="zh-CN" sz="3400" b="1" smtClean="0">
                <a:latin typeface="Times New Roman" pitchFamily="18" charset="0"/>
              </a:rPr>
              <a:t>.</a:t>
            </a:r>
            <a:br>
              <a:rPr lang="en-US" altLang="zh-CN" sz="3400" b="1" smtClean="0">
                <a:latin typeface="Times New Roman" pitchFamily="18" charset="0"/>
              </a:rPr>
            </a:br>
            <a:r>
              <a:rPr lang="en-US" altLang="zh-CN" sz="3400" b="1" smtClean="0">
                <a:latin typeface="Times New Roman" pitchFamily="18" charset="0"/>
              </a:rPr>
              <a:t>        </a:t>
            </a:r>
            <a:r>
              <a:rPr lang="zh-CN" altLang="en-US" sz="3400" b="1" smtClean="0">
                <a:latin typeface="Times New Roman" pitchFamily="18" charset="0"/>
              </a:rPr>
              <a:t>我错拿了你的包。</a:t>
            </a:r>
            <a:r>
              <a:rPr lang="zh-CN" altLang="en-US" sz="3400" smtClean="0"/>
              <a:t> </a:t>
            </a:r>
          </a:p>
        </p:txBody>
      </p:sp>
      <p:pic>
        <p:nvPicPr>
          <p:cNvPr id="32771" name="Picture 4" descr="language poin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549275"/>
            <a:ext cx="4227512"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7576267"/>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3794">
                                            <p:txEl>
                                              <p:pRg st="1" end="1"/>
                                            </p:txEl>
                                          </p:spTgt>
                                        </p:tgtEl>
                                        <p:attrNameLst>
                                          <p:attrName>style.visibility</p:attrName>
                                        </p:attrNameLst>
                                      </p:cBhvr>
                                      <p:to>
                                        <p:strVal val="visible"/>
                                      </p:to>
                                    </p:set>
                                    <p:animEffect transition="in" filter="wipe(down)">
                                      <p:cBhvr>
                                        <p:cTn id="7" dur="500"/>
                                        <p:tgtEl>
                                          <p:spTgt spid="33794">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3794">
                                            <p:txEl>
                                              <p:pRg st="2" end="2"/>
                                            </p:txEl>
                                          </p:spTgt>
                                        </p:tgtEl>
                                        <p:attrNameLst>
                                          <p:attrName>style.visibility</p:attrName>
                                        </p:attrNameLst>
                                      </p:cBhvr>
                                      <p:to>
                                        <p:strVal val="visible"/>
                                      </p:to>
                                    </p:set>
                                    <p:animEffect transition="in" filter="randombar(horizontal)">
                                      <p:cBhvr>
                                        <p:cTn id="12" dur="500"/>
                                        <p:tgtEl>
                                          <p:spTgt spid="33794">
                                            <p:txEl>
                                              <p:pRg st="2" end="2"/>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3794">
                                            <p:txEl>
                                              <p:pRg st="3" end="3"/>
                                            </p:txEl>
                                          </p:spTgt>
                                        </p:tgtEl>
                                        <p:attrNameLst>
                                          <p:attrName>style.visibility</p:attrName>
                                        </p:attrNameLst>
                                      </p:cBhvr>
                                      <p:to>
                                        <p:strVal val="visible"/>
                                      </p:to>
                                    </p:set>
                                    <p:animEffect transition="in" filter="randombar(horizontal)">
                                      <p:cBhvr>
                                        <p:cTn id="15" dur="500"/>
                                        <p:tgtEl>
                                          <p:spTgt spid="33794">
                                            <p:txEl>
                                              <p:pRg st="3" end="3"/>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3794">
                                            <p:txEl>
                                              <p:pRg st="4" end="4"/>
                                            </p:txEl>
                                          </p:spTgt>
                                        </p:tgtEl>
                                        <p:attrNameLst>
                                          <p:attrName>style.visibility</p:attrName>
                                        </p:attrNameLst>
                                      </p:cBhvr>
                                      <p:to>
                                        <p:strVal val="visible"/>
                                      </p:to>
                                    </p:set>
                                    <p:animEffect transition="in" filter="randombar(horizontal)">
                                      <p:cBhvr>
                                        <p:cTn id="18" dur="500"/>
                                        <p:tgtEl>
                                          <p:spTgt spid="33794">
                                            <p:txEl>
                                              <p:pRg st="4" end="4"/>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4" presetClass="entr" presetSubtype="10" fill="hold" nodeType="clickEffect">
                                  <p:stCondLst>
                                    <p:cond delay="0"/>
                                  </p:stCondLst>
                                  <p:childTnLst>
                                    <p:set>
                                      <p:cBhvr>
                                        <p:cTn id="22" dur="1" fill="hold">
                                          <p:stCondLst>
                                            <p:cond delay="0"/>
                                          </p:stCondLst>
                                        </p:cTn>
                                        <p:tgtEl>
                                          <p:spTgt spid="33794">
                                            <p:txEl>
                                              <p:pRg st="5" end="5"/>
                                            </p:txEl>
                                          </p:spTgt>
                                        </p:tgtEl>
                                        <p:attrNameLst>
                                          <p:attrName>style.visibility</p:attrName>
                                        </p:attrNameLst>
                                      </p:cBhvr>
                                      <p:to>
                                        <p:strVal val="visible"/>
                                      </p:to>
                                    </p:set>
                                    <p:animEffect transition="in" filter="randombar(horizontal)">
                                      <p:cBhvr>
                                        <p:cTn id="23" dur="500"/>
                                        <p:tgtEl>
                                          <p:spTgt spid="3379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10"/>
          <p:cNvSpPr txBox="1">
            <a:spLocks noChangeArrowheads="1"/>
          </p:cNvSpPr>
          <p:nvPr/>
        </p:nvSpPr>
        <p:spPr bwMode="auto">
          <a:xfrm>
            <a:off x="1044575" y="3717925"/>
            <a:ext cx="6911975"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12800" indent="-812800">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cs typeface="Times New Roman" pitchFamily="18" charset="0"/>
              </a:rPr>
              <a:t>e.g. She</a:t>
            </a:r>
            <a:r>
              <a:rPr lang="en-US" altLang="zh-CN" sz="3400" b="1">
                <a:solidFill>
                  <a:srgbClr val="FF0000"/>
                </a:solidFill>
                <a:cs typeface="Times New Roman" pitchFamily="18" charset="0"/>
              </a:rPr>
              <a:t> divided</a:t>
            </a:r>
            <a:r>
              <a:rPr lang="en-US" altLang="zh-CN" sz="3400" b="1">
                <a:cs typeface="Times New Roman" pitchFamily="18" charset="0"/>
              </a:rPr>
              <a:t> the orange</a:t>
            </a:r>
            <a:r>
              <a:rPr lang="en-US" altLang="zh-CN" sz="3400" b="1">
                <a:solidFill>
                  <a:srgbClr val="FF0000"/>
                </a:solidFill>
                <a:cs typeface="Times New Roman" pitchFamily="18" charset="0"/>
              </a:rPr>
              <a:t> into</a:t>
            </a:r>
            <a:r>
              <a:rPr lang="en-US" altLang="zh-CN" sz="3400" b="1">
                <a:cs typeface="Times New Roman" pitchFamily="18" charset="0"/>
              </a:rPr>
              <a:t> quarters and each ate a piece.</a:t>
            </a:r>
          </a:p>
          <a:p>
            <a:pPr eaLnBrk="1" hangingPunct="1">
              <a:lnSpc>
                <a:spcPct val="120000"/>
              </a:lnSpc>
              <a:spcBef>
                <a:spcPct val="0"/>
              </a:spcBef>
              <a:buFont typeface="Arial" pitchFamily="34" charset="0"/>
              <a:buNone/>
            </a:pPr>
            <a:r>
              <a:rPr lang="zh-CN" altLang="en-US" sz="3400" b="1">
                <a:cs typeface="Times New Roman" pitchFamily="18" charset="0"/>
              </a:rPr>
              <a:t>  她把橙子分成四份，每人吃一份。</a:t>
            </a:r>
            <a:r>
              <a:rPr lang="en-US" altLang="zh-CN" sz="3400" b="1">
                <a:cs typeface="Times New Roman" pitchFamily="18" charset="0"/>
              </a:rPr>
              <a:t>   </a:t>
            </a:r>
          </a:p>
        </p:txBody>
      </p:sp>
      <p:sp>
        <p:nvSpPr>
          <p:cNvPr id="34819" name="Text Box 5"/>
          <p:cNvSpPr txBox="1">
            <a:spLocks noChangeArrowheads="1"/>
          </p:cNvSpPr>
          <p:nvPr/>
        </p:nvSpPr>
        <p:spPr bwMode="auto">
          <a:xfrm>
            <a:off x="611188" y="782638"/>
            <a:ext cx="7524750" cy="309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9263" indent="-449263">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cs typeface="Times New Roman" pitchFamily="18" charset="0"/>
              </a:rPr>
              <a:t>2. Dr. Naismith</a:t>
            </a:r>
            <a:r>
              <a:rPr lang="en-US" altLang="zh-CN" sz="3400" b="1">
                <a:solidFill>
                  <a:srgbClr val="FF0000"/>
                </a:solidFill>
                <a:cs typeface="Times New Roman" pitchFamily="18" charset="0"/>
              </a:rPr>
              <a:t> divided</a:t>
            </a:r>
            <a:r>
              <a:rPr lang="en-US" altLang="zh-CN" sz="3400" b="1">
                <a:cs typeface="Times New Roman" pitchFamily="18" charset="0"/>
              </a:rPr>
              <a:t> the men in his class </a:t>
            </a:r>
            <a:r>
              <a:rPr lang="en-US" altLang="zh-CN" sz="3400" b="1">
                <a:solidFill>
                  <a:srgbClr val="FF0000"/>
                </a:solidFill>
                <a:cs typeface="Times New Roman" pitchFamily="18" charset="0"/>
              </a:rPr>
              <a:t>into</a:t>
            </a:r>
            <a:r>
              <a:rPr lang="en-US" altLang="zh-CN" sz="3400" b="1">
                <a:cs typeface="Times New Roman" pitchFamily="18" charset="0"/>
              </a:rPr>
              <a:t> two teams…</a:t>
            </a:r>
          </a:p>
          <a:p>
            <a:pPr eaLnBrk="1" hangingPunct="1">
              <a:lnSpc>
                <a:spcPct val="120000"/>
              </a:lnSpc>
              <a:spcBef>
                <a:spcPct val="0"/>
              </a:spcBef>
              <a:buFont typeface="Arial" pitchFamily="34" charset="0"/>
              <a:buNone/>
            </a:pPr>
            <a:r>
              <a:rPr lang="en-US" altLang="zh-CN" sz="3400" b="1">
                <a:cs typeface="Times New Roman" pitchFamily="18" charset="0"/>
              </a:rPr>
              <a:t>    </a:t>
            </a:r>
            <a:r>
              <a:rPr lang="en-US" altLang="zh-CN" sz="2800" b="1">
                <a:solidFill>
                  <a:srgbClr val="FF0000"/>
                </a:solidFill>
                <a:cs typeface="Times New Roman" pitchFamily="18" charset="0"/>
              </a:rPr>
              <a:t>divide  </a:t>
            </a:r>
            <a:r>
              <a:rPr lang="en-US" altLang="zh-CN" sz="2800" b="1" i="1">
                <a:solidFill>
                  <a:srgbClr val="FF0000"/>
                </a:solidFill>
                <a:cs typeface="Times New Roman" pitchFamily="18" charset="0"/>
              </a:rPr>
              <a:t>v</a:t>
            </a:r>
            <a:r>
              <a:rPr lang="en-US" altLang="zh-CN" sz="2800" b="1">
                <a:solidFill>
                  <a:srgbClr val="FF0000"/>
                </a:solidFill>
                <a:cs typeface="Times New Roman" pitchFamily="18" charset="0"/>
              </a:rPr>
              <a:t>.  </a:t>
            </a:r>
            <a:r>
              <a:rPr lang="zh-CN" altLang="en-US" sz="2800" b="1">
                <a:solidFill>
                  <a:srgbClr val="FF0000"/>
                </a:solidFill>
                <a:cs typeface="Times New Roman" pitchFamily="18" charset="0"/>
              </a:rPr>
              <a:t>分开；分散</a:t>
            </a:r>
            <a:endParaRPr lang="en-US" altLang="zh-CN" sz="2800" b="1">
              <a:solidFill>
                <a:srgbClr val="FF0000"/>
              </a:solidFill>
              <a:cs typeface="Times New Roman" pitchFamily="18" charset="0"/>
            </a:endParaRPr>
          </a:p>
          <a:p>
            <a:pPr eaLnBrk="1" hangingPunct="1">
              <a:lnSpc>
                <a:spcPct val="120000"/>
              </a:lnSpc>
              <a:spcBef>
                <a:spcPct val="0"/>
              </a:spcBef>
              <a:buFont typeface="Arial" pitchFamily="34" charset="0"/>
              <a:buNone/>
            </a:pPr>
            <a:r>
              <a:rPr lang="en-US" altLang="zh-CN" sz="2800" b="1">
                <a:solidFill>
                  <a:srgbClr val="FF0000"/>
                </a:solidFill>
                <a:cs typeface="Times New Roman" pitchFamily="18" charset="0"/>
              </a:rPr>
              <a:t>    divide… into… </a:t>
            </a:r>
            <a:r>
              <a:rPr lang="zh-CN" altLang="en-US" sz="2800" b="1">
                <a:solidFill>
                  <a:srgbClr val="FF0000"/>
                </a:solidFill>
                <a:cs typeface="Times New Roman" pitchFamily="18" charset="0"/>
              </a:rPr>
              <a:t>把</a:t>
            </a:r>
            <a:r>
              <a:rPr lang="en-US" altLang="zh-CN" sz="2800" b="1">
                <a:solidFill>
                  <a:srgbClr val="FF0000"/>
                </a:solidFill>
                <a:cs typeface="Times New Roman" pitchFamily="18" charset="0"/>
              </a:rPr>
              <a:t>……</a:t>
            </a:r>
            <a:r>
              <a:rPr lang="zh-CN" altLang="en-US" sz="2800" b="1">
                <a:solidFill>
                  <a:srgbClr val="FF0000"/>
                </a:solidFill>
                <a:cs typeface="Times New Roman" pitchFamily="18" charset="0"/>
              </a:rPr>
              <a:t>分开；分散</a:t>
            </a:r>
            <a:endParaRPr lang="en-US" altLang="zh-CN" sz="2800" b="1">
              <a:solidFill>
                <a:srgbClr val="FF0000"/>
              </a:solidFill>
              <a:cs typeface="Times New Roman" pitchFamily="18" charset="0"/>
            </a:endParaRPr>
          </a:p>
        </p:txBody>
      </p:sp>
    </p:spTree>
    <p:extLst>
      <p:ext uri="{BB962C8B-B14F-4D97-AF65-F5344CB8AC3E}">
        <p14:creationId xmlns:p14="http://schemas.microsoft.com/office/powerpoint/2010/main" val="223311604"/>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wipe(down)">
                                      <p:cBhvr>
                                        <p:cTn id="7" dur="500"/>
                                        <p:tgtEl>
                                          <p:spTgt spid="34819">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4819">
                                            <p:txEl>
                                              <p:pRg st="2" end="2"/>
                                            </p:txEl>
                                          </p:spTgt>
                                        </p:tgtEl>
                                        <p:attrNameLst>
                                          <p:attrName>style.visibility</p:attrName>
                                        </p:attrNameLst>
                                      </p:cBhvr>
                                      <p:to>
                                        <p:strVal val="visible"/>
                                      </p:to>
                                    </p:set>
                                    <p:animEffect transition="in" filter="wipe(down)">
                                      <p:cBhvr>
                                        <p:cTn id="10" dur="500"/>
                                        <p:tgtEl>
                                          <p:spTgt spid="34819">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ntr" presetSubtype="10" fill="hold" nodeType="clickEffect">
                                  <p:stCondLst>
                                    <p:cond delay="0"/>
                                  </p:stCondLst>
                                  <p:childTnLst>
                                    <p:set>
                                      <p:cBhvr>
                                        <p:cTn id="14" dur="1" fill="hold">
                                          <p:stCondLst>
                                            <p:cond delay="0"/>
                                          </p:stCondLst>
                                        </p:cTn>
                                        <p:tgtEl>
                                          <p:spTgt spid="34818">
                                            <p:txEl>
                                              <p:pRg st="0" end="0"/>
                                            </p:txEl>
                                          </p:spTgt>
                                        </p:tgtEl>
                                        <p:attrNameLst>
                                          <p:attrName>style.visibility</p:attrName>
                                        </p:attrNameLst>
                                      </p:cBhvr>
                                      <p:to>
                                        <p:strVal val="visible"/>
                                      </p:to>
                                    </p:set>
                                    <p:animEffect transition="in" filter="randombar(horizontal)">
                                      <p:cBhvr>
                                        <p:cTn id="15" dur="500"/>
                                        <p:tgtEl>
                                          <p:spTgt spid="34818">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4818">
                                            <p:txEl>
                                              <p:pRg st="1" end="1"/>
                                            </p:txEl>
                                          </p:spTgt>
                                        </p:tgtEl>
                                        <p:attrNameLst>
                                          <p:attrName>style.visibility</p:attrName>
                                        </p:attrNameLst>
                                      </p:cBhvr>
                                      <p:to>
                                        <p:strVal val="visible"/>
                                      </p:to>
                                    </p:set>
                                    <p:animEffect transition="in" filter="randombar(horizontal)">
                                      <p:cBhvr>
                                        <p:cTn id="18" dur="500"/>
                                        <p:tgtEl>
                                          <p:spTgt spid="348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4294967295"/>
          </p:nvPr>
        </p:nvSpPr>
        <p:spPr>
          <a:xfrm>
            <a:off x="468313" y="115888"/>
            <a:ext cx="8207375" cy="6481762"/>
          </a:xfrm>
          <a:noFill/>
        </p:spPr>
        <p:txBody>
          <a:bodyPr/>
          <a:lstStyle/>
          <a:p>
            <a:pPr marL="449263" indent="-449263" eaLnBrk="1" hangingPunct="1">
              <a:lnSpc>
                <a:spcPct val="115000"/>
              </a:lnSpc>
              <a:spcBef>
                <a:spcPct val="0"/>
              </a:spcBef>
              <a:buFont typeface="Arial" pitchFamily="34" charset="0"/>
              <a:buNone/>
            </a:pPr>
            <a:r>
              <a:rPr lang="en-US" altLang="zh-CN" sz="3300" b="1" smtClean="0">
                <a:latin typeface="Times New Roman" pitchFamily="18" charset="0"/>
              </a:rPr>
              <a:t>3. </a:t>
            </a:r>
            <a:r>
              <a:rPr lang="en-US" altLang="zh-CN" sz="3300" b="1" smtClean="0">
                <a:solidFill>
                  <a:srgbClr val="FF0000"/>
                </a:solidFill>
                <a:latin typeface="Times New Roman" pitchFamily="18" charset="0"/>
              </a:rPr>
              <a:t>Today</a:t>
            </a:r>
            <a:r>
              <a:rPr lang="en-US" altLang="zh-CN" sz="3300" b="1" smtClean="0">
                <a:latin typeface="Times New Roman" pitchFamily="18" charset="0"/>
              </a:rPr>
              <a:t>, the popularity of basketball has  risen around the world, </a:t>
            </a:r>
            <a:r>
              <a:rPr lang="en-US" altLang="zh-CN" sz="3300" b="1" smtClean="0">
                <a:solidFill>
                  <a:srgbClr val="0066FF"/>
                </a:solidFill>
                <a:latin typeface="Times New Roman" pitchFamily="18" charset="0"/>
              </a:rPr>
              <a:t>with</a:t>
            </a:r>
            <a:r>
              <a:rPr lang="en-US" altLang="zh-CN" sz="3300" b="1" smtClean="0">
                <a:latin typeface="Times New Roman" pitchFamily="18" charset="0"/>
              </a:rPr>
              <a:t> many young people dreaming of becoming famous players.</a:t>
            </a:r>
            <a:endParaRPr lang="zh-CN" altLang="en-US" sz="3300" b="1" smtClean="0">
              <a:latin typeface="Times New Roman" pitchFamily="18" charset="0"/>
            </a:endParaRPr>
          </a:p>
          <a:p>
            <a:pPr marL="449263" indent="-449263" eaLnBrk="1" hangingPunct="1">
              <a:lnSpc>
                <a:spcPct val="115000"/>
              </a:lnSpc>
              <a:spcBef>
                <a:spcPct val="0"/>
              </a:spcBef>
              <a:buFont typeface="Arial" pitchFamily="34" charset="0"/>
              <a:buNone/>
            </a:pPr>
            <a:r>
              <a:rPr lang="en-US" altLang="zh-CN" sz="3300" b="1" smtClean="0">
                <a:latin typeface="Times New Roman" pitchFamily="18" charset="0"/>
              </a:rPr>
              <a:t>    </a:t>
            </a:r>
            <a:r>
              <a:rPr lang="en-US" altLang="zh-CN" sz="3300" b="1" smtClean="0">
                <a:solidFill>
                  <a:srgbClr val="FF0000"/>
                </a:solidFill>
                <a:latin typeface="Times New Roman" pitchFamily="18" charset="0"/>
              </a:rPr>
              <a:t>1) today  </a:t>
            </a:r>
            <a:r>
              <a:rPr lang="en-US" altLang="zh-CN" sz="3300" b="1" i="1" smtClean="0">
                <a:solidFill>
                  <a:srgbClr val="FF0000"/>
                </a:solidFill>
                <a:latin typeface="Times New Roman" pitchFamily="18" charset="0"/>
              </a:rPr>
              <a:t>adv.</a:t>
            </a:r>
            <a:r>
              <a:rPr lang="en-US" altLang="zh-CN" sz="3300" b="1" smtClean="0">
                <a:solidFill>
                  <a:srgbClr val="FF0000"/>
                </a:solidFill>
                <a:latin typeface="Times New Roman" pitchFamily="18" charset="0"/>
              </a:rPr>
              <a:t> </a:t>
            </a:r>
            <a:r>
              <a:rPr lang="zh-CN" altLang="en-US" sz="3300" b="1" smtClean="0">
                <a:solidFill>
                  <a:srgbClr val="FF0000"/>
                </a:solidFill>
                <a:latin typeface="Times New Roman" pitchFamily="18" charset="0"/>
              </a:rPr>
              <a:t>修饰整个句子，表示当前</a:t>
            </a:r>
          </a:p>
          <a:p>
            <a:pPr marL="449263" indent="-449263" eaLnBrk="1" hangingPunct="1">
              <a:lnSpc>
                <a:spcPct val="115000"/>
              </a:lnSpc>
              <a:spcBef>
                <a:spcPct val="0"/>
              </a:spcBef>
              <a:buFont typeface="Arial" pitchFamily="34" charset="0"/>
              <a:buNone/>
            </a:pPr>
            <a:r>
              <a:rPr lang="zh-CN" altLang="en-US" sz="3300" b="1" smtClean="0">
                <a:solidFill>
                  <a:srgbClr val="FF0000"/>
                </a:solidFill>
                <a:latin typeface="Times New Roman" pitchFamily="18" charset="0"/>
              </a:rPr>
              <a:t>        的一段时间，“如今；当今”。</a:t>
            </a:r>
          </a:p>
          <a:p>
            <a:pPr marL="449263" indent="-449263" eaLnBrk="1" hangingPunct="1">
              <a:lnSpc>
                <a:spcPct val="115000"/>
              </a:lnSpc>
              <a:spcBef>
                <a:spcPct val="0"/>
              </a:spcBef>
              <a:buFont typeface="Arial" pitchFamily="34" charset="0"/>
              <a:buNone/>
            </a:pPr>
            <a:r>
              <a:rPr lang="zh-CN" altLang="en-US" sz="3300" b="1" smtClean="0">
                <a:latin typeface="Times New Roman" pitchFamily="18" charset="0"/>
              </a:rPr>
              <a:t>        </a:t>
            </a:r>
            <a:r>
              <a:rPr lang="en-US" altLang="zh-CN" sz="3300" b="1" smtClean="0">
                <a:latin typeface="Times New Roman" pitchFamily="18" charset="0"/>
              </a:rPr>
              <a:t>e.g. </a:t>
            </a:r>
            <a:r>
              <a:rPr lang="en-US" altLang="zh-CN" sz="3300" b="1" smtClean="0">
                <a:solidFill>
                  <a:srgbClr val="FF0000"/>
                </a:solidFill>
                <a:latin typeface="Times New Roman" pitchFamily="18" charset="0"/>
              </a:rPr>
              <a:t>Today</a:t>
            </a:r>
            <a:r>
              <a:rPr lang="en-US" altLang="zh-CN" sz="3300" b="1" smtClean="0">
                <a:latin typeface="Times New Roman" pitchFamily="18" charset="0"/>
              </a:rPr>
              <a:t>, only a few kinds of these </a:t>
            </a:r>
          </a:p>
          <a:p>
            <a:pPr marL="449263" indent="-449263" eaLnBrk="1" hangingPunct="1">
              <a:lnSpc>
                <a:spcPct val="115000"/>
              </a:lnSpc>
              <a:spcBef>
                <a:spcPct val="0"/>
              </a:spcBef>
              <a:buFont typeface="Arial" pitchFamily="34" charset="0"/>
              <a:buNone/>
            </a:pPr>
            <a:r>
              <a:rPr lang="en-US" altLang="zh-CN" sz="3300" b="1" smtClean="0">
                <a:latin typeface="Times New Roman" pitchFamily="18" charset="0"/>
              </a:rPr>
              <a:t>              beautiful animals still live on the </a:t>
            </a:r>
          </a:p>
          <a:p>
            <a:pPr marL="449263" indent="-449263" eaLnBrk="1" hangingPunct="1">
              <a:lnSpc>
                <a:spcPct val="115000"/>
              </a:lnSpc>
              <a:spcBef>
                <a:spcPct val="0"/>
              </a:spcBef>
              <a:buFont typeface="Arial" pitchFamily="34" charset="0"/>
              <a:buNone/>
            </a:pPr>
            <a:r>
              <a:rPr lang="en-US" altLang="zh-CN" sz="3300" b="1" smtClean="0">
                <a:latin typeface="Times New Roman" pitchFamily="18" charset="0"/>
              </a:rPr>
              <a:t>              earth.</a:t>
            </a:r>
          </a:p>
          <a:p>
            <a:pPr marL="449263" indent="-449263" eaLnBrk="1" hangingPunct="1">
              <a:lnSpc>
                <a:spcPct val="115000"/>
              </a:lnSpc>
              <a:spcBef>
                <a:spcPct val="0"/>
              </a:spcBef>
              <a:buFont typeface="Arial" pitchFamily="34" charset="0"/>
              <a:buNone/>
            </a:pPr>
            <a:r>
              <a:rPr lang="en-US" altLang="zh-CN" sz="3300" b="1" smtClean="0">
                <a:latin typeface="Times New Roman" pitchFamily="18" charset="0"/>
              </a:rPr>
              <a:t>             </a:t>
            </a:r>
            <a:r>
              <a:rPr lang="zh-CN" altLang="en-US" sz="3300" b="1" smtClean="0">
                <a:latin typeface="Times New Roman" pitchFamily="18" charset="0"/>
              </a:rPr>
              <a:t>现今，这些美丽的动物只有少数</a:t>
            </a:r>
          </a:p>
          <a:p>
            <a:pPr marL="449263" indent="-449263" eaLnBrk="1" hangingPunct="1">
              <a:lnSpc>
                <a:spcPct val="115000"/>
              </a:lnSpc>
              <a:spcBef>
                <a:spcPct val="0"/>
              </a:spcBef>
              <a:buFont typeface="Arial" pitchFamily="34" charset="0"/>
              <a:buNone/>
            </a:pPr>
            <a:r>
              <a:rPr lang="zh-CN" altLang="en-US" sz="3300" b="1" smtClean="0">
                <a:latin typeface="Times New Roman" pitchFamily="18" charset="0"/>
              </a:rPr>
              <a:t>             几种还生活在地球上。</a:t>
            </a:r>
          </a:p>
        </p:txBody>
      </p:sp>
    </p:spTree>
    <p:extLst>
      <p:ext uri="{BB962C8B-B14F-4D97-AF65-F5344CB8AC3E}">
        <p14:creationId xmlns:p14="http://schemas.microsoft.com/office/powerpoint/2010/main" val="1076579799"/>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5842">
                                            <p:txEl>
                                              <p:pRg st="1" end="1"/>
                                            </p:txEl>
                                          </p:spTgt>
                                        </p:tgtEl>
                                        <p:attrNameLst>
                                          <p:attrName>style.visibility</p:attrName>
                                        </p:attrNameLst>
                                      </p:cBhvr>
                                      <p:to>
                                        <p:strVal val="visible"/>
                                      </p:to>
                                    </p:set>
                                    <p:animEffect transition="in" filter="wipe(down)">
                                      <p:cBhvr>
                                        <p:cTn id="7" dur="500"/>
                                        <p:tgtEl>
                                          <p:spTgt spid="3584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5842">
                                            <p:txEl>
                                              <p:pRg st="2" end="2"/>
                                            </p:txEl>
                                          </p:spTgt>
                                        </p:tgtEl>
                                        <p:attrNameLst>
                                          <p:attrName>style.visibility</p:attrName>
                                        </p:attrNameLst>
                                      </p:cBhvr>
                                      <p:to>
                                        <p:strVal val="visible"/>
                                      </p:to>
                                    </p:set>
                                    <p:animEffect transition="in" filter="wipe(down)">
                                      <p:cBhvr>
                                        <p:cTn id="10" dur="500"/>
                                        <p:tgtEl>
                                          <p:spTgt spid="35842">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ntr" presetSubtype="10" fill="hold" nodeType="clickEffect">
                                  <p:stCondLst>
                                    <p:cond delay="0"/>
                                  </p:stCondLst>
                                  <p:childTnLst>
                                    <p:set>
                                      <p:cBhvr>
                                        <p:cTn id="14" dur="1" fill="hold">
                                          <p:stCondLst>
                                            <p:cond delay="0"/>
                                          </p:stCondLst>
                                        </p:cTn>
                                        <p:tgtEl>
                                          <p:spTgt spid="35842">
                                            <p:txEl>
                                              <p:pRg st="3" end="3"/>
                                            </p:txEl>
                                          </p:spTgt>
                                        </p:tgtEl>
                                        <p:attrNameLst>
                                          <p:attrName>style.visibility</p:attrName>
                                        </p:attrNameLst>
                                      </p:cBhvr>
                                      <p:to>
                                        <p:strVal val="visible"/>
                                      </p:to>
                                    </p:set>
                                    <p:animEffect transition="in" filter="randombar(horizontal)">
                                      <p:cBhvr>
                                        <p:cTn id="15" dur="500"/>
                                        <p:tgtEl>
                                          <p:spTgt spid="35842">
                                            <p:txEl>
                                              <p:pRg st="3" end="3"/>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5842">
                                            <p:txEl>
                                              <p:pRg st="4" end="4"/>
                                            </p:txEl>
                                          </p:spTgt>
                                        </p:tgtEl>
                                        <p:attrNameLst>
                                          <p:attrName>style.visibility</p:attrName>
                                        </p:attrNameLst>
                                      </p:cBhvr>
                                      <p:to>
                                        <p:strVal val="visible"/>
                                      </p:to>
                                    </p:set>
                                    <p:animEffect transition="in" filter="randombar(horizontal)">
                                      <p:cBhvr>
                                        <p:cTn id="18" dur="500"/>
                                        <p:tgtEl>
                                          <p:spTgt spid="35842">
                                            <p:txEl>
                                              <p:pRg st="4" end="4"/>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35842">
                                            <p:txEl>
                                              <p:pRg st="5" end="5"/>
                                            </p:txEl>
                                          </p:spTgt>
                                        </p:tgtEl>
                                        <p:attrNameLst>
                                          <p:attrName>style.visibility</p:attrName>
                                        </p:attrNameLst>
                                      </p:cBhvr>
                                      <p:to>
                                        <p:strVal val="visible"/>
                                      </p:to>
                                    </p:set>
                                    <p:animEffect transition="in" filter="randombar(horizontal)">
                                      <p:cBhvr>
                                        <p:cTn id="21" dur="500"/>
                                        <p:tgtEl>
                                          <p:spTgt spid="35842">
                                            <p:txEl>
                                              <p:pRg st="5" end="5"/>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35842">
                                            <p:txEl>
                                              <p:pRg st="6" end="6"/>
                                            </p:txEl>
                                          </p:spTgt>
                                        </p:tgtEl>
                                        <p:attrNameLst>
                                          <p:attrName>style.visibility</p:attrName>
                                        </p:attrNameLst>
                                      </p:cBhvr>
                                      <p:to>
                                        <p:strVal val="visible"/>
                                      </p:to>
                                    </p:set>
                                    <p:animEffect transition="in" filter="randombar(horizontal)">
                                      <p:cBhvr>
                                        <p:cTn id="24" dur="500"/>
                                        <p:tgtEl>
                                          <p:spTgt spid="35842">
                                            <p:txEl>
                                              <p:pRg st="6" end="6"/>
                                            </p:txEl>
                                          </p:spTgt>
                                        </p:tgtEl>
                                      </p:cBhvr>
                                    </p:animEffect>
                                  </p:childTnLst>
                                </p:cTn>
                              </p:par>
                              <p:par>
                                <p:cTn id="25" presetID="14" presetClass="entr" presetSubtype="10" fill="hold" nodeType="withEffect">
                                  <p:stCondLst>
                                    <p:cond delay="0"/>
                                  </p:stCondLst>
                                  <p:childTnLst>
                                    <p:set>
                                      <p:cBhvr>
                                        <p:cTn id="26" dur="1" fill="hold">
                                          <p:stCondLst>
                                            <p:cond delay="0"/>
                                          </p:stCondLst>
                                        </p:cTn>
                                        <p:tgtEl>
                                          <p:spTgt spid="35842">
                                            <p:txEl>
                                              <p:pRg st="7" end="7"/>
                                            </p:txEl>
                                          </p:spTgt>
                                        </p:tgtEl>
                                        <p:attrNameLst>
                                          <p:attrName>style.visibility</p:attrName>
                                        </p:attrNameLst>
                                      </p:cBhvr>
                                      <p:to>
                                        <p:strVal val="visible"/>
                                      </p:to>
                                    </p:set>
                                    <p:animEffect transition="in" filter="randombar(horizontal)">
                                      <p:cBhvr>
                                        <p:cTn id="27" dur="500"/>
                                        <p:tgtEl>
                                          <p:spTgt spid="3584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4294967295"/>
          </p:nvPr>
        </p:nvSpPr>
        <p:spPr>
          <a:xfrm>
            <a:off x="1042988" y="1412875"/>
            <a:ext cx="6923087" cy="2908300"/>
          </a:xfrm>
          <a:noFill/>
        </p:spPr>
        <p:txBody>
          <a:bodyPr/>
          <a:lstStyle/>
          <a:p>
            <a:pPr eaLnBrk="1" hangingPunct="1">
              <a:lnSpc>
                <a:spcPct val="120000"/>
              </a:lnSpc>
              <a:spcBef>
                <a:spcPct val="0"/>
              </a:spcBef>
              <a:buFont typeface="Arial" pitchFamily="34" charset="0"/>
              <a:buNone/>
            </a:pPr>
            <a:r>
              <a:rPr lang="en-US" altLang="zh-CN" sz="3400" b="1" smtClean="0">
                <a:solidFill>
                  <a:srgbClr val="0066FF"/>
                </a:solidFill>
                <a:latin typeface="Times New Roman" pitchFamily="18" charset="0"/>
              </a:rPr>
              <a:t>2) with</a:t>
            </a:r>
            <a:r>
              <a:rPr lang="zh-CN" altLang="en-US" sz="3400" b="1" smtClean="0">
                <a:solidFill>
                  <a:srgbClr val="0066FF"/>
                </a:solidFill>
                <a:latin typeface="Times New Roman" pitchFamily="18" charset="0"/>
              </a:rPr>
              <a:t>与在意义上有主谓关系的复合结构</a:t>
            </a:r>
            <a:r>
              <a:rPr lang="en-US" altLang="zh-CN" sz="3400" b="1" smtClean="0">
                <a:solidFill>
                  <a:srgbClr val="0066FF"/>
                </a:solidFill>
                <a:latin typeface="Times New Roman" pitchFamily="18" charset="0"/>
              </a:rPr>
              <a:t>many young people dreaming of…</a:t>
            </a:r>
            <a:r>
              <a:rPr lang="zh-CN" altLang="en-US" sz="3400" b="1" smtClean="0">
                <a:solidFill>
                  <a:srgbClr val="0066FF"/>
                </a:solidFill>
                <a:latin typeface="Times New Roman" pitchFamily="18" charset="0"/>
              </a:rPr>
              <a:t>构成短语，用作状语。</a:t>
            </a:r>
          </a:p>
        </p:txBody>
      </p:sp>
    </p:spTree>
    <p:extLst>
      <p:ext uri="{BB962C8B-B14F-4D97-AF65-F5344CB8AC3E}">
        <p14:creationId xmlns:p14="http://schemas.microsoft.com/office/powerpoint/2010/main" val="3028329119"/>
      </p:ext>
    </p:extLst>
  </p:cSld>
  <p:clrMapOvr>
    <a:masterClrMapping/>
  </p:clrMapOvr>
  <p:transition>
    <p:strips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4294967295"/>
          </p:nvPr>
        </p:nvSpPr>
        <p:spPr>
          <a:xfrm>
            <a:off x="673100" y="115888"/>
            <a:ext cx="7643813" cy="6553200"/>
          </a:xfrm>
          <a:noFill/>
        </p:spPr>
        <p:txBody>
          <a:bodyPr/>
          <a:lstStyle/>
          <a:p>
            <a:pPr marL="449263" indent="-449263" eaLnBrk="1" hangingPunct="1">
              <a:lnSpc>
                <a:spcPct val="115000"/>
              </a:lnSpc>
              <a:spcBef>
                <a:spcPct val="0"/>
              </a:spcBef>
              <a:buFont typeface="Arial" pitchFamily="34" charset="0"/>
              <a:buNone/>
            </a:pPr>
            <a:r>
              <a:rPr lang="en-US" altLang="zh-CN" sz="3400" b="1" smtClean="0">
                <a:latin typeface="Times New Roman" pitchFamily="18" charset="0"/>
              </a:rPr>
              <a:t>4. Basketball has </a:t>
            </a:r>
            <a:r>
              <a:rPr lang="en-US" altLang="zh-CN" sz="3400" b="1" smtClean="0">
                <a:solidFill>
                  <a:srgbClr val="FF0000"/>
                </a:solidFill>
                <a:latin typeface="Times New Roman" pitchFamily="18" charset="0"/>
              </a:rPr>
              <a:t>not only</a:t>
            </a:r>
            <a:r>
              <a:rPr lang="en-US" altLang="zh-CN" sz="3400" b="1" smtClean="0">
                <a:latin typeface="Times New Roman" pitchFamily="18" charset="0"/>
              </a:rPr>
              <a:t> become a popular sport to play, </a:t>
            </a:r>
            <a:r>
              <a:rPr lang="en-US" altLang="zh-CN" sz="3400" b="1" smtClean="0">
                <a:solidFill>
                  <a:srgbClr val="FF0000"/>
                </a:solidFill>
                <a:latin typeface="Times New Roman" pitchFamily="18" charset="0"/>
              </a:rPr>
              <a:t>but</a:t>
            </a:r>
            <a:r>
              <a:rPr lang="en-US" altLang="zh-CN" sz="3400" b="1" smtClean="0">
                <a:latin typeface="Times New Roman" pitchFamily="18" charset="0"/>
              </a:rPr>
              <a:t> it has </a:t>
            </a:r>
            <a:r>
              <a:rPr lang="en-US" altLang="zh-CN" sz="3400" b="1" smtClean="0">
                <a:solidFill>
                  <a:srgbClr val="FF0000"/>
                </a:solidFill>
                <a:latin typeface="Times New Roman" pitchFamily="18" charset="0"/>
              </a:rPr>
              <a:t>also </a:t>
            </a:r>
            <a:r>
              <a:rPr lang="en-US" altLang="zh-CN" sz="3400" b="1" smtClean="0">
                <a:latin typeface="Times New Roman" pitchFamily="18" charset="0"/>
              </a:rPr>
              <a:t>become a popular sport to watch.</a:t>
            </a:r>
          </a:p>
          <a:p>
            <a:pPr marL="449263" indent="-449263" eaLnBrk="1" hangingPunct="1">
              <a:lnSpc>
                <a:spcPct val="115000"/>
              </a:lnSpc>
              <a:spcBef>
                <a:spcPct val="0"/>
              </a:spcBef>
              <a:buFont typeface="Arial" pitchFamily="34" charset="0"/>
              <a:buNone/>
            </a:pPr>
            <a:r>
              <a:rPr lang="en-US" altLang="zh-CN" sz="3400" b="1" smtClean="0">
                <a:latin typeface="Times New Roman" pitchFamily="18" charset="0"/>
              </a:rPr>
              <a:t>    </a:t>
            </a:r>
            <a:r>
              <a:rPr lang="en-US" altLang="zh-CN" sz="3400" b="1" smtClean="0">
                <a:solidFill>
                  <a:srgbClr val="FF0000"/>
                </a:solidFill>
                <a:latin typeface="Times New Roman" pitchFamily="18" charset="0"/>
              </a:rPr>
              <a:t>not only…, but also…  </a:t>
            </a:r>
          </a:p>
          <a:p>
            <a:pPr marL="449263" indent="-449263" eaLnBrk="1" hangingPunct="1">
              <a:lnSpc>
                <a:spcPct val="115000"/>
              </a:lnSpc>
              <a:spcBef>
                <a:spcPct val="0"/>
              </a:spcBef>
              <a:buFont typeface="Arial" pitchFamily="34" charset="0"/>
              <a:buNone/>
            </a:pPr>
            <a:r>
              <a:rPr lang="zh-CN" altLang="en-US" sz="3400" b="1" smtClean="0">
                <a:solidFill>
                  <a:srgbClr val="FF0000"/>
                </a:solidFill>
                <a:latin typeface="Times New Roman" pitchFamily="18" charset="0"/>
              </a:rPr>
              <a:t>    不但</a:t>
            </a:r>
            <a:r>
              <a:rPr lang="en-US" altLang="zh-CN" sz="3400" b="1" smtClean="0">
                <a:solidFill>
                  <a:srgbClr val="FF0000"/>
                </a:solidFill>
                <a:latin typeface="Times New Roman" pitchFamily="18" charset="0"/>
              </a:rPr>
              <a:t>……</a:t>
            </a:r>
            <a:r>
              <a:rPr lang="zh-CN" altLang="en-US" sz="3400" b="1" smtClean="0">
                <a:solidFill>
                  <a:srgbClr val="FF0000"/>
                </a:solidFill>
                <a:latin typeface="Times New Roman" pitchFamily="18" charset="0"/>
              </a:rPr>
              <a:t>而且</a:t>
            </a:r>
            <a:r>
              <a:rPr lang="en-US" altLang="zh-CN" sz="3400" b="1" smtClean="0">
                <a:solidFill>
                  <a:srgbClr val="FF0000"/>
                </a:solidFill>
                <a:latin typeface="Times New Roman" pitchFamily="18" charset="0"/>
              </a:rPr>
              <a:t>……  </a:t>
            </a:r>
            <a:r>
              <a:rPr lang="zh-CN" altLang="en-US" sz="3400" b="1" smtClean="0">
                <a:solidFill>
                  <a:srgbClr val="FF0000"/>
                </a:solidFill>
                <a:latin typeface="Times New Roman" pitchFamily="18" charset="0"/>
              </a:rPr>
              <a:t>若连接两个成分作主语，谓语动词与靠近的主语保持一致。</a:t>
            </a:r>
          </a:p>
          <a:p>
            <a:pPr marL="449263" indent="-449263" eaLnBrk="1" hangingPunct="1">
              <a:lnSpc>
                <a:spcPct val="115000"/>
              </a:lnSpc>
              <a:spcBef>
                <a:spcPct val="0"/>
              </a:spcBef>
              <a:buFont typeface="Arial" pitchFamily="34" charset="0"/>
              <a:buNone/>
            </a:pPr>
            <a:r>
              <a:rPr lang="en-US" altLang="zh-CN" sz="3400" b="1" smtClean="0">
                <a:latin typeface="Times New Roman" pitchFamily="18" charset="0"/>
              </a:rPr>
              <a:t>    e.g. </a:t>
            </a:r>
            <a:r>
              <a:rPr lang="en-US" altLang="zh-CN" sz="3400" b="1" smtClean="0">
                <a:solidFill>
                  <a:srgbClr val="FF0000"/>
                </a:solidFill>
                <a:latin typeface="Times New Roman" pitchFamily="18" charset="0"/>
              </a:rPr>
              <a:t>Not only</a:t>
            </a:r>
            <a:r>
              <a:rPr lang="en-US" altLang="zh-CN" sz="3400" b="1" smtClean="0">
                <a:latin typeface="Times New Roman" pitchFamily="18" charset="0"/>
              </a:rPr>
              <a:t> the students </a:t>
            </a:r>
            <a:r>
              <a:rPr lang="en-US" altLang="zh-CN" sz="3400" b="1" smtClean="0">
                <a:solidFill>
                  <a:srgbClr val="FF0000"/>
                </a:solidFill>
                <a:latin typeface="Times New Roman" pitchFamily="18" charset="0"/>
              </a:rPr>
              <a:t>but also</a:t>
            </a:r>
            <a:r>
              <a:rPr lang="en-US" altLang="zh-CN" sz="3400" b="1" smtClean="0">
                <a:latin typeface="Times New Roman" pitchFamily="18" charset="0"/>
              </a:rPr>
              <a:t> </a:t>
            </a:r>
          </a:p>
          <a:p>
            <a:pPr marL="449263" indent="-449263" eaLnBrk="1" hangingPunct="1">
              <a:lnSpc>
                <a:spcPct val="115000"/>
              </a:lnSpc>
              <a:spcBef>
                <a:spcPct val="0"/>
              </a:spcBef>
              <a:buFont typeface="Arial" pitchFamily="34" charset="0"/>
              <a:buNone/>
            </a:pPr>
            <a:r>
              <a:rPr lang="en-US" altLang="zh-CN" sz="3400" b="1" smtClean="0">
                <a:latin typeface="Times New Roman" pitchFamily="18" charset="0"/>
              </a:rPr>
              <a:t>           their teacher is enjoying the film. </a:t>
            </a:r>
          </a:p>
          <a:p>
            <a:pPr marL="449263" indent="-449263" eaLnBrk="1" hangingPunct="1">
              <a:lnSpc>
                <a:spcPct val="115000"/>
              </a:lnSpc>
              <a:spcBef>
                <a:spcPct val="0"/>
              </a:spcBef>
              <a:buFont typeface="Arial" pitchFamily="34" charset="0"/>
              <a:buNone/>
            </a:pPr>
            <a:r>
              <a:rPr lang="zh-CN" altLang="en-US" sz="3400" b="1" smtClean="0">
                <a:latin typeface="Times New Roman" pitchFamily="18" charset="0"/>
              </a:rPr>
              <a:t>           不仅学生们在欣赏这部影片，他</a:t>
            </a:r>
          </a:p>
          <a:p>
            <a:pPr marL="449263" indent="-449263" eaLnBrk="1" hangingPunct="1">
              <a:lnSpc>
                <a:spcPct val="115000"/>
              </a:lnSpc>
              <a:spcBef>
                <a:spcPct val="0"/>
              </a:spcBef>
              <a:buFont typeface="Arial" pitchFamily="34" charset="0"/>
              <a:buNone/>
            </a:pPr>
            <a:r>
              <a:rPr lang="zh-CN" altLang="en-US" sz="3400" b="1" smtClean="0">
                <a:latin typeface="Times New Roman" pitchFamily="18" charset="0"/>
              </a:rPr>
              <a:t>           们的老师也在欣赏这部影片。</a:t>
            </a:r>
            <a:endParaRPr lang="en-US" altLang="zh-CN" sz="3400" b="1" smtClean="0">
              <a:latin typeface="Times New Roman" pitchFamily="18" charset="0"/>
            </a:endParaRPr>
          </a:p>
        </p:txBody>
      </p:sp>
    </p:spTree>
    <p:extLst>
      <p:ext uri="{BB962C8B-B14F-4D97-AF65-F5344CB8AC3E}">
        <p14:creationId xmlns:p14="http://schemas.microsoft.com/office/powerpoint/2010/main" val="2988929781"/>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7890">
                                            <p:txEl>
                                              <p:pRg st="1" end="1"/>
                                            </p:txEl>
                                          </p:spTgt>
                                        </p:tgtEl>
                                        <p:attrNameLst>
                                          <p:attrName>style.visibility</p:attrName>
                                        </p:attrNameLst>
                                      </p:cBhvr>
                                      <p:to>
                                        <p:strVal val="visible"/>
                                      </p:to>
                                    </p:set>
                                    <p:animEffect transition="in" filter="wipe(down)">
                                      <p:cBhvr>
                                        <p:cTn id="7" dur="500"/>
                                        <p:tgtEl>
                                          <p:spTgt spid="37890">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7890">
                                            <p:txEl>
                                              <p:pRg st="2" end="2"/>
                                            </p:txEl>
                                          </p:spTgt>
                                        </p:tgtEl>
                                        <p:attrNameLst>
                                          <p:attrName>style.visibility</p:attrName>
                                        </p:attrNameLst>
                                      </p:cBhvr>
                                      <p:to>
                                        <p:strVal val="visible"/>
                                      </p:to>
                                    </p:set>
                                    <p:animEffect transition="in" filter="wipe(down)">
                                      <p:cBhvr>
                                        <p:cTn id="10" dur="500"/>
                                        <p:tgtEl>
                                          <p:spTgt spid="37890">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ntr" presetSubtype="10" fill="hold" nodeType="clickEffect">
                                  <p:stCondLst>
                                    <p:cond delay="0"/>
                                  </p:stCondLst>
                                  <p:childTnLst>
                                    <p:set>
                                      <p:cBhvr>
                                        <p:cTn id="14" dur="1" fill="hold">
                                          <p:stCondLst>
                                            <p:cond delay="0"/>
                                          </p:stCondLst>
                                        </p:cTn>
                                        <p:tgtEl>
                                          <p:spTgt spid="37890">
                                            <p:txEl>
                                              <p:pRg st="3" end="3"/>
                                            </p:txEl>
                                          </p:spTgt>
                                        </p:tgtEl>
                                        <p:attrNameLst>
                                          <p:attrName>style.visibility</p:attrName>
                                        </p:attrNameLst>
                                      </p:cBhvr>
                                      <p:to>
                                        <p:strVal val="visible"/>
                                      </p:to>
                                    </p:set>
                                    <p:animEffect transition="in" filter="randombar(horizontal)">
                                      <p:cBhvr>
                                        <p:cTn id="15" dur="500"/>
                                        <p:tgtEl>
                                          <p:spTgt spid="37890">
                                            <p:txEl>
                                              <p:pRg st="3" end="3"/>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7890">
                                            <p:txEl>
                                              <p:pRg st="4" end="4"/>
                                            </p:txEl>
                                          </p:spTgt>
                                        </p:tgtEl>
                                        <p:attrNameLst>
                                          <p:attrName>style.visibility</p:attrName>
                                        </p:attrNameLst>
                                      </p:cBhvr>
                                      <p:to>
                                        <p:strVal val="visible"/>
                                      </p:to>
                                    </p:set>
                                    <p:animEffect transition="in" filter="randombar(horizontal)">
                                      <p:cBhvr>
                                        <p:cTn id="18" dur="500"/>
                                        <p:tgtEl>
                                          <p:spTgt spid="37890">
                                            <p:txEl>
                                              <p:pRg st="4" end="4"/>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37890">
                                            <p:txEl>
                                              <p:pRg st="5" end="5"/>
                                            </p:txEl>
                                          </p:spTgt>
                                        </p:tgtEl>
                                        <p:attrNameLst>
                                          <p:attrName>style.visibility</p:attrName>
                                        </p:attrNameLst>
                                      </p:cBhvr>
                                      <p:to>
                                        <p:strVal val="visible"/>
                                      </p:to>
                                    </p:set>
                                    <p:animEffect transition="in" filter="randombar(horizontal)">
                                      <p:cBhvr>
                                        <p:cTn id="21" dur="500"/>
                                        <p:tgtEl>
                                          <p:spTgt spid="37890">
                                            <p:txEl>
                                              <p:pRg st="5" end="5"/>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37890">
                                            <p:txEl>
                                              <p:pRg st="6" end="6"/>
                                            </p:txEl>
                                          </p:spTgt>
                                        </p:tgtEl>
                                        <p:attrNameLst>
                                          <p:attrName>style.visibility</p:attrName>
                                        </p:attrNameLst>
                                      </p:cBhvr>
                                      <p:to>
                                        <p:strVal val="visible"/>
                                      </p:to>
                                    </p:set>
                                    <p:animEffect transition="in" filter="randombar(horizontal)">
                                      <p:cBhvr>
                                        <p:cTn id="24" dur="500"/>
                                        <p:tgtEl>
                                          <p:spTgt spid="3789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ChangeArrowheads="1"/>
          </p:cNvSpPr>
          <p:nvPr>
            <p:ph type="body" idx="4294967295"/>
          </p:nvPr>
        </p:nvSpPr>
        <p:spPr>
          <a:xfrm>
            <a:off x="395288" y="404813"/>
            <a:ext cx="7993062" cy="5946775"/>
          </a:xfrm>
          <a:noFill/>
        </p:spPr>
        <p:txBody>
          <a:bodyPr/>
          <a:lstStyle/>
          <a:p>
            <a:pPr marL="812800" indent="-812800" eaLnBrk="1" hangingPunct="1">
              <a:lnSpc>
                <a:spcPct val="115000"/>
              </a:lnSpc>
              <a:spcBef>
                <a:spcPct val="0"/>
              </a:spcBef>
              <a:buFont typeface="Arial" pitchFamily="34" charset="0"/>
              <a:buNone/>
            </a:pPr>
            <a:r>
              <a:rPr lang="en-US" altLang="zh-CN" sz="3300" b="1" smtClean="0">
                <a:latin typeface="Times New Roman" pitchFamily="18" charset="0"/>
              </a:rPr>
              <a:t>5. </a:t>
            </a:r>
            <a:r>
              <a:rPr lang="en-US" altLang="zh-CN" sz="3300" b="1" smtClean="0">
                <a:solidFill>
                  <a:srgbClr val="FF0000"/>
                </a:solidFill>
                <a:latin typeface="Times New Roman" pitchFamily="18" charset="0"/>
              </a:rPr>
              <a:t>The number of</a:t>
            </a:r>
            <a:r>
              <a:rPr lang="en-US" altLang="zh-CN" sz="3300" b="1" smtClean="0">
                <a:latin typeface="Times New Roman" pitchFamily="18" charset="0"/>
              </a:rPr>
              <a:t> foreign players, </a:t>
            </a:r>
          </a:p>
          <a:p>
            <a:pPr marL="812800" indent="-812800" eaLnBrk="1" hangingPunct="1">
              <a:lnSpc>
                <a:spcPct val="115000"/>
              </a:lnSpc>
              <a:spcBef>
                <a:spcPct val="0"/>
              </a:spcBef>
              <a:buFont typeface="Arial" pitchFamily="34" charset="0"/>
              <a:buNone/>
            </a:pPr>
            <a:r>
              <a:rPr lang="en-US" altLang="zh-CN" sz="3300" b="1" smtClean="0">
                <a:latin typeface="Times New Roman" pitchFamily="18" charset="0"/>
              </a:rPr>
              <a:t>    including Chinese players, in the NBA </a:t>
            </a:r>
          </a:p>
          <a:p>
            <a:pPr marL="812800" indent="-812800" eaLnBrk="1" hangingPunct="1">
              <a:lnSpc>
                <a:spcPct val="115000"/>
              </a:lnSpc>
              <a:spcBef>
                <a:spcPct val="0"/>
              </a:spcBef>
              <a:buFont typeface="Arial" pitchFamily="34" charset="0"/>
              <a:buNone/>
            </a:pPr>
            <a:r>
              <a:rPr lang="en-US" altLang="zh-CN" sz="3300" b="1" smtClean="0">
                <a:latin typeface="Times New Roman" pitchFamily="18" charset="0"/>
              </a:rPr>
              <a:t>    has increased.</a:t>
            </a:r>
          </a:p>
          <a:p>
            <a:pPr marL="812800" indent="-812800" eaLnBrk="1" hangingPunct="1">
              <a:lnSpc>
                <a:spcPct val="115000"/>
              </a:lnSpc>
              <a:spcBef>
                <a:spcPct val="0"/>
              </a:spcBef>
              <a:buFont typeface="Arial" pitchFamily="34" charset="0"/>
              <a:buNone/>
            </a:pPr>
            <a:r>
              <a:rPr lang="en-US" altLang="zh-CN" sz="3300" b="1" smtClean="0">
                <a:latin typeface="Times New Roman" pitchFamily="18" charset="0"/>
              </a:rPr>
              <a:t>    </a:t>
            </a:r>
            <a:r>
              <a:rPr lang="en-US" altLang="zh-CN" sz="3300" b="1" smtClean="0">
                <a:solidFill>
                  <a:srgbClr val="FF0000"/>
                </a:solidFill>
                <a:latin typeface="Times New Roman" pitchFamily="18" charset="0"/>
              </a:rPr>
              <a:t>1) number</a:t>
            </a:r>
            <a:r>
              <a:rPr lang="zh-CN" altLang="en-US" sz="3300" b="1" smtClean="0">
                <a:solidFill>
                  <a:srgbClr val="FF0000"/>
                </a:solidFill>
                <a:latin typeface="Times New Roman" pitchFamily="18" charset="0"/>
              </a:rPr>
              <a:t>表示数量。由于是单数形式，谓语动词需要与之相配，为</a:t>
            </a:r>
            <a:r>
              <a:rPr lang="en-US" altLang="zh-CN" sz="3300" b="1" smtClean="0">
                <a:solidFill>
                  <a:srgbClr val="FF0000"/>
                </a:solidFill>
                <a:latin typeface="Times New Roman" pitchFamily="18" charset="0"/>
              </a:rPr>
              <a:t>has increased</a:t>
            </a:r>
            <a:r>
              <a:rPr lang="zh-CN" altLang="en-US" sz="3300" b="1" smtClean="0">
                <a:solidFill>
                  <a:srgbClr val="FF0000"/>
                </a:solidFill>
                <a:latin typeface="Times New Roman" pitchFamily="18" charset="0"/>
              </a:rPr>
              <a:t>。这种主语和谓语在数上的匹配称作“主谓一致”。当主语为复数概念是，谓语动词用复数形式与之匹配；当主语为单数概念时，谓语动词则用单数形式。</a:t>
            </a:r>
          </a:p>
        </p:txBody>
      </p:sp>
    </p:spTree>
    <p:extLst>
      <p:ext uri="{BB962C8B-B14F-4D97-AF65-F5344CB8AC3E}">
        <p14:creationId xmlns:p14="http://schemas.microsoft.com/office/powerpoint/2010/main" val="2522372752"/>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8914">
                                            <p:txEl>
                                              <p:pRg st="3" end="3"/>
                                            </p:txEl>
                                          </p:spTgt>
                                        </p:tgtEl>
                                        <p:attrNameLst>
                                          <p:attrName>style.visibility</p:attrName>
                                        </p:attrNameLst>
                                      </p:cBhvr>
                                      <p:to>
                                        <p:strVal val="visible"/>
                                      </p:to>
                                    </p:set>
                                    <p:animEffect transition="in" filter="wipe(down)">
                                      <p:cBhvr>
                                        <p:cTn id="7" dur="500"/>
                                        <p:tgtEl>
                                          <p:spTgt spid="389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ChangeArrowheads="1"/>
          </p:cNvSpPr>
          <p:nvPr>
            <p:ph type="body" idx="4294967295"/>
          </p:nvPr>
        </p:nvSpPr>
        <p:spPr>
          <a:xfrm>
            <a:off x="539750" y="692150"/>
            <a:ext cx="7715250" cy="5400675"/>
          </a:xfrm>
          <a:noFill/>
        </p:spPr>
        <p:txBody>
          <a:bodyPr/>
          <a:lstStyle/>
          <a:p>
            <a:pPr marL="812800" indent="-812800" eaLnBrk="1" hangingPunct="1">
              <a:lnSpc>
                <a:spcPct val="120000"/>
              </a:lnSpc>
              <a:spcBef>
                <a:spcPct val="0"/>
              </a:spcBef>
              <a:buFont typeface="Arial" pitchFamily="34" charset="0"/>
              <a:buNone/>
            </a:pPr>
            <a:r>
              <a:rPr lang="en-US" altLang="zh-CN" sz="3400" b="1" smtClean="0">
                <a:latin typeface="Times New Roman" pitchFamily="18" charset="0"/>
              </a:rPr>
              <a:t>e.g. People there </a:t>
            </a:r>
            <a:r>
              <a:rPr lang="en-US" altLang="zh-CN" sz="3400" b="1" smtClean="0">
                <a:solidFill>
                  <a:srgbClr val="FF0000"/>
                </a:solidFill>
                <a:latin typeface="Times New Roman" pitchFamily="18" charset="0"/>
              </a:rPr>
              <a:t>are</a:t>
            </a:r>
            <a:r>
              <a:rPr lang="en-US" altLang="zh-CN" sz="3400" b="1" smtClean="0">
                <a:latin typeface="Times New Roman" pitchFamily="18" charset="0"/>
              </a:rPr>
              <a:t> very friendly.</a:t>
            </a:r>
          </a:p>
          <a:p>
            <a:pPr marL="812800" indent="-812800" eaLnBrk="1" hangingPunct="1">
              <a:lnSpc>
                <a:spcPct val="120000"/>
              </a:lnSpc>
              <a:spcBef>
                <a:spcPct val="0"/>
              </a:spcBef>
              <a:buFont typeface="Arial" pitchFamily="34" charset="0"/>
              <a:buNone/>
            </a:pPr>
            <a:r>
              <a:rPr lang="zh-CN" altLang="en-US" sz="3400" b="1" smtClean="0">
                <a:latin typeface="Times New Roman" pitchFamily="18" charset="0"/>
              </a:rPr>
              <a:t>       </a:t>
            </a:r>
            <a:r>
              <a:rPr lang="en-US" altLang="zh-CN" sz="3400" b="1" smtClean="0">
                <a:solidFill>
                  <a:srgbClr val="800080"/>
                </a:solidFill>
                <a:latin typeface="Times New Roman" pitchFamily="18" charset="0"/>
              </a:rPr>
              <a:t>people</a:t>
            </a:r>
            <a:r>
              <a:rPr lang="zh-CN" altLang="en-US" sz="3400" b="1" smtClean="0">
                <a:solidFill>
                  <a:srgbClr val="800080"/>
                </a:solidFill>
                <a:latin typeface="Times New Roman" pitchFamily="18" charset="0"/>
              </a:rPr>
              <a:t>为复数概念。</a:t>
            </a:r>
          </a:p>
          <a:p>
            <a:pPr marL="812800" indent="-812800" eaLnBrk="1" hangingPunct="1">
              <a:lnSpc>
                <a:spcPct val="120000"/>
              </a:lnSpc>
              <a:spcBef>
                <a:spcPct val="0"/>
              </a:spcBef>
              <a:buFont typeface="Arial" pitchFamily="34" charset="0"/>
              <a:buNone/>
            </a:pPr>
            <a:r>
              <a:rPr lang="zh-CN" altLang="en-US" sz="3400" b="1" smtClean="0">
                <a:latin typeface="Times New Roman" pitchFamily="18" charset="0"/>
              </a:rPr>
              <a:t>       </a:t>
            </a:r>
            <a:r>
              <a:rPr lang="en-US" altLang="zh-CN" sz="3400" b="1" smtClean="0">
                <a:latin typeface="Times New Roman" pitchFamily="18" charset="0"/>
              </a:rPr>
              <a:t>The United Nations </a:t>
            </a:r>
            <a:r>
              <a:rPr lang="en-US" altLang="zh-CN" sz="3400" b="1" smtClean="0">
                <a:solidFill>
                  <a:srgbClr val="FF0000"/>
                </a:solidFill>
                <a:latin typeface="Times New Roman" pitchFamily="18" charset="0"/>
              </a:rPr>
              <a:t>is</a:t>
            </a:r>
            <a:r>
              <a:rPr lang="en-US" altLang="zh-CN" sz="3400" b="1" smtClean="0">
                <a:latin typeface="Times New Roman" pitchFamily="18" charset="0"/>
              </a:rPr>
              <a:t> an international organization that tries to find peaceful solutions to world problems.</a:t>
            </a:r>
          </a:p>
          <a:p>
            <a:pPr marL="812800" indent="-812800" eaLnBrk="1" hangingPunct="1">
              <a:lnSpc>
                <a:spcPct val="120000"/>
              </a:lnSpc>
              <a:spcBef>
                <a:spcPct val="0"/>
              </a:spcBef>
              <a:buFont typeface="Arial" pitchFamily="34" charset="0"/>
              <a:buNone/>
            </a:pPr>
            <a:r>
              <a:rPr lang="en-US" altLang="zh-CN" sz="3400" b="1" smtClean="0">
                <a:latin typeface="Times New Roman" pitchFamily="18" charset="0"/>
              </a:rPr>
              <a:t>        </a:t>
            </a:r>
            <a:r>
              <a:rPr lang="en-US" altLang="zh-CN" sz="3400" b="1" smtClean="0">
                <a:solidFill>
                  <a:srgbClr val="800080"/>
                </a:solidFill>
                <a:latin typeface="Times New Roman" pitchFamily="18" charset="0"/>
              </a:rPr>
              <a:t>the United Nations</a:t>
            </a:r>
            <a:r>
              <a:rPr lang="zh-CN" altLang="en-US" sz="3400" b="1" smtClean="0">
                <a:solidFill>
                  <a:srgbClr val="800080"/>
                </a:solidFill>
                <a:latin typeface="Times New Roman" pitchFamily="18" charset="0"/>
              </a:rPr>
              <a:t>是一个组织，为 单数概念。</a:t>
            </a:r>
          </a:p>
        </p:txBody>
      </p:sp>
    </p:spTree>
    <p:extLst>
      <p:ext uri="{BB962C8B-B14F-4D97-AF65-F5344CB8AC3E}">
        <p14:creationId xmlns:p14="http://schemas.microsoft.com/office/powerpoint/2010/main" val="1020385743"/>
      </p:ext>
    </p:extLst>
  </p:cSld>
  <p:clrMapOvr>
    <a:masterClrMapping/>
  </p:clrMapOvr>
  <p:transition>
    <p:strips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4294967295"/>
          </p:nvPr>
        </p:nvSpPr>
        <p:spPr>
          <a:xfrm>
            <a:off x="827088" y="1196975"/>
            <a:ext cx="7345362" cy="3887788"/>
          </a:xfrm>
          <a:noFill/>
        </p:spPr>
        <p:txBody>
          <a:bodyPr/>
          <a:lstStyle/>
          <a:p>
            <a:pPr marL="449263" indent="-449263" eaLnBrk="1" hangingPunct="1">
              <a:lnSpc>
                <a:spcPct val="120000"/>
              </a:lnSpc>
              <a:spcBef>
                <a:spcPct val="0"/>
              </a:spcBef>
              <a:buFont typeface="Arial" pitchFamily="34" charset="0"/>
              <a:buNone/>
            </a:pPr>
            <a:r>
              <a:rPr lang="en-US" altLang="zh-CN" sz="3400" b="1" smtClean="0">
                <a:solidFill>
                  <a:srgbClr val="FF0000"/>
                </a:solidFill>
                <a:latin typeface="Times New Roman" pitchFamily="18" charset="0"/>
              </a:rPr>
              <a:t>2) the number of… “……</a:t>
            </a:r>
            <a:r>
              <a:rPr lang="zh-CN" altLang="en-US" sz="3400" b="1" smtClean="0">
                <a:solidFill>
                  <a:srgbClr val="FF0000"/>
                </a:solidFill>
                <a:latin typeface="Times New Roman" pitchFamily="18" charset="0"/>
              </a:rPr>
              <a:t>的数量；</a:t>
            </a:r>
            <a:r>
              <a:rPr lang="en-US" altLang="zh-CN" sz="3400" b="1" smtClean="0">
                <a:solidFill>
                  <a:srgbClr val="FF0000"/>
                </a:solidFill>
                <a:latin typeface="Times New Roman" pitchFamily="18" charset="0"/>
              </a:rPr>
              <a:t>……</a:t>
            </a:r>
            <a:r>
              <a:rPr lang="zh-CN" altLang="en-US" sz="3400" b="1" smtClean="0">
                <a:solidFill>
                  <a:srgbClr val="FF0000"/>
                </a:solidFill>
                <a:latin typeface="Times New Roman" pitchFamily="18" charset="0"/>
              </a:rPr>
              <a:t>的数目”。作主语时，谓语动词应用单数形式。</a:t>
            </a:r>
          </a:p>
          <a:p>
            <a:pPr marL="449263" indent="-449263" eaLnBrk="1" hangingPunct="1">
              <a:lnSpc>
                <a:spcPct val="120000"/>
              </a:lnSpc>
              <a:spcBef>
                <a:spcPct val="0"/>
              </a:spcBef>
              <a:buFont typeface="Arial" pitchFamily="34" charset="0"/>
              <a:buNone/>
            </a:pPr>
            <a:r>
              <a:rPr lang="zh-CN" altLang="en-US" sz="3400" b="1" smtClean="0">
                <a:latin typeface="Times New Roman" pitchFamily="18" charset="0"/>
              </a:rPr>
              <a:t>    </a:t>
            </a:r>
            <a:r>
              <a:rPr lang="en-US" altLang="zh-CN" sz="3400" b="1" smtClean="0">
                <a:solidFill>
                  <a:srgbClr val="0066FF"/>
                </a:solidFill>
                <a:latin typeface="Times New Roman" pitchFamily="18" charset="0"/>
              </a:rPr>
              <a:t>a number of… “</a:t>
            </a:r>
            <a:r>
              <a:rPr lang="zh-CN" altLang="en-US" sz="3400" b="1" smtClean="0">
                <a:solidFill>
                  <a:srgbClr val="0066FF"/>
                </a:solidFill>
                <a:latin typeface="Times New Roman" pitchFamily="18" charset="0"/>
              </a:rPr>
              <a:t>若干的，一些”，修饰可数名词。作主语时，谓语动词应用复数形式。</a:t>
            </a:r>
          </a:p>
        </p:txBody>
      </p:sp>
    </p:spTree>
    <p:extLst>
      <p:ext uri="{BB962C8B-B14F-4D97-AF65-F5344CB8AC3E}">
        <p14:creationId xmlns:p14="http://schemas.microsoft.com/office/powerpoint/2010/main" val="2904680850"/>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0962">
                                            <p:txEl>
                                              <p:pRg st="1" end="1"/>
                                            </p:txEl>
                                          </p:spTgt>
                                        </p:tgtEl>
                                        <p:attrNameLst>
                                          <p:attrName>style.visibility</p:attrName>
                                        </p:attrNameLst>
                                      </p:cBhvr>
                                      <p:to>
                                        <p:strVal val="visible"/>
                                      </p:to>
                                    </p:set>
                                    <p:animEffect transition="in" filter="wipe(down)">
                                      <p:cBhvr>
                                        <p:cTn id="7" dur="500"/>
                                        <p:tgtEl>
                                          <p:spTgt spid="409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3"/>
          <p:cNvSpPr txBox="1">
            <a:spLocks noChangeArrowheads="1"/>
          </p:cNvSpPr>
          <p:nvPr/>
        </p:nvSpPr>
        <p:spPr bwMode="auto">
          <a:xfrm>
            <a:off x="1116013" y="3436938"/>
            <a:ext cx="7056437"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i="1">
                <a:solidFill>
                  <a:srgbClr val="0066FF"/>
                </a:solidFill>
              </a:rPr>
              <a:t>How will the bread and snack taste?</a:t>
            </a:r>
          </a:p>
        </p:txBody>
      </p:sp>
      <p:pic>
        <p:nvPicPr>
          <p:cNvPr id="4099" name="Picture 11" descr="203000003362971339829540996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976313"/>
            <a:ext cx="3990975"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13" descr="7067187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0775" y="981075"/>
            <a:ext cx="3384550"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Text Box 3"/>
          <p:cNvSpPr txBox="1">
            <a:spLocks noChangeArrowheads="1"/>
          </p:cNvSpPr>
          <p:nvPr/>
        </p:nvSpPr>
        <p:spPr bwMode="auto">
          <a:xfrm>
            <a:off x="1044575" y="4149725"/>
            <a:ext cx="662305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dirty="0">
                <a:solidFill>
                  <a:srgbClr val="CC00FF"/>
                </a:solidFill>
              </a:rPr>
              <a:t>Sweet and delicious.</a:t>
            </a:r>
          </a:p>
        </p:txBody>
      </p:sp>
      <p:sp>
        <p:nvSpPr>
          <p:cNvPr id="5126" name="Text Box 3"/>
          <p:cNvSpPr txBox="1">
            <a:spLocks noChangeArrowheads="1"/>
          </p:cNvSpPr>
          <p:nvPr/>
        </p:nvSpPr>
        <p:spPr bwMode="auto">
          <a:xfrm>
            <a:off x="1042988" y="4724400"/>
            <a:ext cx="67691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i="1">
                <a:solidFill>
                  <a:srgbClr val="0066FF"/>
                </a:solidFill>
              </a:rPr>
              <a:t>Can you think of any other flavor?</a:t>
            </a:r>
          </a:p>
        </p:txBody>
      </p:sp>
      <p:sp>
        <p:nvSpPr>
          <p:cNvPr id="5127" name="Text Box 3"/>
          <p:cNvSpPr txBox="1">
            <a:spLocks noChangeArrowheads="1"/>
          </p:cNvSpPr>
          <p:nvPr/>
        </p:nvSpPr>
        <p:spPr bwMode="auto">
          <a:xfrm>
            <a:off x="1024707" y="5661025"/>
            <a:ext cx="93249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dirty="0">
                <a:solidFill>
                  <a:srgbClr val="CC00FF"/>
                </a:solidFill>
              </a:rPr>
              <a:t>Salty, hot, bitter, sour, fresh … </a:t>
            </a:r>
          </a:p>
        </p:txBody>
      </p:sp>
    </p:spTree>
    <p:extLst>
      <p:ext uri="{BB962C8B-B14F-4D97-AF65-F5344CB8AC3E}">
        <p14:creationId xmlns:p14="http://schemas.microsoft.com/office/powerpoint/2010/main" val="4001090980"/>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Effect transition="in" filter="blinds(horizontal)">
                                      <p:cBhvr>
                                        <p:cTn id="7" dur="500"/>
                                        <p:tgtEl>
                                          <p:spTgt spid="512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126">
                                            <p:txEl>
                                              <p:pRg st="0" end="0"/>
                                            </p:txEl>
                                          </p:spTgt>
                                        </p:tgtEl>
                                        <p:attrNameLst>
                                          <p:attrName>style.visibility</p:attrName>
                                        </p:attrNameLst>
                                      </p:cBhvr>
                                      <p:to>
                                        <p:strVal val="visible"/>
                                      </p:to>
                                    </p:set>
                                    <p:animEffect transition="in" filter="blinds(horizontal)">
                                      <p:cBhvr>
                                        <p:cTn id="10" dur="500"/>
                                        <p:tgtEl>
                                          <p:spTgt spid="5126">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12" fill="hold" nodeType="clickEffect">
                                  <p:stCondLst>
                                    <p:cond delay="0"/>
                                  </p:stCondLst>
                                  <p:childTnLst>
                                    <p:set>
                                      <p:cBhvr>
                                        <p:cTn id="14" dur="1" fill="hold">
                                          <p:stCondLst>
                                            <p:cond delay="0"/>
                                          </p:stCondLst>
                                        </p:cTn>
                                        <p:tgtEl>
                                          <p:spTgt spid="5125">
                                            <p:txEl>
                                              <p:pRg st="0" end="0"/>
                                            </p:txEl>
                                          </p:spTgt>
                                        </p:tgtEl>
                                        <p:attrNameLst>
                                          <p:attrName>style.visibility</p:attrName>
                                        </p:attrNameLst>
                                      </p:cBhvr>
                                      <p:to>
                                        <p:strVal val="visible"/>
                                      </p:to>
                                    </p:set>
                                    <p:animEffect transition="in" filter="strips(downLeft)">
                                      <p:cBhvr>
                                        <p:cTn id="15" dur="500"/>
                                        <p:tgtEl>
                                          <p:spTgt spid="5125">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8" presetClass="entr" presetSubtype="12" fill="hold" nodeType="clickEffect">
                                  <p:stCondLst>
                                    <p:cond delay="0"/>
                                  </p:stCondLst>
                                  <p:childTnLst>
                                    <p:set>
                                      <p:cBhvr>
                                        <p:cTn id="19" dur="1" fill="hold">
                                          <p:stCondLst>
                                            <p:cond delay="0"/>
                                          </p:stCondLst>
                                        </p:cTn>
                                        <p:tgtEl>
                                          <p:spTgt spid="5127">
                                            <p:txEl>
                                              <p:pRg st="0" end="0"/>
                                            </p:txEl>
                                          </p:spTgt>
                                        </p:tgtEl>
                                        <p:attrNameLst>
                                          <p:attrName>style.visibility</p:attrName>
                                        </p:attrNameLst>
                                      </p:cBhvr>
                                      <p:to>
                                        <p:strVal val="visible"/>
                                      </p:to>
                                    </p:set>
                                    <p:animEffect transition="in" filter="strips(downLeft)">
                                      <p:cBhvr>
                                        <p:cTn id="20" dur="500"/>
                                        <p:tgtEl>
                                          <p:spTgt spid="51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4294967295"/>
          </p:nvPr>
        </p:nvSpPr>
        <p:spPr>
          <a:xfrm>
            <a:off x="601663" y="909638"/>
            <a:ext cx="7786687" cy="4103687"/>
          </a:xfrm>
          <a:noFill/>
        </p:spPr>
        <p:txBody>
          <a:bodyPr/>
          <a:lstStyle/>
          <a:p>
            <a:pPr marL="812800" indent="-812800" eaLnBrk="1" hangingPunct="1">
              <a:lnSpc>
                <a:spcPct val="125000"/>
              </a:lnSpc>
              <a:spcBef>
                <a:spcPct val="0"/>
              </a:spcBef>
              <a:buFont typeface="Arial" pitchFamily="34" charset="0"/>
              <a:buNone/>
            </a:pPr>
            <a:r>
              <a:rPr lang="en-US" altLang="zh-CN" sz="3400" b="1" smtClean="0">
                <a:latin typeface="Times New Roman" pitchFamily="18" charset="0"/>
              </a:rPr>
              <a:t>e.g. </a:t>
            </a:r>
            <a:r>
              <a:rPr lang="en-US" altLang="zh-CN" sz="3400" b="1" smtClean="0">
                <a:solidFill>
                  <a:srgbClr val="FF0000"/>
                </a:solidFill>
                <a:latin typeface="Times New Roman" pitchFamily="18" charset="0"/>
              </a:rPr>
              <a:t>The number of</a:t>
            </a:r>
            <a:r>
              <a:rPr lang="en-US" altLang="zh-CN" sz="3400" b="1" smtClean="0">
                <a:latin typeface="Times New Roman" pitchFamily="18" charset="0"/>
              </a:rPr>
              <a:t> people killed in the accident hasn’t been announced yet.</a:t>
            </a:r>
          </a:p>
          <a:p>
            <a:pPr marL="812800" indent="-812800" eaLnBrk="1" hangingPunct="1">
              <a:lnSpc>
                <a:spcPct val="125000"/>
              </a:lnSpc>
              <a:spcBef>
                <a:spcPct val="0"/>
              </a:spcBef>
              <a:buFont typeface="Arial" pitchFamily="34" charset="0"/>
              <a:buNone/>
            </a:pPr>
            <a:r>
              <a:rPr lang="en-US" altLang="zh-CN" sz="3400" b="1" smtClean="0">
                <a:latin typeface="Times New Roman" pitchFamily="18" charset="0"/>
              </a:rPr>
              <a:t>       </a:t>
            </a:r>
            <a:r>
              <a:rPr lang="zh-CN" altLang="en-US" sz="3400" b="1" smtClean="0">
                <a:latin typeface="Times New Roman" pitchFamily="18" charset="0"/>
              </a:rPr>
              <a:t>这次事故中的死亡人数尚未公布。</a:t>
            </a:r>
          </a:p>
          <a:p>
            <a:pPr marL="812800" indent="-812800" eaLnBrk="1" hangingPunct="1">
              <a:lnSpc>
                <a:spcPct val="125000"/>
              </a:lnSpc>
              <a:spcBef>
                <a:spcPct val="0"/>
              </a:spcBef>
              <a:buFont typeface="Arial" pitchFamily="34" charset="0"/>
              <a:buNone/>
            </a:pPr>
            <a:r>
              <a:rPr lang="zh-CN" altLang="en-US" sz="3400" b="1" smtClean="0">
                <a:latin typeface="Times New Roman" pitchFamily="18" charset="0"/>
              </a:rPr>
              <a:t>       </a:t>
            </a:r>
            <a:r>
              <a:rPr lang="en-US" altLang="zh-CN" sz="3400" b="1" smtClean="0">
                <a:solidFill>
                  <a:srgbClr val="0066FF"/>
                </a:solidFill>
                <a:latin typeface="Times New Roman" pitchFamily="18" charset="0"/>
              </a:rPr>
              <a:t>A number of</a:t>
            </a:r>
            <a:r>
              <a:rPr lang="en-US" altLang="zh-CN" sz="3400" b="1" smtClean="0">
                <a:latin typeface="Times New Roman" pitchFamily="18" charset="0"/>
              </a:rPr>
              <a:t> people are unhappy with this decision.</a:t>
            </a:r>
          </a:p>
          <a:p>
            <a:pPr marL="812800" indent="-812800" eaLnBrk="1" hangingPunct="1">
              <a:lnSpc>
                <a:spcPct val="125000"/>
              </a:lnSpc>
              <a:spcBef>
                <a:spcPct val="0"/>
              </a:spcBef>
              <a:buFont typeface="Arial" pitchFamily="34" charset="0"/>
              <a:buNone/>
            </a:pPr>
            <a:r>
              <a:rPr lang="en-US" altLang="zh-CN" sz="3400" b="1" smtClean="0">
                <a:latin typeface="Times New Roman" pitchFamily="18" charset="0"/>
              </a:rPr>
              <a:t>       </a:t>
            </a:r>
            <a:r>
              <a:rPr lang="zh-CN" altLang="en-US" sz="3400" b="1" smtClean="0">
                <a:latin typeface="Times New Roman" pitchFamily="18" charset="0"/>
              </a:rPr>
              <a:t>一些人对这项决定并不满意。</a:t>
            </a:r>
          </a:p>
        </p:txBody>
      </p:sp>
    </p:spTree>
    <p:extLst>
      <p:ext uri="{BB962C8B-B14F-4D97-AF65-F5344CB8AC3E}">
        <p14:creationId xmlns:p14="http://schemas.microsoft.com/office/powerpoint/2010/main" val="1217129941"/>
      </p:ext>
    </p:extLst>
  </p:cSld>
  <p:clrMapOvr>
    <a:masterClrMapping/>
  </p:clrMapOvr>
  <p:transition>
    <p:strips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6"/>
          <p:cNvSpPr txBox="1">
            <a:spLocks noChangeArrowheads="1"/>
          </p:cNvSpPr>
          <p:nvPr/>
        </p:nvSpPr>
        <p:spPr bwMode="auto">
          <a:xfrm>
            <a:off x="755650" y="1125538"/>
            <a:ext cx="7343775" cy="568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9263" indent="-449263">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t>6. Many young people </a:t>
            </a:r>
            <a:r>
              <a:rPr lang="en-US" altLang="zh-CN" sz="3400" b="1">
                <a:solidFill>
                  <a:srgbClr val="FF0000"/>
                </a:solidFill>
              </a:rPr>
              <a:t>look up to</a:t>
            </a:r>
            <a:r>
              <a:rPr lang="en-US" altLang="zh-CN" sz="3400" b="1"/>
              <a:t> these basketball heroes and want to become like them.</a:t>
            </a:r>
          </a:p>
          <a:p>
            <a:pPr eaLnBrk="1" hangingPunct="1">
              <a:lnSpc>
                <a:spcPct val="120000"/>
              </a:lnSpc>
              <a:spcBef>
                <a:spcPct val="0"/>
              </a:spcBef>
              <a:buFont typeface="Arial" pitchFamily="34" charset="0"/>
              <a:buNone/>
            </a:pPr>
            <a:r>
              <a:rPr lang="en-US" altLang="zh-CN" sz="3400" b="1">
                <a:solidFill>
                  <a:srgbClr val="FF0000"/>
                </a:solidFill>
              </a:rPr>
              <a:t>    look up to  </a:t>
            </a:r>
            <a:r>
              <a:rPr lang="zh-CN" altLang="en-US" sz="3400" b="1">
                <a:solidFill>
                  <a:srgbClr val="FF0000"/>
                </a:solidFill>
              </a:rPr>
              <a:t>钦佩；仰慕</a:t>
            </a:r>
          </a:p>
          <a:p>
            <a:pPr eaLnBrk="1" hangingPunct="1">
              <a:lnSpc>
                <a:spcPct val="120000"/>
              </a:lnSpc>
              <a:spcBef>
                <a:spcPct val="0"/>
              </a:spcBef>
              <a:buFont typeface="Arial" pitchFamily="34" charset="0"/>
              <a:buNone/>
            </a:pPr>
            <a:r>
              <a:rPr lang="en-US" altLang="zh-CN" sz="3400" b="1"/>
              <a:t>    e.g. The artist is </a:t>
            </a:r>
            <a:r>
              <a:rPr lang="en-US" altLang="zh-CN" sz="3400" b="1">
                <a:solidFill>
                  <a:srgbClr val="FF0000"/>
                </a:solidFill>
              </a:rPr>
              <a:t>looked up to</a:t>
            </a:r>
            <a:r>
              <a:rPr lang="en-US" altLang="zh-CN" sz="3400" b="1"/>
              <a:t> for his </a:t>
            </a:r>
          </a:p>
          <a:p>
            <a:pPr eaLnBrk="1" hangingPunct="1">
              <a:lnSpc>
                <a:spcPct val="120000"/>
              </a:lnSpc>
              <a:spcBef>
                <a:spcPct val="0"/>
              </a:spcBef>
              <a:buFont typeface="Arial" pitchFamily="34" charset="0"/>
              <a:buNone/>
            </a:pPr>
            <a:r>
              <a:rPr lang="en-US" altLang="zh-CN" sz="3400" b="1"/>
              <a:t>  landscape paintings.</a:t>
            </a:r>
          </a:p>
          <a:p>
            <a:pPr eaLnBrk="1" hangingPunct="1">
              <a:lnSpc>
                <a:spcPct val="120000"/>
              </a:lnSpc>
              <a:spcBef>
                <a:spcPct val="0"/>
              </a:spcBef>
              <a:buFont typeface="Arial" pitchFamily="34" charset="0"/>
              <a:buNone/>
            </a:pPr>
            <a:r>
              <a:rPr lang="zh-CN" altLang="en-US" sz="3400" b="1"/>
              <a:t>   这名画家以风景画受人仰慕。</a:t>
            </a:r>
            <a:endParaRPr lang="en-US" altLang="zh-CN" sz="3400" b="1">
              <a:solidFill>
                <a:srgbClr val="FF3300"/>
              </a:solidFill>
            </a:endParaRPr>
          </a:p>
        </p:txBody>
      </p:sp>
    </p:spTree>
    <p:extLst>
      <p:ext uri="{BB962C8B-B14F-4D97-AF65-F5344CB8AC3E}">
        <p14:creationId xmlns:p14="http://schemas.microsoft.com/office/powerpoint/2010/main" val="3862963783"/>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3010">
                                            <p:txEl>
                                              <p:pRg st="1" end="1"/>
                                            </p:txEl>
                                          </p:spTgt>
                                        </p:tgtEl>
                                        <p:attrNameLst>
                                          <p:attrName>style.visibility</p:attrName>
                                        </p:attrNameLst>
                                      </p:cBhvr>
                                      <p:to>
                                        <p:strVal val="visible"/>
                                      </p:to>
                                    </p:set>
                                    <p:animEffect transition="in" filter="wipe(down)">
                                      <p:cBhvr>
                                        <p:cTn id="7" dur="500"/>
                                        <p:tgtEl>
                                          <p:spTgt spid="43010">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43010">
                                            <p:txEl>
                                              <p:pRg st="2" end="2"/>
                                            </p:txEl>
                                          </p:spTgt>
                                        </p:tgtEl>
                                        <p:attrNameLst>
                                          <p:attrName>style.visibility</p:attrName>
                                        </p:attrNameLst>
                                      </p:cBhvr>
                                      <p:to>
                                        <p:strVal val="visible"/>
                                      </p:to>
                                    </p:set>
                                    <p:animEffect transition="in" filter="randombar(horizontal)">
                                      <p:cBhvr>
                                        <p:cTn id="12" dur="500"/>
                                        <p:tgtEl>
                                          <p:spTgt spid="43010">
                                            <p:txEl>
                                              <p:pRg st="2" end="2"/>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43010">
                                            <p:txEl>
                                              <p:pRg st="3" end="3"/>
                                            </p:txEl>
                                          </p:spTgt>
                                        </p:tgtEl>
                                        <p:attrNameLst>
                                          <p:attrName>style.visibility</p:attrName>
                                        </p:attrNameLst>
                                      </p:cBhvr>
                                      <p:to>
                                        <p:strVal val="visible"/>
                                      </p:to>
                                    </p:set>
                                    <p:animEffect transition="in" filter="randombar(horizontal)">
                                      <p:cBhvr>
                                        <p:cTn id="15" dur="500"/>
                                        <p:tgtEl>
                                          <p:spTgt spid="43010">
                                            <p:txEl>
                                              <p:pRg st="3" end="3"/>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43010">
                                            <p:txEl>
                                              <p:pRg st="4" end="4"/>
                                            </p:txEl>
                                          </p:spTgt>
                                        </p:tgtEl>
                                        <p:attrNameLst>
                                          <p:attrName>style.visibility</p:attrName>
                                        </p:attrNameLst>
                                      </p:cBhvr>
                                      <p:to>
                                        <p:strVal val="visible"/>
                                      </p:to>
                                    </p:set>
                                    <p:animEffect transition="in" filter="randombar(horizontal)">
                                      <p:cBhvr>
                                        <p:cTn id="18" dur="500"/>
                                        <p:tgtEl>
                                          <p:spTgt spid="430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body" idx="4294967295"/>
          </p:nvPr>
        </p:nvSpPr>
        <p:spPr>
          <a:xfrm>
            <a:off x="1187450" y="403225"/>
            <a:ext cx="6707188" cy="6049963"/>
          </a:xfrm>
          <a:noFill/>
        </p:spPr>
        <p:txBody>
          <a:bodyPr/>
          <a:lstStyle/>
          <a:p>
            <a:pPr eaLnBrk="1" hangingPunct="1">
              <a:lnSpc>
                <a:spcPct val="115000"/>
              </a:lnSpc>
              <a:spcBef>
                <a:spcPct val="0"/>
              </a:spcBef>
              <a:buFont typeface="Arial" pitchFamily="34" charset="0"/>
              <a:buNone/>
            </a:pPr>
            <a:r>
              <a:rPr lang="zh-CN" altLang="en-US" sz="3300" b="1" i="1" smtClean="0">
                <a:solidFill>
                  <a:srgbClr val="6600FF"/>
                </a:solidFill>
                <a:latin typeface="Times New Roman" pitchFamily="18" charset="0"/>
              </a:rPr>
              <a:t>拓展：</a:t>
            </a:r>
            <a:r>
              <a:rPr lang="en-US" altLang="zh-CN" sz="3300" b="1" i="1" smtClean="0">
                <a:solidFill>
                  <a:srgbClr val="6600FF"/>
                </a:solidFill>
                <a:latin typeface="Times New Roman" pitchFamily="18" charset="0"/>
              </a:rPr>
              <a:t>look</a:t>
            </a:r>
            <a:r>
              <a:rPr lang="zh-CN" altLang="en-US" sz="3300" b="1" i="1" smtClean="0">
                <a:solidFill>
                  <a:srgbClr val="6600FF"/>
                </a:solidFill>
                <a:latin typeface="Times New Roman" pitchFamily="18" charset="0"/>
              </a:rPr>
              <a:t>词组</a:t>
            </a:r>
          </a:p>
          <a:p>
            <a:pPr eaLnBrk="1" hangingPunct="1">
              <a:lnSpc>
                <a:spcPct val="115000"/>
              </a:lnSpc>
              <a:spcBef>
                <a:spcPct val="0"/>
              </a:spcBef>
              <a:buFont typeface="Arial" pitchFamily="34" charset="0"/>
              <a:buNone/>
            </a:pPr>
            <a:r>
              <a:rPr lang="en-US" altLang="zh-CN" sz="3300" b="1" smtClean="0">
                <a:latin typeface="Times New Roman" pitchFamily="18" charset="0"/>
              </a:rPr>
              <a:t>look back  </a:t>
            </a:r>
            <a:r>
              <a:rPr lang="zh-CN" altLang="en-US" sz="3300" b="1" smtClean="0">
                <a:latin typeface="Times New Roman" pitchFamily="18" charset="0"/>
              </a:rPr>
              <a:t>回头看</a:t>
            </a:r>
            <a:r>
              <a:rPr lang="en-US" altLang="zh-CN" sz="3300" b="1" smtClean="0">
                <a:latin typeface="Times New Roman" pitchFamily="18" charset="0"/>
              </a:rPr>
              <a:t>; </a:t>
            </a:r>
            <a:r>
              <a:rPr lang="zh-CN" altLang="en-US" sz="3300" b="1" smtClean="0">
                <a:latin typeface="Times New Roman" pitchFamily="18" charset="0"/>
              </a:rPr>
              <a:t>回顾</a:t>
            </a:r>
          </a:p>
          <a:p>
            <a:pPr eaLnBrk="1" hangingPunct="1">
              <a:lnSpc>
                <a:spcPct val="115000"/>
              </a:lnSpc>
              <a:spcBef>
                <a:spcPct val="0"/>
              </a:spcBef>
              <a:buFont typeface="Arial" pitchFamily="34" charset="0"/>
              <a:buNone/>
            </a:pPr>
            <a:r>
              <a:rPr lang="en-US" altLang="zh-CN" sz="3300" b="1" smtClean="0">
                <a:latin typeface="Times New Roman" pitchFamily="18" charset="0"/>
              </a:rPr>
              <a:t>look down upon (on)  </a:t>
            </a:r>
            <a:r>
              <a:rPr lang="zh-CN" altLang="en-US" sz="3300" b="1" smtClean="0">
                <a:latin typeface="Times New Roman" pitchFamily="18" charset="0"/>
              </a:rPr>
              <a:t>看不起</a:t>
            </a:r>
            <a:r>
              <a:rPr lang="en-US" altLang="zh-CN" sz="3300" b="1" smtClean="0">
                <a:latin typeface="Times New Roman" pitchFamily="18" charset="0"/>
              </a:rPr>
              <a:t>, </a:t>
            </a:r>
            <a:r>
              <a:rPr lang="zh-CN" altLang="en-US" sz="3300" b="1" smtClean="0">
                <a:latin typeface="Times New Roman" pitchFamily="18" charset="0"/>
              </a:rPr>
              <a:t>轻视</a:t>
            </a:r>
          </a:p>
          <a:p>
            <a:pPr eaLnBrk="1" hangingPunct="1">
              <a:lnSpc>
                <a:spcPct val="115000"/>
              </a:lnSpc>
              <a:spcBef>
                <a:spcPct val="0"/>
              </a:spcBef>
              <a:buFont typeface="Arial" pitchFamily="34" charset="0"/>
              <a:buNone/>
            </a:pPr>
            <a:r>
              <a:rPr lang="en-US" altLang="zh-CN" sz="3300" b="1" smtClean="0">
                <a:latin typeface="Times New Roman" pitchFamily="18" charset="0"/>
              </a:rPr>
              <a:t>look forward to  </a:t>
            </a:r>
            <a:r>
              <a:rPr lang="zh-CN" altLang="en-US" sz="3300" b="1" smtClean="0">
                <a:latin typeface="Times New Roman" pitchFamily="18" charset="0"/>
              </a:rPr>
              <a:t>盼望，期待</a:t>
            </a:r>
          </a:p>
          <a:p>
            <a:pPr eaLnBrk="1" hangingPunct="1">
              <a:lnSpc>
                <a:spcPct val="115000"/>
              </a:lnSpc>
              <a:spcBef>
                <a:spcPct val="0"/>
              </a:spcBef>
              <a:buFont typeface="Arial" pitchFamily="34" charset="0"/>
              <a:buNone/>
            </a:pPr>
            <a:r>
              <a:rPr lang="en-US" altLang="zh-CN" sz="3300" b="1" smtClean="0">
                <a:latin typeface="Times New Roman" pitchFamily="18" charset="0"/>
              </a:rPr>
              <a:t>look into  </a:t>
            </a:r>
            <a:r>
              <a:rPr lang="zh-CN" altLang="en-US" sz="3300" b="1" smtClean="0">
                <a:latin typeface="Times New Roman" pitchFamily="18" charset="0"/>
              </a:rPr>
              <a:t>朝</a:t>
            </a:r>
            <a:r>
              <a:rPr lang="en-US" altLang="zh-CN" sz="3300" b="1" smtClean="0">
                <a:latin typeface="Times New Roman" pitchFamily="18" charset="0"/>
              </a:rPr>
              <a:t>......</a:t>
            </a:r>
            <a:r>
              <a:rPr lang="zh-CN" altLang="en-US" sz="3300" b="1" smtClean="0">
                <a:latin typeface="Times New Roman" pitchFamily="18" charset="0"/>
              </a:rPr>
              <a:t>看去</a:t>
            </a:r>
            <a:r>
              <a:rPr lang="en-US" altLang="zh-CN" sz="3300" b="1" smtClean="0">
                <a:latin typeface="Times New Roman" pitchFamily="18" charset="0"/>
              </a:rPr>
              <a:t>; </a:t>
            </a:r>
            <a:r>
              <a:rPr lang="zh-CN" altLang="en-US" sz="3300" b="1" smtClean="0">
                <a:latin typeface="Times New Roman" pitchFamily="18" charset="0"/>
              </a:rPr>
              <a:t>调查</a:t>
            </a:r>
          </a:p>
          <a:p>
            <a:pPr eaLnBrk="1" hangingPunct="1">
              <a:lnSpc>
                <a:spcPct val="115000"/>
              </a:lnSpc>
              <a:spcBef>
                <a:spcPct val="0"/>
              </a:spcBef>
              <a:buFont typeface="Arial" pitchFamily="34" charset="0"/>
              <a:buNone/>
            </a:pPr>
            <a:r>
              <a:rPr lang="en-US" altLang="zh-CN" sz="3300" b="1" smtClean="0">
                <a:latin typeface="Times New Roman" pitchFamily="18" charset="0"/>
              </a:rPr>
              <a:t>look like  </a:t>
            </a:r>
            <a:r>
              <a:rPr lang="zh-CN" altLang="en-US" sz="3300" b="1" smtClean="0">
                <a:latin typeface="Times New Roman" pitchFamily="18" charset="0"/>
              </a:rPr>
              <a:t>看上去象</a:t>
            </a:r>
          </a:p>
          <a:p>
            <a:pPr eaLnBrk="1" hangingPunct="1">
              <a:lnSpc>
                <a:spcPct val="115000"/>
              </a:lnSpc>
              <a:spcBef>
                <a:spcPct val="0"/>
              </a:spcBef>
              <a:buFont typeface="Arial" pitchFamily="34" charset="0"/>
              <a:buNone/>
            </a:pPr>
            <a:r>
              <a:rPr lang="en-US" altLang="zh-CN" sz="3300" b="1" smtClean="0">
                <a:latin typeface="Times New Roman" pitchFamily="18" charset="0"/>
              </a:rPr>
              <a:t>look on  </a:t>
            </a:r>
            <a:r>
              <a:rPr lang="zh-CN" altLang="en-US" sz="3300" b="1" smtClean="0">
                <a:latin typeface="Times New Roman" pitchFamily="18" charset="0"/>
              </a:rPr>
              <a:t>旁观，观望</a:t>
            </a:r>
          </a:p>
          <a:p>
            <a:pPr eaLnBrk="1" hangingPunct="1">
              <a:lnSpc>
                <a:spcPct val="115000"/>
              </a:lnSpc>
              <a:spcBef>
                <a:spcPct val="0"/>
              </a:spcBef>
              <a:buFont typeface="Arial" pitchFamily="34" charset="0"/>
              <a:buNone/>
            </a:pPr>
            <a:r>
              <a:rPr lang="en-US" altLang="zh-CN" sz="3300" b="1" smtClean="0">
                <a:latin typeface="Times New Roman" pitchFamily="18" charset="0"/>
              </a:rPr>
              <a:t>look out  </a:t>
            </a:r>
            <a:r>
              <a:rPr lang="zh-CN" altLang="en-US" sz="3300" b="1" smtClean="0">
                <a:latin typeface="Times New Roman" pitchFamily="18" charset="0"/>
              </a:rPr>
              <a:t>当心，小心，留神</a:t>
            </a:r>
          </a:p>
          <a:p>
            <a:pPr eaLnBrk="1" hangingPunct="1">
              <a:lnSpc>
                <a:spcPct val="115000"/>
              </a:lnSpc>
              <a:spcBef>
                <a:spcPct val="0"/>
              </a:spcBef>
              <a:buFont typeface="Arial" pitchFamily="34" charset="0"/>
              <a:buNone/>
            </a:pPr>
            <a:r>
              <a:rPr lang="en-US" altLang="zh-CN" sz="3300" b="1" smtClean="0">
                <a:latin typeface="Times New Roman" pitchFamily="18" charset="0"/>
              </a:rPr>
              <a:t>look through  </a:t>
            </a:r>
            <a:r>
              <a:rPr lang="zh-CN" altLang="en-US" sz="3300" b="1" smtClean="0">
                <a:latin typeface="Times New Roman" pitchFamily="18" charset="0"/>
              </a:rPr>
              <a:t>浏览；透过</a:t>
            </a:r>
            <a:r>
              <a:rPr lang="en-US" altLang="zh-CN" sz="3300" b="1" smtClean="0">
                <a:latin typeface="Times New Roman" pitchFamily="18" charset="0"/>
              </a:rPr>
              <a:t>......</a:t>
            </a:r>
            <a:r>
              <a:rPr lang="zh-CN" altLang="en-US" sz="3300" b="1" smtClean="0">
                <a:latin typeface="Times New Roman" pitchFamily="18" charset="0"/>
              </a:rPr>
              <a:t>看</a:t>
            </a:r>
          </a:p>
          <a:p>
            <a:pPr eaLnBrk="1" hangingPunct="1">
              <a:lnSpc>
                <a:spcPct val="115000"/>
              </a:lnSpc>
              <a:spcBef>
                <a:spcPct val="0"/>
              </a:spcBef>
              <a:buFont typeface="Arial" pitchFamily="34" charset="0"/>
              <a:buNone/>
            </a:pPr>
            <a:r>
              <a:rPr lang="en-US" altLang="zh-CN" sz="3300" b="1" smtClean="0">
                <a:latin typeface="Times New Roman" pitchFamily="18" charset="0"/>
              </a:rPr>
              <a:t>look up  </a:t>
            </a:r>
            <a:r>
              <a:rPr lang="zh-CN" altLang="en-US" sz="3300" b="1" smtClean="0">
                <a:latin typeface="Times New Roman" pitchFamily="18" charset="0"/>
              </a:rPr>
              <a:t>查阅</a:t>
            </a:r>
            <a:r>
              <a:rPr lang="en-US" altLang="zh-CN" sz="3300" b="1" smtClean="0">
                <a:latin typeface="Times New Roman" pitchFamily="18" charset="0"/>
              </a:rPr>
              <a:t>; </a:t>
            </a:r>
            <a:r>
              <a:rPr lang="zh-CN" altLang="en-US" sz="3300" b="1" smtClean="0">
                <a:latin typeface="Times New Roman" pitchFamily="18" charset="0"/>
              </a:rPr>
              <a:t>抬头看</a:t>
            </a:r>
          </a:p>
        </p:txBody>
      </p:sp>
    </p:spTree>
    <p:extLst>
      <p:ext uri="{BB962C8B-B14F-4D97-AF65-F5344CB8AC3E}">
        <p14:creationId xmlns:p14="http://schemas.microsoft.com/office/powerpoint/2010/main" val="2282199577"/>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4034">
                                            <p:txEl>
                                              <p:pRg st="1" end="1"/>
                                            </p:txEl>
                                          </p:spTgt>
                                        </p:tgtEl>
                                        <p:attrNameLst>
                                          <p:attrName>style.visibility</p:attrName>
                                        </p:attrNameLst>
                                      </p:cBhvr>
                                      <p:to>
                                        <p:strVal val="visible"/>
                                      </p:to>
                                    </p:set>
                                    <p:animEffect transition="in" filter="wipe(down)">
                                      <p:cBhvr>
                                        <p:cTn id="7" dur="500"/>
                                        <p:tgtEl>
                                          <p:spTgt spid="44034">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4034">
                                            <p:txEl>
                                              <p:pRg st="2" end="2"/>
                                            </p:txEl>
                                          </p:spTgt>
                                        </p:tgtEl>
                                        <p:attrNameLst>
                                          <p:attrName>style.visibility</p:attrName>
                                        </p:attrNameLst>
                                      </p:cBhvr>
                                      <p:to>
                                        <p:strVal val="visible"/>
                                      </p:to>
                                    </p:set>
                                    <p:animEffect transition="in" filter="wipe(down)">
                                      <p:cBhvr>
                                        <p:cTn id="12" dur="500"/>
                                        <p:tgtEl>
                                          <p:spTgt spid="44034">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44034">
                                            <p:txEl>
                                              <p:pRg st="3" end="3"/>
                                            </p:txEl>
                                          </p:spTgt>
                                        </p:tgtEl>
                                        <p:attrNameLst>
                                          <p:attrName>style.visibility</p:attrName>
                                        </p:attrNameLst>
                                      </p:cBhvr>
                                      <p:to>
                                        <p:strVal val="visible"/>
                                      </p:to>
                                    </p:set>
                                    <p:animEffect transition="in" filter="wipe(down)">
                                      <p:cBhvr>
                                        <p:cTn id="17" dur="500"/>
                                        <p:tgtEl>
                                          <p:spTgt spid="44034">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44034">
                                            <p:txEl>
                                              <p:pRg st="4" end="4"/>
                                            </p:txEl>
                                          </p:spTgt>
                                        </p:tgtEl>
                                        <p:attrNameLst>
                                          <p:attrName>style.visibility</p:attrName>
                                        </p:attrNameLst>
                                      </p:cBhvr>
                                      <p:to>
                                        <p:strVal val="visible"/>
                                      </p:to>
                                    </p:set>
                                    <p:animEffect transition="in" filter="wipe(down)">
                                      <p:cBhvr>
                                        <p:cTn id="22" dur="500"/>
                                        <p:tgtEl>
                                          <p:spTgt spid="44034">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44034">
                                            <p:txEl>
                                              <p:pRg st="5" end="5"/>
                                            </p:txEl>
                                          </p:spTgt>
                                        </p:tgtEl>
                                        <p:attrNameLst>
                                          <p:attrName>style.visibility</p:attrName>
                                        </p:attrNameLst>
                                      </p:cBhvr>
                                      <p:to>
                                        <p:strVal val="visible"/>
                                      </p:to>
                                    </p:set>
                                    <p:animEffect transition="in" filter="wipe(down)">
                                      <p:cBhvr>
                                        <p:cTn id="27" dur="500"/>
                                        <p:tgtEl>
                                          <p:spTgt spid="44034">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44034">
                                            <p:txEl>
                                              <p:pRg st="6" end="6"/>
                                            </p:txEl>
                                          </p:spTgt>
                                        </p:tgtEl>
                                        <p:attrNameLst>
                                          <p:attrName>style.visibility</p:attrName>
                                        </p:attrNameLst>
                                      </p:cBhvr>
                                      <p:to>
                                        <p:strVal val="visible"/>
                                      </p:to>
                                    </p:set>
                                    <p:animEffect transition="in" filter="wipe(down)">
                                      <p:cBhvr>
                                        <p:cTn id="32" dur="500"/>
                                        <p:tgtEl>
                                          <p:spTgt spid="44034">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44034">
                                            <p:txEl>
                                              <p:pRg st="7" end="7"/>
                                            </p:txEl>
                                          </p:spTgt>
                                        </p:tgtEl>
                                        <p:attrNameLst>
                                          <p:attrName>style.visibility</p:attrName>
                                        </p:attrNameLst>
                                      </p:cBhvr>
                                      <p:to>
                                        <p:strVal val="visible"/>
                                      </p:to>
                                    </p:set>
                                    <p:animEffect transition="in" filter="wipe(down)">
                                      <p:cBhvr>
                                        <p:cTn id="37" dur="500"/>
                                        <p:tgtEl>
                                          <p:spTgt spid="44034">
                                            <p:txEl>
                                              <p:pRg st="7" end="7"/>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44034">
                                            <p:txEl>
                                              <p:pRg st="8" end="8"/>
                                            </p:txEl>
                                          </p:spTgt>
                                        </p:tgtEl>
                                        <p:attrNameLst>
                                          <p:attrName>style.visibility</p:attrName>
                                        </p:attrNameLst>
                                      </p:cBhvr>
                                      <p:to>
                                        <p:strVal val="visible"/>
                                      </p:to>
                                    </p:set>
                                    <p:animEffect transition="in" filter="wipe(down)">
                                      <p:cBhvr>
                                        <p:cTn id="42" dur="500"/>
                                        <p:tgtEl>
                                          <p:spTgt spid="44034">
                                            <p:txEl>
                                              <p:pRg st="8" end="8"/>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44034">
                                            <p:txEl>
                                              <p:pRg st="9" end="9"/>
                                            </p:txEl>
                                          </p:spTgt>
                                        </p:tgtEl>
                                        <p:attrNameLst>
                                          <p:attrName>style.visibility</p:attrName>
                                        </p:attrNameLst>
                                      </p:cBhvr>
                                      <p:to>
                                        <p:strVal val="visible"/>
                                      </p:to>
                                    </p:set>
                                    <p:animEffect transition="in" filter="wipe(down)">
                                      <p:cBhvr>
                                        <p:cTn id="47" dur="500"/>
                                        <p:tgtEl>
                                          <p:spTgt spid="4403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5"/>
          <p:cNvSpPr txBox="1">
            <a:spLocks noChangeArrowheads="1"/>
          </p:cNvSpPr>
          <p:nvPr/>
        </p:nvSpPr>
        <p:spPr bwMode="auto">
          <a:xfrm>
            <a:off x="1042988" y="549275"/>
            <a:ext cx="7199312"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400" b="1">
                <a:solidFill>
                  <a:srgbClr val="0066FF"/>
                </a:solidFill>
                <a:latin typeface="Arial" pitchFamily="34" charset="0"/>
              </a:rPr>
              <a:t>What do you think of famous basketball players? Make a list of good and difficult things about being a famous basketball player, then talk about them with your partner.</a:t>
            </a:r>
          </a:p>
        </p:txBody>
      </p:sp>
      <p:sp>
        <p:nvSpPr>
          <p:cNvPr id="44035" name="Oval 2"/>
          <p:cNvSpPr>
            <a:spLocks noChangeArrowheads="1"/>
          </p:cNvSpPr>
          <p:nvPr/>
        </p:nvSpPr>
        <p:spPr bwMode="auto">
          <a:xfrm>
            <a:off x="323850" y="711200"/>
            <a:ext cx="649288" cy="701675"/>
          </a:xfrm>
          <a:prstGeom prst="ellipse">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a:solidFill>
                  <a:schemeClr val="bg1"/>
                </a:solidFill>
                <a:latin typeface="Arial" pitchFamily="34" charset="0"/>
              </a:rPr>
              <a:t>2e</a:t>
            </a:r>
          </a:p>
        </p:txBody>
      </p:sp>
      <p:pic>
        <p:nvPicPr>
          <p:cNvPr id="4506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475" y="3860800"/>
            <a:ext cx="3868738" cy="255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8798036"/>
      </p:ext>
    </p:extLst>
  </p:cSld>
  <p:clrMapOvr>
    <a:masterClrMapping/>
  </p:clrMapOvr>
  <p:transition>
    <p:pull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box(in)">
                                      <p:cBhvr>
                                        <p:cTn id="7" dur="5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1989138"/>
            <a:ext cx="4176712" cy="290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圆角矩形标注 14"/>
          <p:cNvSpPr>
            <a:spLocks noChangeArrowheads="1"/>
          </p:cNvSpPr>
          <p:nvPr/>
        </p:nvSpPr>
        <p:spPr bwMode="auto">
          <a:xfrm>
            <a:off x="684213" y="549275"/>
            <a:ext cx="6264275" cy="1370013"/>
          </a:xfrm>
          <a:prstGeom prst="wedgeRoundRectCallout">
            <a:avLst>
              <a:gd name="adj1" fmla="val -8792"/>
              <a:gd name="adj2" fmla="val 81634"/>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solidFill>
                  <a:srgbClr val="002060"/>
                </a:solidFill>
                <a:cs typeface="Times New Roman" pitchFamily="18" charset="0"/>
              </a:rPr>
              <a:t>First, he can do things he likes best. </a:t>
            </a:r>
            <a:endParaRPr lang="zh-CN" altLang="en-US" sz="3600" b="1">
              <a:solidFill>
                <a:srgbClr val="002060"/>
              </a:solidFill>
              <a:cs typeface="Times New Roman" pitchFamily="18" charset="0"/>
            </a:endParaRPr>
          </a:p>
        </p:txBody>
      </p:sp>
      <p:sp>
        <p:nvSpPr>
          <p:cNvPr id="46084" name="圆角矩形标注 15"/>
          <p:cNvSpPr>
            <a:spLocks noChangeArrowheads="1"/>
          </p:cNvSpPr>
          <p:nvPr/>
        </p:nvSpPr>
        <p:spPr bwMode="auto">
          <a:xfrm>
            <a:off x="4067175" y="4868863"/>
            <a:ext cx="4321175" cy="1800225"/>
          </a:xfrm>
          <a:prstGeom prst="wedgeRoundRectCallout">
            <a:avLst>
              <a:gd name="adj1" fmla="val -25861"/>
              <a:gd name="adj2" fmla="val -79981"/>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solidFill>
                  <a:srgbClr val="002060"/>
                </a:solidFill>
                <a:cs typeface="Times New Roman" pitchFamily="18" charset="0"/>
              </a:rPr>
              <a:t>Second, he can earn a lot of money every year. </a:t>
            </a:r>
            <a:endParaRPr lang="zh-CN" altLang="en-US" sz="3600" b="1">
              <a:solidFill>
                <a:srgbClr val="002060"/>
              </a:solidFill>
              <a:cs typeface="Times New Roman" pitchFamily="18" charset="0"/>
            </a:endParaRPr>
          </a:p>
        </p:txBody>
      </p:sp>
    </p:spTree>
    <p:extLst>
      <p:ext uri="{BB962C8B-B14F-4D97-AF65-F5344CB8AC3E}">
        <p14:creationId xmlns:p14="http://schemas.microsoft.com/office/powerpoint/2010/main" val="1810765933"/>
      </p:ext>
    </p:extLst>
  </p:cSld>
  <p:clrMapOvr>
    <a:masterClrMapping/>
  </p:clrMapOvr>
  <p:transition>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barn(inHorizontal)">
                                      <p:cBhvr>
                                        <p:cTn id="7" dur="500"/>
                                        <p:tgtEl>
                                          <p:spTgt spid="460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3" fill="hold" grpId="0" nodeType="clickEffect">
                                  <p:stCondLst>
                                    <p:cond delay="0"/>
                                  </p:stCondLst>
                                  <p:childTnLst>
                                    <p:set>
                                      <p:cBhvr>
                                        <p:cTn id="11" dur="1" fill="hold">
                                          <p:stCondLst>
                                            <p:cond delay="0"/>
                                          </p:stCondLst>
                                        </p:cTn>
                                        <p:tgtEl>
                                          <p:spTgt spid="46084"/>
                                        </p:tgtEl>
                                        <p:attrNameLst>
                                          <p:attrName>style.visibility</p:attrName>
                                        </p:attrNameLst>
                                      </p:cBhvr>
                                      <p:to>
                                        <p:strVal val="visible"/>
                                      </p:to>
                                    </p:set>
                                    <p:anim calcmode="lin" valueType="num">
                                      <p:cBhvr additive="base">
                                        <p:cTn id="12" dur="500" fill="hold"/>
                                        <p:tgtEl>
                                          <p:spTgt spid="46084"/>
                                        </p:tgtEl>
                                        <p:attrNameLst>
                                          <p:attrName>ppt_x</p:attrName>
                                        </p:attrNameLst>
                                      </p:cBhvr>
                                      <p:tavLst>
                                        <p:tav tm="0">
                                          <p:val>
                                            <p:strVal val="1+#ppt_w/2"/>
                                          </p:val>
                                        </p:tav>
                                        <p:tav tm="100000">
                                          <p:val>
                                            <p:strVal val="#ppt_x"/>
                                          </p:val>
                                        </p:tav>
                                      </p:tavLst>
                                    </p:anim>
                                    <p:anim calcmode="lin" valueType="num">
                                      <p:cBhvr additive="base">
                                        <p:cTn id="13" dur="500" fill="hold"/>
                                        <p:tgtEl>
                                          <p:spTgt spid="4608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ldLvl="0" animBg="1" autoUpdateAnimBg="0"/>
      <p:bldP spid="46084" grpId="0" bldLvl="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2141538"/>
            <a:ext cx="3816350" cy="265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圆角矩形标注 5"/>
          <p:cNvSpPr>
            <a:spLocks noChangeArrowheads="1"/>
          </p:cNvSpPr>
          <p:nvPr/>
        </p:nvSpPr>
        <p:spPr bwMode="auto">
          <a:xfrm>
            <a:off x="468313" y="260350"/>
            <a:ext cx="6264275" cy="1755775"/>
          </a:xfrm>
          <a:prstGeom prst="wedgeRoundRectCallout">
            <a:avLst>
              <a:gd name="adj1" fmla="val -2407"/>
              <a:gd name="adj2" fmla="val 85532"/>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solidFill>
                  <a:srgbClr val="002060"/>
                </a:solidFill>
                <a:cs typeface="Times New Roman" pitchFamily="18" charset="0"/>
              </a:rPr>
              <a:t>Third, he may have many fans, and gets a lot of attention wherever he goes.  </a:t>
            </a:r>
            <a:endParaRPr lang="zh-CN" altLang="en-US" sz="3600" b="1">
              <a:solidFill>
                <a:srgbClr val="002060"/>
              </a:solidFill>
              <a:cs typeface="Times New Roman" pitchFamily="18" charset="0"/>
            </a:endParaRPr>
          </a:p>
        </p:txBody>
      </p:sp>
      <p:sp>
        <p:nvSpPr>
          <p:cNvPr id="47108" name="圆角矩形标注 4"/>
          <p:cNvSpPr>
            <a:spLocks noChangeArrowheads="1"/>
          </p:cNvSpPr>
          <p:nvPr/>
        </p:nvSpPr>
        <p:spPr bwMode="auto">
          <a:xfrm>
            <a:off x="2195513" y="4724400"/>
            <a:ext cx="6119812" cy="1943100"/>
          </a:xfrm>
          <a:prstGeom prst="wedgeRoundRectCallout">
            <a:avLst>
              <a:gd name="adj1" fmla="val 1542"/>
              <a:gd name="adj2" fmla="val -71815"/>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solidFill>
                  <a:srgbClr val="002060"/>
                </a:solidFill>
                <a:cs typeface="Times New Roman" pitchFamily="18" charset="0"/>
              </a:rPr>
              <a:t>Another thing, he can travel around the world, and meet many new friends. </a:t>
            </a:r>
            <a:endParaRPr lang="zh-CN" altLang="en-US" sz="3600" b="1">
              <a:solidFill>
                <a:srgbClr val="002060"/>
              </a:solidFill>
              <a:cs typeface="Times New Roman" pitchFamily="18" charset="0"/>
            </a:endParaRPr>
          </a:p>
        </p:txBody>
      </p:sp>
    </p:spTree>
    <p:extLst>
      <p:ext uri="{BB962C8B-B14F-4D97-AF65-F5344CB8AC3E}">
        <p14:creationId xmlns:p14="http://schemas.microsoft.com/office/powerpoint/2010/main" val="4119017720"/>
      </p:ext>
    </p:extLst>
  </p:cSld>
  <p:clrMapOvr>
    <a:masterClrMapping/>
  </p:clrMapOvr>
  <p:transition>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barn(inHorizontal)">
                                      <p:cBhvr>
                                        <p:cTn id="7" dur="500"/>
                                        <p:tgtEl>
                                          <p:spTgt spid="471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7108"/>
                                        </p:tgtEl>
                                        <p:attrNameLst>
                                          <p:attrName>style.visibility</p:attrName>
                                        </p:attrNameLst>
                                      </p:cBhvr>
                                      <p:to>
                                        <p:strVal val="visible"/>
                                      </p:to>
                                    </p:set>
                                    <p:anim calcmode="lin" valueType="num">
                                      <p:cBhvr additive="base">
                                        <p:cTn id="12" dur="500" fill="hold"/>
                                        <p:tgtEl>
                                          <p:spTgt spid="47108"/>
                                        </p:tgtEl>
                                        <p:attrNameLst>
                                          <p:attrName>ppt_x</p:attrName>
                                        </p:attrNameLst>
                                      </p:cBhvr>
                                      <p:tavLst>
                                        <p:tav tm="0">
                                          <p:val>
                                            <p:strVal val="#ppt_x"/>
                                          </p:val>
                                        </p:tav>
                                        <p:tav tm="100000">
                                          <p:val>
                                            <p:strVal val="#ppt_x"/>
                                          </p:val>
                                        </p:tav>
                                      </p:tavLst>
                                    </p:anim>
                                    <p:anim calcmode="lin" valueType="num">
                                      <p:cBhvr additive="base">
                                        <p:cTn id="13" dur="500" fill="hold"/>
                                        <p:tgtEl>
                                          <p:spTgt spid="47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ldLvl="0" animBg="1" autoUpdateAnimBg="0"/>
      <p:bldP spid="47108" grpId="0" bldLvl="0"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2638425"/>
            <a:ext cx="3600450"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圆角矩形标注 3"/>
          <p:cNvSpPr>
            <a:spLocks noChangeArrowheads="1"/>
          </p:cNvSpPr>
          <p:nvPr/>
        </p:nvSpPr>
        <p:spPr bwMode="auto">
          <a:xfrm>
            <a:off x="755650" y="549275"/>
            <a:ext cx="7416800" cy="1871663"/>
          </a:xfrm>
          <a:prstGeom prst="wedgeRoundRectCallout">
            <a:avLst>
              <a:gd name="adj1" fmla="val -13551"/>
              <a:gd name="adj2" fmla="val 72222"/>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solidFill>
                  <a:srgbClr val="002060"/>
                </a:solidFill>
                <a:cs typeface="Times New Roman" pitchFamily="18" charset="0"/>
              </a:rPr>
              <a:t>But there are also some difficult things for him. For example, he must work very hard all the time. </a:t>
            </a:r>
            <a:endParaRPr lang="zh-CN" altLang="en-US" sz="3600" b="1">
              <a:solidFill>
                <a:srgbClr val="002060"/>
              </a:solidFill>
              <a:cs typeface="Times New Roman" pitchFamily="18" charset="0"/>
            </a:endParaRPr>
          </a:p>
        </p:txBody>
      </p:sp>
      <p:sp>
        <p:nvSpPr>
          <p:cNvPr id="48132" name="圆角矩形标注 4"/>
          <p:cNvSpPr>
            <a:spLocks noChangeArrowheads="1"/>
          </p:cNvSpPr>
          <p:nvPr/>
        </p:nvSpPr>
        <p:spPr bwMode="auto">
          <a:xfrm>
            <a:off x="4067175" y="5229225"/>
            <a:ext cx="4248150" cy="1368425"/>
          </a:xfrm>
          <a:prstGeom prst="wedgeRoundRectCallout">
            <a:avLst>
              <a:gd name="adj1" fmla="val -26046"/>
              <a:gd name="adj2" fmla="val -85153"/>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solidFill>
                  <a:srgbClr val="002060"/>
                </a:solidFill>
                <a:cs typeface="Times New Roman" pitchFamily="18" charset="0"/>
              </a:rPr>
              <a:t>He may get hurt in the hard games.  </a:t>
            </a:r>
            <a:endParaRPr lang="zh-CN" altLang="en-US" sz="3600" b="1">
              <a:solidFill>
                <a:srgbClr val="002060"/>
              </a:solidFill>
              <a:cs typeface="Times New Roman" pitchFamily="18" charset="0"/>
            </a:endParaRPr>
          </a:p>
        </p:txBody>
      </p:sp>
    </p:spTree>
    <p:extLst>
      <p:ext uri="{BB962C8B-B14F-4D97-AF65-F5344CB8AC3E}">
        <p14:creationId xmlns:p14="http://schemas.microsoft.com/office/powerpoint/2010/main" val="4292313935"/>
      </p:ext>
    </p:extLst>
  </p:cSld>
  <p:clrMapOvr>
    <a:masterClrMapping/>
  </p:clrMapOvr>
  <p:transition>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barn(inHorizontal)">
                                      <p:cBhvr>
                                        <p:cTn id="7" dur="500"/>
                                        <p:tgtEl>
                                          <p:spTgt spid="481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8132"/>
                                        </p:tgtEl>
                                        <p:attrNameLst>
                                          <p:attrName>style.visibility</p:attrName>
                                        </p:attrNameLst>
                                      </p:cBhvr>
                                      <p:to>
                                        <p:strVal val="visible"/>
                                      </p:to>
                                    </p:set>
                                    <p:anim calcmode="lin" valueType="num">
                                      <p:cBhvr additive="base">
                                        <p:cTn id="12" dur="500" fill="hold"/>
                                        <p:tgtEl>
                                          <p:spTgt spid="48132"/>
                                        </p:tgtEl>
                                        <p:attrNameLst>
                                          <p:attrName>ppt_x</p:attrName>
                                        </p:attrNameLst>
                                      </p:cBhvr>
                                      <p:tavLst>
                                        <p:tav tm="0">
                                          <p:val>
                                            <p:strVal val="#ppt_x"/>
                                          </p:val>
                                        </p:tav>
                                        <p:tav tm="100000">
                                          <p:val>
                                            <p:strVal val="#ppt_x"/>
                                          </p:val>
                                        </p:tav>
                                      </p:tavLst>
                                    </p:anim>
                                    <p:anim calcmode="lin" valueType="num">
                                      <p:cBhvr additive="base">
                                        <p:cTn id="13" dur="500" fill="hold"/>
                                        <p:tgtEl>
                                          <p:spTgt spid="48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ldLvl="0" animBg="1" autoUpdateAnimBg="0"/>
      <p:bldP spid="48132" grpId="0" bldLvl="0"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5"/>
          <p:cNvSpPr txBox="1">
            <a:spLocks noChangeArrowheads="1"/>
          </p:cNvSpPr>
          <p:nvPr/>
        </p:nvSpPr>
        <p:spPr bwMode="auto">
          <a:xfrm>
            <a:off x="2051050" y="2786063"/>
            <a:ext cx="5400675"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tabLst>
                <a:tab pos="446088" algn="l"/>
              </a:tabLst>
              <a:defRPr sz="3200">
                <a:solidFill>
                  <a:schemeClr val="tx1"/>
                </a:solidFill>
                <a:latin typeface="Calibri" pitchFamily="34" charset="0"/>
                <a:ea typeface="宋体" pitchFamily="2" charset="-122"/>
              </a:defRPr>
            </a:lvl1pPr>
            <a:lvl2pPr marL="742950" indent="-285750">
              <a:spcBef>
                <a:spcPct val="20000"/>
              </a:spcBef>
              <a:buChar char="–"/>
              <a:tabLst>
                <a:tab pos="446088" algn="l"/>
              </a:tabLst>
              <a:defRPr sz="2800">
                <a:solidFill>
                  <a:schemeClr val="tx1"/>
                </a:solidFill>
                <a:latin typeface="Calibri" pitchFamily="34" charset="0"/>
                <a:ea typeface="宋体" pitchFamily="2" charset="-122"/>
              </a:defRPr>
            </a:lvl2pPr>
            <a:lvl3pPr marL="1143000" indent="-228600">
              <a:spcBef>
                <a:spcPct val="20000"/>
              </a:spcBef>
              <a:buChar char="•"/>
              <a:tabLst>
                <a:tab pos="446088" algn="l"/>
              </a:tabLst>
              <a:defRPr sz="2400">
                <a:solidFill>
                  <a:schemeClr val="tx1"/>
                </a:solidFill>
                <a:latin typeface="Calibri" pitchFamily="34" charset="0"/>
                <a:ea typeface="宋体" pitchFamily="2" charset="-122"/>
              </a:defRPr>
            </a:lvl3pPr>
            <a:lvl4pPr marL="1600200" indent="-228600">
              <a:spcBef>
                <a:spcPct val="20000"/>
              </a:spcBef>
              <a:buChar char="–"/>
              <a:tabLst>
                <a:tab pos="446088" algn="l"/>
              </a:tabLst>
              <a:defRPr sz="2000">
                <a:solidFill>
                  <a:schemeClr val="tx1"/>
                </a:solidFill>
                <a:latin typeface="Calibri" pitchFamily="34" charset="0"/>
                <a:ea typeface="宋体" pitchFamily="2" charset="-122"/>
              </a:defRPr>
            </a:lvl4pPr>
            <a:lvl5pPr marL="2057400" indent="-228600">
              <a:spcBef>
                <a:spcPct val="20000"/>
              </a:spcBef>
              <a:buChar char="»"/>
              <a:tabLst>
                <a:tab pos="446088" algn="l"/>
              </a:tabLst>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tabLst>
                <a:tab pos="446088" algn="l"/>
              </a:tabLst>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500" b="1">
                <a:solidFill>
                  <a:srgbClr val="0066FF"/>
                </a:solidFill>
                <a:latin typeface="Arial" pitchFamily="34" charset="0"/>
              </a:rPr>
              <a:t>Write a short passage about the development of basketball. </a:t>
            </a:r>
          </a:p>
        </p:txBody>
      </p:sp>
      <p:pic>
        <p:nvPicPr>
          <p:cNvPr id="48131" name="Picture 4" descr="hmw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6738" y="911225"/>
            <a:ext cx="5040312" cy="172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6727054"/>
      </p:ext>
    </p:extLst>
  </p:cSld>
  <p:clrMapOvr>
    <a:masterClrMapping/>
  </p:clrMapOvr>
  <p:transition>
    <p:check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1619250" y="765175"/>
            <a:ext cx="6153150" cy="213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2800" b="1">
                <a:solidFill>
                  <a:srgbClr val="0066FF"/>
                </a:solidFill>
                <a:latin typeface="Arial" pitchFamily="34" charset="0"/>
              </a:rPr>
              <a:t>The words in the box describe how food can taste. Write them under the correct pictures. Some pictures have more than one word.</a:t>
            </a:r>
            <a:r>
              <a:rPr lang="en-US" altLang="zh-CN" sz="2800" b="1">
                <a:solidFill>
                  <a:srgbClr val="0000FF"/>
                </a:solidFill>
                <a:latin typeface="Arial" pitchFamily="34" charset="0"/>
              </a:rPr>
              <a:t> </a:t>
            </a:r>
          </a:p>
        </p:txBody>
      </p:sp>
      <p:sp>
        <p:nvSpPr>
          <p:cNvPr id="5123" name="Oval 2"/>
          <p:cNvSpPr>
            <a:spLocks noChangeArrowheads="1"/>
          </p:cNvSpPr>
          <p:nvPr/>
        </p:nvSpPr>
        <p:spPr bwMode="auto">
          <a:xfrm>
            <a:off x="900113" y="836613"/>
            <a:ext cx="647700" cy="719137"/>
          </a:xfrm>
          <a:prstGeom prst="ellipse">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a:solidFill>
                  <a:schemeClr val="bg1"/>
                </a:solidFill>
                <a:latin typeface="Arial" pitchFamily="34" charset="0"/>
              </a:rPr>
              <a:t>1a</a:t>
            </a:r>
          </a:p>
        </p:txBody>
      </p:sp>
      <p:pic>
        <p:nvPicPr>
          <p:cNvPr id="614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4076700"/>
            <a:ext cx="2416175" cy="188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113" y="4076700"/>
            <a:ext cx="2592387"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525" y="4076700"/>
            <a:ext cx="2771775"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189912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ox(in)">
                                      <p:cBhvr>
                                        <p:cTn id="7" dur="500"/>
                                        <p:tgtEl>
                                          <p:spTgt spid="6148"/>
                                        </p:tgtEl>
                                      </p:cBhvr>
                                    </p:animEffect>
                                  </p:childTnLst>
                                </p:cTn>
                              </p:par>
                              <p:par>
                                <p:cTn id="8" presetID="4" presetClass="entr" presetSubtype="16" fill="hold" nodeType="withEffect">
                                  <p:stCondLst>
                                    <p:cond delay="0"/>
                                  </p:stCondLst>
                                  <p:childTnLst>
                                    <p:set>
                                      <p:cBhvr>
                                        <p:cTn id="9" dur="1" fill="hold">
                                          <p:stCondLst>
                                            <p:cond delay="0"/>
                                          </p:stCondLst>
                                        </p:cTn>
                                        <p:tgtEl>
                                          <p:spTgt spid="6149"/>
                                        </p:tgtEl>
                                        <p:attrNameLst>
                                          <p:attrName>style.visibility</p:attrName>
                                        </p:attrNameLst>
                                      </p:cBhvr>
                                      <p:to>
                                        <p:strVal val="visible"/>
                                      </p:to>
                                    </p:set>
                                    <p:animEffect transition="in" filter="box(in)">
                                      <p:cBhvr>
                                        <p:cTn id="10" dur="500"/>
                                        <p:tgtEl>
                                          <p:spTgt spid="6149"/>
                                        </p:tgtEl>
                                      </p:cBhvr>
                                    </p:animEffect>
                                  </p:childTnLst>
                                </p:cTn>
                              </p:par>
                              <p:par>
                                <p:cTn id="11" presetID="4" presetClass="entr" presetSubtype="16" fill="hold" nodeType="withEffect">
                                  <p:stCondLst>
                                    <p:cond delay="0"/>
                                  </p:stCondLst>
                                  <p:childTnLst>
                                    <p:set>
                                      <p:cBhvr>
                                        <p:cTn id="12" dur="1" fill="hold">
                                          <p:stCondLst>
                                            <p:cond delay="0"/>
                                          </p:stCondLst>
                                        </p:cTn>
                                        <p:tgtEl>
                                          <p:spTgt spid="6150"/>
                                        </p:tgtEl>
                                        <p:attrNameLst>
                                          <p:attrName>style.visibility</p:attrName>
                                        </p:attrNameLst>
                                      </p:cBhvr>
                                      <p:to>
                                        <p:strVal val="visible"/>
                                      </p:to>
                                    </p:set>
                                    <p:animEffect transition="in" filter="box(in)">
                                      <p:cBhvr>
                                        <p:cTn id="13"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4"/>
          <p:cNvSpPr txBox="1">
            <a:spLocks noChangeArrowheads="1"/>
          </p:cNvSpPr>
          <p:nvPr/>
        </p:nvSpPr>
        <p:spPr bwMode="auto">
          <a:xfrm>
            <a:off x="611188" y="5084763"/>
            <a:ext cx="85693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1800" b="1"/>
              <a:t>  ______       ______       ______      ______</a:t>
            </a:r>
          </a:p>
          <a:p>
            <a:pPr eaLnBrk="1" hangingPunct="1">
              <a:spcBef>
                <a:spcPct val="0"/>
              </a:spcBef>
              <a:buFont typeface="Arial" pitchFamily="34" charset="0"/>
              <a:buNone/>
            </a:pPr>
            <a:r>
              <a:rPr lang="en-US" altLang="zh-CN" sz="1800" b="1"/>
              <a:t>  ______       ______       ______      ______</a:t>
            </a:r>
          </a:p>
        </p:txBody>
      </p:sp>
      <p:sp>
        <p:nvSpPr>
          <p:cNvPr id="7171" name="Text Box 9"/>
          <p:cNvSpPr txBox="1">
            <a:spLocks noChangeArrowheads="1"/>
          </p:cNvSpPr>
          <p:nvPr/>
        </p:nvSpPr>
        <p:spPr bwMode="auto">
          <a:xfrm>
            <a:off x="107950" y="5084763"/>
            <a:ext cx="20875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400" b="1">
                <a:solidFill>
                  <a:srgbClr val="FF0000"/>
                </a:solidFill>
              </a:rPr>
              <a:t>crispy</a:t>
            </a:r>
          </a:p>
        </p:txBody>
      </p:sp>
      <p:sp>
        <p:nvSpPr>
          <p:cNvPr id="7172" name="Text Box 10"/>
          <p:cNvSpPr txBox="1">
            <a:spLocks noChangeArrowheads="1"/>
          </p:cNvSpPr>
          <p:nvPr/>
        </p:nvSpPr>
        <p:spPr bwMode="auto">
          <a:xfrm>
            <a:off x="2916238" y="5084763"/>
            <a:ext cx="12239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400" b="1">
                <a:solidFill>
                  <a:srgbClr val="FF0000"/>
                </a:solidFill>
              </a:rPr>
              <a:t>sour</a:t>
            </a:r>
          </a:p>
        </p:txBody>
      </p:sp>
      <p:sp>
        <p:nvSpPr>
          <p:cNvPr id="7173" name="Text Box 11"/>
          <p:cNvSpPr txBox="1">
            <a:spLocks noChangeArrowheads="1"/>
          </p:cNvSpPr>
          <p:nvPr/>
        </p:nvSpPr>
        <p:spPr bwMode="auto">
          <a:xfrm>
            <a:off x="6661150" y="5013325"/>
            <a:ext cx="19446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400" b="1">
                <a:solidFill>
                  <a:srgbClr val="FF0000"/>
                </a:solidFill>
              </a:rPr>
              <a:t>salty</a:t>
            </a:r>
          </a:p>
        </p:txBody>
      </p:sp>
      <p:sp>
        <p:nvSpPr>
          <p:cNvPr id="7174" name="Text Box 9"/>
          <p:cNvSpPr txBox="1">
            <a:spLocks noChangeArrowheads="1"/>
          </p:cNvSpPr>
          <p:nvPr/>
        </p:nvSpPr>
        <p:spPr bwMode="auto">
          <a:xfrm>
            <a:off x="4787900" y="5084763"/>
            <a:ext cx="15128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400" b="1">
                <a:solidFill>
                  <a:srgbClr val="FF0000"/>
                </a:solidFill>
              </a:rPr>
              <a:t>sweet</a:t>
            </a:r>
          </a:p>
        </p:txBody>
      </p:sp>
      <p:pic>
        <p:nvPicPr>
          <p:cNvPr id="6151" name="Picture 14" descr="http://img0.imgtn.bdimg.com/it/u=1332354002,2179902130&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284538"/>
            <a:ext cx="1944687"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Picture 16" descr="http://img2.imgtn.bdimg.com/it/u=3850769245,3857854589&amp;fm=23&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213100"/>
            <a:ext cx="1373188"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3284538"/>
            <a:ext cx="1943100"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2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4438" y="3429000"/>
            <a:ext cx="2087562" cy="154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Text Box 4"/>
          <p:cNvSpPr txBox="1">
            <a:spLocks noChangeArrowheads="1"/>
          </p:cNvSpPr>
          <p:nvPr/>
        </p:nvSpPr>
        <p:spPr bwMode="auto">
          <a:xfrm>
            <a:off x="1331913" y="1473200"/>
            <a:ext cx="63373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t>sweet      crispy      salty     sour</a:t>
            </a:r>
          </a:p>
        </p:txBody>
      </p:sp>
      <p:sp>
        <p:nvSpPr>
          <p:cNvPr id="7180" name="Text Box 11"/>
          <p:cNvSpPr txBox="1">
            <a:spLocks noChangeArrowheads="1"/>
          </p:cNvSpPr>
          <p:nvPr/>
        </p:nvSpPr>
        <p:spPr bwMode="auto">
          <a:xfrm>
            <a:off x="180975" y="5589588"/>
            <a:ext cx="20161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400" b="1">
                <a:solidFill>
                  <a:srgbClr val="FF0000"/>
                </a:solidFill>
              </a:rPr>
              <a:t>salty</a:t>
            </a:r>
          </a:p>
        </p:txBody>
      </p:sp>
      <p:sp>
        <p:nvSpPr>
          <p:cNvPr id="7181" name="Rectangle 23"/>
          <p:cNvSpPr>
            <a:spLocks noChangeArrowheads="1"/>
          </p:cNvSpPr>
          <p:nvPr/>
        </p:nvSpPr>
        <p:spPr bwMode="auto">
          <a:xfrm>
            <a:off x="971550" y="606425"/>
            <a:ext cx="3038475" cy="519113"/>
          </a:xfrm>
          <a:prstGeom prst="rect">
            <a:avLst/>
          </a:prstGeom>
          <a:noFill/>
          <a:ln>
            <a:noFill/>
          </a:ln>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2800" b="1" i="1">
                <a:solidFill>
                  <a:schemeClr val="bg1"/>
                </a:solidFill>
              </a:rPr>
              <a:t>adj</a:t>
            </a:r>
            <a:r>
              <a:rPr lang="en-US" altLang="zh-CN" sz="2800" b="1">
                <a:solidFill>
                  <a:schemeClr val="bg1"/>
                </a:solidFill>
              </a:rPr>
              <a:t>.  </a:t>
            </a:r>
            <a:r>
              <a:rPr lang="zh-CN" altLang="en-US" sz="2800" b="1">
                <a:solidFill>
                  <a:schemeClr val="bg1"/>
                </a:solidFill>
              </a:rPr>
              <a:t>脆的；酥脆的</a:t>
            </a:r>
          </a:p>
        </p:txBody>
      </p:sp>
      <p:sp>
        <p:nvSpPr>
          <p:cNvPr id="7182" name="Line 24"/>
          <p:cNvSpPr>
            <a:spLocks noChangeShapeType="1"/>
          </p:cNvSpPr>
          <p:nvPr/>
        </p:nvSpPr>
        <p:spPr bwMode="auto">
          <a:xfrm flipH="1" flipV="1">
            <a:off x="4500563" y="1196975"/>
            <a:ext cx="576262" cy="503238"/>
          </a:xfrm>
          <a:prstGeom prst="line">
            <a:avLst/>
          </a:prstGeom>
          <a:noFill/>
          <a:ln w="2540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183" name="Rectangle 25"/>
          <p:cNvSpPr>
            <a:spLocks noChangeArrowheads="1"/>
          </p:cNvSpPr>
          <p:nvPr/>
        </p:nvSpPr>
        <p:spPr bwMode="auto">
          <a:xfrm>
            <a:off x="4356100" y="2708275"/>
            <a:ext cx="1619250" cy="520700"/>
          </a:xfrm>
          <a:prstGeom prst="rect">
            <a:avLst/>
          </a:prstGeom>
          <a:noFill/>
          <a:ln>
            <a:noFill/>
          </a:ln>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2800" b="1" i="1">
                <a:solidFill>
                  <a:schemeClr val="bg1"/>
                </a:solidFill>
              </a:rPr>
              <a:t>adj</a:t>
            </a:r>
            <a:r>
              <a:rPr lang="en-US" altLang="zh-CN" sz="2800" b="1">
                <a:solidFill>
                  <a:schemeClr val="bg1"/>
                </a:solidFill>
              </a:rPr>
              <a:t>.  </a:t>
            </a:r>
            <a:r>
              <a:rPr lang="zh-CN" altLang="en-US" sz="2800" b="1">
                <a:solidFill>
                  <a:schemeClr val="bg1"/>
                </a:solidFill>
              </a:rPr>
              <a:t>酸的</a:t>
            </a:r>
            <a:endParaRPr lang="en-US" altLang="zh-CN" sz="2800" b="1">
              <a:solidFill>
                <a:schemeClr val="bg1"/>
              </a:solidFill>
            </a:endParaRPr>
          </a:p>
        </p:txBody>
      </p:sp>
      <p:sp>
        <p:nvSpPr>
          <p:cNvPr id="7184" name="Rectangle 27"/>
          <p:cNvSpPr>
            <a:spLocks noChangeArrowheads="1"/>
          </p:cNvSpPr>
          <p:nvPr/>
        </p:nvSpPr>
        <p:spPr bwMode="auto">
          <a:xfrm>
            <a:off x="900113" y="2636838"/>
            <a:ext cx="1619250" cy="519112"/>
          </a:xfrm>
          <a:prstGeom prst="rect">
            <a:avLst/>
          </a:prstGeom>
          <a:noFill/>
          <a:ln>
            <a:noFill/>
          </a:ln>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2800" b="1" i="1">
                <a:solidFill>
                  <a:schemeClr val="bg1"/>
                </a:solidFill>
              </a:rPr>
              <a:t>adj</a:t>
            </a:r>
            <a:r>
              <a:rPr lang="en-US" altLang="zh-CN" sz="2800" b="1">
                <a:solidFill>
                  <a:schemeClr val="bg1"/>
                </a:solidFill>
              </a:rPr>
              <a:t>.  </a:t>
            </a:r>
            <a:r>
              <a:rPr lang="zh-CN" altLang="en-US" sz="2800" b="1">
                <a:solidFill>
                  <a:schemeClr val="bg1"/>
                </a:solidFill>
              </a:rPr>
              <a:t>咸的</a:t>
            </a:r>
            <a:endParaRPr lang="en-US" altLang="zh-CN" sz="2800" b="1">
              <a:solidFill>
                <a:schemeClr val="bg1"/>
              </a:solidFill>
            </a:endParaRPr>
          </a:p>
        </p:txBody>
      </p:sp>
      <p:sp>
        <p:nvSpPr>
          <p:cNvPr id="7185" name="Line 28"/>
          <p:cNvSpPr>
            <a:spLocks noChangeShapeType="1"/>
          </p:cNvSpPr>
          <p:nvPr/>
        </p:nvSpPr>
        <p:spPr bwMode="auto">
          <a:xfrm>
            <a:off x="4860925" y="2565400"/>
            <a:ext cx="0" cy="431800"/>
          </a:xfrm>
          <a:prstGeom prst="line">
            <a:avLst/>
          </a:prstGeom>
          <a:noFill/>
          <a:ln w="25400">
            <a:solidFill>
              <a:srgbClr val="33996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31419100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82"/>
                                        </p:tgtEl>
                                        <p:attrNameLst>
                                          <p:attrName>style.visibility</p:attrName>
                                        </p:attrNameLst>
                                      </p:cBhvr>
                                      <p:to>
                                        <p:strVal val="visible"/>
                                      </p:to>
                                    </p:set>
                                    <p:animEffect transition="in" filter="blinds(horizontal)">
                                      <p:cBhvr>
                                        <p:cTn id="7" dur="500"/>
                                        <p:tgtEl>
                                          <p:spTgt spid="718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181"/>
                                        </p:tgtEl>
                                        <p:attrNameLst>
                                          <p:attrName>style.visibility</p:attrName>
                                        </p:attrNameLst>
                                      </p:cBhvr>
                                      <p:to>
                                        <p:strVal val="visible"/>
                                      </p:to>
                                    </p:set>
                                    <p:animEffect transition="in" filter="blinds(horizontal)">
                                      <p:cBhvr>
                                        <p:cTn id="10" dur="500"/>
                                        <p:tgtEl>
                                          <p:spTgt spid="718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185"/>
                                        </p:tgtEl>
                                        <p:attrNameLst>
                                          <p:attrName>style.visibility</p:attrName>
                                        </p:attrNameLst>
                                      </p:cBhvr>
                                      <p:to>
                                        <p:strVal val="visible"/>
                                      </p:to>
                                    </p:set>
                                    <p:animEffect transition="in" filter="blinds(horizontal)">
                                      <p:cBhvr>
                                        <p:cTn id="15" dur="500"/>
                                        <p:tgtEl>
                                          <p:spTgt spid="718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184"/>
                                        </p:tgtEl>
                                        <p:attrNameLst>
                                          <p:attrName>style.visibility</p:attrName>
                                        </p:attrNameLst>
                                      </p:cBhvr>
                                      <p:to>
                                        <p:strVal val="visible"/>
                                      </p:to>
                                    </p:set>
                                    <p:animEffect transition="in" filter="blinds(horizontal)">
                                      <p:cBhvr>
                                        <p:cTn id="18" dur="500"/>
                                        <p:tgtEl>
                                          <p:spTgt spid="7184"/>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183"/>
                                        </p:tgtEl>
                                        <p:attrNameLst>
                                          <p:attrName>style.visibility</p:attrName>
                                        </p:attrNameLst>
                                      </p:cBhvr>
                                      <p:to>
                                        <p:strVal val="visible"/>
                                      </p:to>
                                    </p:set>
                                    <p:animEffect transition="in" filter="blinds(horizontal)">
                                      <p:cBhvr>
                                        <p:cTn id="21" dur="500"/>
                                        <p:tgtEl>
                                          <p:spTgt spid="718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8" presetClass="entr" presetSubtype="12" fill="hold" nodeType="clickEffect">
                                  <p:stCondLst>
                                    <p:cond delay="0"/>
                                  </p:stCondLst>
                                  <p:childTnLst>
                                    <p:set>
                                      <p:cBhvr>
                                        <p:cTn id="25" dur="1" fill="hold">
                                          <p:stCondLst>
                                            <p:cond delay="0"/>
                                          </p:stCondLst>
                                        </p:cTn>
                                        <p:tgtEl>
                                          <p:spTgt spid="7171">
                                            <p:txEl>
                                              <p:pRg st="0" end="0"/>
                                            </p:txEl>
                                          </p:spTgt>
                                        </p:tgtEl>
                                        <p:attrNameLst>
                                          <p:attrName>style.visibility</p:attrName>
                                        </p:attrNameLst>
                                      </p:cBhvr>
                                      <p:to>
                                        <p:strVal val="visible"/>
                                      </p:to>
                                    </p:set>
                                    <p:animEffect transition="in" filter="strips(downLeft)">
                                      <p:cBhvr>
                                        <p:cTn id="26" dur="500"/>
                                        <p:tgtEl>
                                          <p:spTgt spid="7171">
                                            <p:txEl>
                                              <p:pRg st="0" end="0"/>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8" presetClass="entr" presetSubtype="12" fill="hold" nodeType="clickEffect">
                                  <p:stCondLst>
                                    <p:cond delay="0"/>
                                  </p:stCondLst>
                                  <p:childTnLst>
                                    <p:set>
                                      <p:cBhvr>
                                        <p:cTn id="30" dur="1" fill="hold">
                                          <p:stCondLst>
                                            <p:cond delay="0"/>
                                          </p:stCondLst>
                                        </p:cTn>
                                        <p:tgtEl>
                                          <p:spTgt spid="7180">
                                            <p:txEl>
                                              <p:pRg st="0" end="0"/>
                                            </p:txEl>
                                          </p:spTgt>
                                        </p:tgtEl>
                                        <p:attrNameLst>
                                          <p:attrName>style.visibility</p:attrName>
                                        </p:attrNameLst>
                                      </p:cBhvr>
                                      <p:to>
                                        <p:strVal val="visible"/>
                                      </p:to>
                                    </p:set>
                                    <p:animEffect transition="in" filter="strips(downLeft)">
                                      <p:cBhvr>
                                        <p:cTn id="31" dur="500"/>
                                        <p:tgtEl>
                                          <p:spTgt spid="7180">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8" presetClass="entr" presetSubtype="12" fill="hold" nodeType="clickEffect">
                                  <p:stCondLst>
                                    <p:cond delay="0"/>
                                  </p:stCondLst>
                                  <p:childTnLst>
                                    <p:set>
                                      <p:cBhvr>
                                        <p:cTn id="35" dur="1" fill="hold">
                                          <p:stCondLst>
                                            <p:cond delay="0"/>
                                          </p:stCondLst>
                                        </p:cTn>
                                        <p:tgtEl>
                                          <p:spTgt spid="7172">
                                            <p:txEl>
                                              <p:pRg st="0" end="0"/>
                                            </p:txEl>
                                          </p:spTgt>
                                        </p:tgtEl>
                                        <p:attrNameLst>
                                          <p:attrName>style.visibility</p:attrName>
                                        </p:attrNameLst>
                                      </p:cBhvr>
                                      <p:to>
                                        <p:strVal val="visible"/>
                                      </p:to>
                                    </p:set>
                                    <p:animEffect transition="in" filter="strips(downLeft)">
                                      <p:cBhvr>
                                        <p:cTn id="36" dur="500"/>
                                        <p:tgtEl>
                                          <p:spTgt spid="7172">
                                            <p:txEl>
                                              <p:pRg st="0" end="0"/>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8" presetClass="entr" presetSubtype="12" fill="hold" nodeType="clickEffect">
                                  <p:stCondLst>
                                    <p:cond delay="0"/>
                                  </p:stCondLst>
                                  <p:childTnLst>
                                    <p:set>
                                      <p:cBhvr>
                                        <p:cTn id="40" dur="1" fill="hold">
                                          <p:stCondLst>
                                            <p:cond delay="0"/>
                                          </p:stCondLst>
                                        </p:cTn>
                                        <p:tgtEl>
                                          <p:spTgt spid="7174">
                                            <p:txEl>
                                              <p:pRg st="0" end="0"/>
                                            </p:txEl>
                                          </p:spTgt>
                                        </p:tgtEl>
                                        <p:attrNameLst>
                                          <p:attrName>style.visibility</p:attrName>
                                        </p:attrNameLst>
                                      </p:cBhvr>
                                      <p:to>
                                        <p:strVal val="visible"/>
                                      </p:to>
                                    </p:set>
                                    <p:animEffect transition="in" filter="strips(downLeft)">
                                      <p:cBhvr>
                                        <p:cTn id="41" dur="500"/>
                                        <p:tgtEl>
                                          <p:spTgt spid="7174">
                                            <p:txEl>
                                              <p:pRg st="0" end="0"/>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8" presetClass="entr" presetSubtype="12" fill="hold" nodeType="clickEffect">
                                  <p:stCondLst>
                                    <p:cond delay="0"/>
                                  </p:stCondLst>
                                  <p:childTnLst>
                                    <p:set>
                                      <p:cBhvr>
                                        <p:cTn id="45" dur="1" fill="hold">
                                          <p:stCondLst>
                                            <p:cond delay="0"/>
                                          </p:stCondLst>
                                        </p:cTn>
                                        <p:tgtEl>
                                          <p:spTgt spid="7173">
                                            <p:txEl>
                                              <p:pRg st="0" end="0"/>
                                            </p:txEl>
                                          </p:spTgt>
                                        </p:tgtEl>
                                        <p:attrNameLst>
                                          <p:attrName>style.visibility</p:attrName>
                                        </p:attrNameLst>
                                      </p:cBhvr>
                                      <p:to>
                                        <p:strVal val="visible"/>
                                      </p:to>
                                    </p:set>
                                    <p:animEffect transition="in" filter="strips(downLeft)">
                                      <p:cBhvr>
                                        <p:cTn id="46" dur="500"/>
                                        <p:tgtEl>
                                          <p:spTgt spid="71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1" grpId="0" bldLvl="0" animBg="1" autoUpdateAnimBg="0"/>
      <p:bldP spid="7182" grpId="0" animBg="1"/>
      <p:bldP spid="7183" grpId="0" bldLvl="0" animBg="1" autoUpdateAnimBg="0"/>
      <p:bldP spid="7184" grpId="0" bldLvl="0" animBg="1" autoUpdateAnimBg="0"/>
      <p:bldP spid="718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4"/>
          <p:cNvSpPr txBox="1">
            <a:spLocks noChangeArrowheads="1"/>
          </p:cNvSpPr>
          <p:nvPr/>
        </p:nvSpPr>
        <p:spPr bwMode="auto">
          <a:xfrm>
            <a:off x="250825" y="754063"/>
            <a:ext cx="8066088" cy="649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30000"/>
              </a:lnSpc>
              <a:spcBef>
                <a:spcPct val="0"/>
              </a:spcBef>
              <a:buFont typeface="Arial" pitchFamily="34" charset="0"/>
              <a:buNone/>
            </a:pPr>
            <a:r>
              <a:rPr lang="en-US" altLang="zh-CN" sz="4000" b="1"/>
              <a:t>sweet  ____________________________</a:t>
            </a:r>
          </a:p>
          <a:p>
            <a:pPr eaLnBrk="1" hangingPunct="1">
              <a:lnSpc>
                <a:spcPct val="130000"/>
              </a:lnSpc>
              <a:spcBef>
                <a:spcPct val="0"/>
              </a:spcBef>
              <a:buFont typeface="Arial" pitchFamily="34" charset="0"/>
              <a:buNone/>
            </a:pPr>
            <a:r>
              <a:rPr lang="en-US" altLang="zh-CN" sz="4000" b="1"/>
              <a:t>crispy ____________________________</a:t>
            </a:r>
          </a:p>
          <a:p>
            <a:pPr eaLnBrk="1" hangingPunct="1">
              <a:lnSpc>
                <a:spcPct val="130000"/>
              </a:lnSpc>
              <a:spcBef>
                <a:spcPct val="0"/>
              </a:spcBef>
              <a:buFont typeface="Arial" pitchFamily="34" charset="0"/>
              <a:buNone/>
            </a:pPr>
            <a:r>
              <a:rPr lang="en-US" altLang="zh-CN" sz="4000" b="1"/>
              <a:t>salty    ____________________________</a:t>
            </a:r>
          </a:p>
          <a:p>
            <a:pPr eaLnBrk="1" hangingPunct="1">
              <a:lnSpc>
                <a:spcPct val="130000"/>
              </a:lnSpc>
              <a:spcBef>
                <a:spcPct val="0"/>
              </a:spcBef>
              <a:buFont typeface="Arial" pitchFamily="34" charset="0"/>
              <a:buNone/>
            </a:pPr>
            <a:r>
              <a:rPr lang="en-US" altLang="zh-CN" sz="4000" b="1"/>
              <a:t>sour    ____________________________</a:t>
            </a:r>
          </a:p>
        </p:txBody>
      </p:sp>
      <p:sp>
        <p:nvSpPr>
          <p:cNvPr id="7171" name="Text Box 2"/>
          <p:cNvSpPr txBox="1">
            <a:spLocks noChangeArrowheads="1"/>
          </p:cNvSpPr>
          <p:nvPr/>
        </p:nvSpPr>
        <p:spPr bwMode="auto">
          <a:xfrm>
            <a:off x="1673225" y="252413"/>
            <a:ext cx="6408738"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2800" b="1">
                <a:solidFill>
                  <a:srgbClr val="0066FF"/>
                </a:solidFill>
                <a:latin typeface="Arial" pitchFamily="34" charset="0"/>
              </a:rPr>
              <a:t>Write the name of a different food after each word.</a:t>
            </a:r>
          </a:p>
        </p:txBody>
      </p:sp>
      <p:sp>
        <p:nvSpPr>
          <p:cNvPr id="8196" name="Text Box 4"/>
          <p:cNvSpPr txBox="1">
            <a:spLocks noChangeArrowheads="1"/>
          </p:cNvSpPr>
          <p:nvPr/>
        </p:nvSpPr>
        <p:spPr bwMode="auto">
          <a:xfrm>
            <a:off x="1835150" y="1233488"/>
            <a:ext cx="19462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t>banana</a:t>
            </a:r>
          </a:p>
        </p:txBody>
      </p:sp>
      <p:sp>
        <p:nvSpPr>
          <p:cNvPr id="8197" name="Text Box 9"/>
          <p:cNvSpPr txBox="1">
            <a:spLocks noChangeArrowheads="1"/>
          </p:cNvSpPr>
          <p:nvPr/>
        </p:nvSpPr>
        <p:spPr bwMode="auto">
          <a:xfrm>
            <a:off x="3635375" y="1250950"/>
            <a:ext cx="15843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solidFill>
                  <a:srgbClr val="FF3300"/>
                </a:solidFill>
              </a:rPr>
              <a:t>apple</a:t>
            </a:r>
          </a:p>
        </p:txBody>
      </p:sp>
      <p:sp>
        <p:nvSpPr>
          <p:cNvPr id="8198" name="Text Box 10"/>
          <p:cNvSpPr txBox="1">
            <a:spLocks noChangeArrowheads="1"/>
          </p:cNvSpPr>
          <p:nvPr/>
        </p:nvSpPr>
        <p:spPr bwMode="auto">
          <a:xfrm>
            <a:off x="1763713" y="4365625"/>
            <a:ext cx="38163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solidFill>
                  <a:srgbClr val="FF3300"/>
                </a:solidFill>
              </a:rPr>
              <a:t>Beijing Duck</a:t>
            </a:r>
          </a:p>
        </p:txBody>
      </p:sp>
      <p:sp>
        <p:nvSpPr>
          <p:cNvPr id="8199" name="Text Box 11"/>
          <p:cNvSpPr txBox="1">
            <a:spLocks noChangeArrowheads="1"/>
          </p:cNvSpPr>
          <p:nvPr/>
        </p:nvSpPr>
        <p:spPr bwMode="auto">
          <a:xfrm>
            <a:off x="4284663" y="3213100"/>
            <a:ext cx="482441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solidFill>
                  <a:srgbClr val="FF3300"/>
                </a:solidFill>
              </a:rPr>
              <a:t>potato chips</a:t>
            </a:r>
          </a:p>
        </p:txBody>
      </p:sp>
      <p:sp>
        <p:nvSpPr>
          <p:cNvPr id="7176" name="Oval 2"/>
          <p:cNvSpPr>
            <a:spLocks noChangeArrowheads="1"/>
          </p:cNvSpPr>
          <p:nvPr/>
        </p:nvSpPr>
        <p:spPr bwMode="auto">
          <a:xfrm>
            <a:off x="1182688" y="376238"/>
            <a:ext cx="647700" cy="695325"/>
          </a:xfrm>
          <a:prstGeom prst="ellipse">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a:solidFill>
                  <a:schemeClr val="bg1"/>
                </a:solidFill>
                <a:latin typeface="Arial" pitchFamily="34" charset="0"/>
              </a:rPr>
              <a:t>1b</a:t>
            </a:r>
          </a:p>
        </p:txBody>
      </p:sp>
      <p:sp>
        <p:nvSpPr>
          <p:cNvPr id="8201" name="Text Box 9"/>
          <p:cNvSpPr txBox="1">
            <a:spLocks noChangeArrowheads="1"/>
          </p:cNvSpPr>
          <p:nvPr/>
        </p:nvSpPr>
        <p:spPr bwMode="auto">
          <a:xfrm>
            <a:off x="1692275" y="5661025"/>
            <a:ext cx="35274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3600" b="1">
                <a:solidFill>
                  <a:srgbClr val="FF3300"/>
                </a:solidFill>
              </a:rPr>
              <a:t> grape</a:t>
            </a:r>
          </a:p>
        </p:txBody>
      </p:sp>
      <p:sp>
        <p:nvSpPr>
          <p:cNvPr id="8202" name="Text Box 6"/>
          <p:cNvSpPr txBox="1">
            <a:spLocks noChangeArrowheads="1"/>
          </p:cNvSpPr>
          <p:nvPr/>
        </p:nvSpPr>
        <p:spPr bwMode="auto">
          <a:xfrm>
            <a:off x="5089525" y="1336675"/>
            <a:ext cx="19431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FF3300"/>
                </a:solidFill>
                <a:cs typeface="Times New Roman" pitchFamily="18" charset="0"/>
              </a:rPr>
              <a:t>candy</a:t>
            </a:r>
          </a:p>
        </p:txBody>
      </p:sp>
      <p:sp>
        <p:nvSpPr>
          <p:cNvPr id="8203" name="Text Box 8"/>
          <p:cNvSpPr txBox="1">
            <a:spLocks noChangeArrowheads="1"/>
          </p:cNvSpPr>
          <p:nvPr/>
        </p:nvSpPr>
        <p:spPr bwMode="auto">
          <a:xfrm>
            <a:off x="2268538" y="3141663"/>
            <a:ext cx="2016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FF3300"/>
                </a:solidFill>
                <a:cs typeface="Times New Roman" pitchFamily="18" charset="0"/>
              </a:rPr>
              <a:t>cookie</a:t>
            </a:r>
          </a:p>
        </p:txBody>
      </p:sp>
      <p:sp>
        <p:nvSpPr>
          <p:cNvPr id="8204" name="Text Box 10"/>
          <p:cNvSpPr txBox="1">
            <a:spLocks noChangeArrowheads="1"/>
          </p:cNvSpPr>
          <p:nvPr/>
        </p:nvSpPr>
        <p:spPr bwMode="auto">
          <a:xfrm>
            <a:off x="6372225" y="1368425"/>
            <a:ext cx="20875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FF3300"/>
                </a:solidFill>
                <a:cs typeface="Times New Roman" pitchFamily="18" charset="0"/>
              </a:rPr>
              <a:t>cheese</a:t>
            </a:r>
          </a:p>
        </p:txBody>
      </p:sp>
      <p:sp>
        <p:nvSpPr>
          <p:cNvPr id="8205" name="Text Box 6"/>
          <p:cNvSpPr txBox="1">
            <a:spLocks noChangeArrowheads="1"/>
          </p:cNvSpPr>
          <p:nvPr/>
        </p:nvSpPr>
        <p:spPr bwMode="auto">
          <a:xfrm>
            <a:off x="5364163" y="4365625"/>
            <a:ext cx="33845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FF3300"/>
                </a:solidFill>
                <a:cs typeface="Times New Roman" pitchFamily="18" charset="0"/>
              </a:rPr>
              <a:t>salted fish</a:t>
            </a:r>
          </a:p>
        </p:txBody>
      </p:sp>
      <p:sp>
        <p:nvSpPr>
          <p:cNvPr id="8206" name="Text Box 8"/>
          <p:cNvSpPr txBox="1">
            <a:spLocks noChangeArrowheads="1"/>
          </p:cNvSpPr>
          <p:nvPr/>
        </p:nvSpPr>
        <p:spPr bwMode="auto">
          <a:xfrm>
            <a:off x="4500563" y="5661025"/>
            <a:ext cx="23050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50000"/>
              </a:spcBef>
              <a:buFont typeface="Arial" pitchFamily="34" charset="0"/>
              <a:buNone/>
            </a:pPr>
            <a:r>
              <a:rPr lang="en-US" altLang="zh-CN" sz="3600" b="1">
                <a:solidFill>
                  <a:srgbClr val="FF3300"/>
                </a:solidFill>
                <a:cs typeface="Times New Roman" pitchFamily="18" charset="0"/>
              </a:rPr>
              <a:t>lemon</a:t>
            </a:r>
          </a:p>
        </p:txBody>
      </p:sp>
    </p:spTree>
    <p:extLst>
      <p:ext uri="{BB962C8B-B14F-4D97-AF65-F5344CB8AC3E}">
        <p14:creationId xmlns:p14="http://schemas.microsoft.com/office/powerpoint/2010/main" val="139791326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par>
                                <p:cTn id="8" presetID="3" presetClass="entr" presetSubtype="10" fill="hold" nodeType="withEffect">
                                  <p:stCondLst>
                                    <p:cond delay="0"/>
                                  </p:stCondLst>
                                  <p:childTnLst>
                                    <p:set>
                                      <p:cBhvr>
                                        <p:cTn id="9" dur="1" fill="hold">
                                          <p:stCondLst>
                                            <p:cond delay="0"/>
                                          </p:stCondLst>
                                        </p:cTn>
                                        <p:tgtEl>
                                          <p:spTgt spid="8196">
                                            <p:txEl>
                                              <p:pRg st="0" end="0"/>
                                            </p:txEl>
                                          </p:spTgt>
                                        </p:tgtEl>
                                        <p:attrNameLst>
                                          <p:attrName>style.visibility</p:attrName>
                                        </p:attrNameLst>
                                      </p:cBhvr>
                                      <p:to>
                                        <p:strVal val="visible"/>
                                      </p:to>
                                    </p:set>
                                    <p:animEffect transition="in" filter="blinds(horizontal)">
                                      <p:cBhvr>
                                        <p:cTn id="10" dur="500"/>
                                        <p:tgtEl>
                                          <p:spTgt spid="8196">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nodeType="clickEffect">
                                  <p:stCondLst>
                                    <p:cond delay="0"/>
                                  </p:stCondLst>
                                  <p:childTnLst>
                                    <p:set>
                                      <p:cBhvr>
                                        <p:cTn id="14" dur="1" fill="hold">
                                          <p:stCondLst>
                                            <p:cond delay="0"/>
                                          </p:stCondLst>
                                        </p:cTn>
                                        <p:tgtEl>
                                          <p:spTgt spid="8197">
                                            <p:txEl>
                                              <p:pRg st="0" end="0"/>
                                            </p:txEl>
                                          </p:spTgt>
                                        </p:tgtEl>
                                        <p:attrNameLst>
                                          <p:attrName>style.visibility</p:attrName>
                                        </p:attrNameLst>
                                      </p:cBhvr>
                                      <p:to>
                                        <p:strVal val="visible"/>
                                      </p:to>
                                    </p:set>
                                    <p:animEffect transition="in" filter="box(in)">
                                      <p:cBhvr>
                                        <p:cTn id="15" dur="500"/>
                                        <p:tgtEl>
                                          <p:spTgt spid="8197">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8202">
                                            <p:txEl>
                                              <p:pRg st="0" end="0"/>
                                            </p:txEl>
                                          </p:spTgt>
                                        </p:tgtEl>
                                        <p:attrNameLst>
                                          <p:attrName>style.visibility</p:attrName>
                                        </p:attrNameLst>
                                      </p:cBhvr>
                                      <p:to>
                                        <p:strVal val="visible"/>
                                      </p:to>
                                    </p:set>
                                    <p:animEffect transition="in" filter="box(in)">
                                      <p:cBhvr>
                                        <p:cTn id="20" dur="500"/>
                                        <p:tgtEl>
                                          <p:spTgt spid="8202">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8199">
                                            <p:txEl>
                                              <p:pRg st="0" end="0"/>
                                            </p:txEl>
                                          </p:spTgt>
                                        </p:tgtEl>
                                        <p:attrNameLst>
                                          <p:attrName>style.visibility</p:attrName>
                                        </p:attrNameLst>
                                      </p:cBhvr>
                                      <p:to>
                                        <p:strVal val="visible"/>
                                      </p:to>
                                    </p:set>
                                    <p:animEffect transition="in" filter="box(in)">
                                      <p:cBhvr>
                                        <p:cTn id="25" dur="500"/>
                                        <p:tgtEl>
                                          <p:spTgt spid="8199">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8203">
                                            <p:txEl>
                                              <p:pRg st="0" end="0"/>
                                            </p:txEl>
                                          </p:spTgt>
                                        </p:tgtEl>
                                        <p:attrNameLst>
                                          <p:attrName>style.visibility</p:attrName>
                                        </p:attrNameLst>
                                      </p:cBhvr>
                                      <p:to>
                                        <p:strVal val="visible"/>
                                      </p:to>
                                    </p:set>
                                    <p:animEffect transition="in" filter="box(in)">
                                      <p:cBhvr>
                                        <p:cTn id="30" dur="500"/>
                                        <p:tgtEl>
                                          <p:spTgt spid="8203">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16" fill="hold" nodeType="clickEffect">
                                  <p:stCondLst>
                                    <p:cond delay="0"/>
                                  </p:stCondLst>
                                  <p:childTnLst>
                                    <p:set>
                                      <p:cBhvr>
                                        <p:cTn id="34" dur="1" fill="hold">
                                          <p:stCondLst>
                                            <p:cond delay="0"/>
                                          </p:stCondLst>
                                        </p:cTn>
                                        <p:tgtEl>
                                          <p:spTgt spid="8198">
                                            <p:txEl>
                                              <p:pRg st="0" end="0"/>
                                            </p:txEl>
                                          </p:spTgt>
                                        </p:tgtEl>
                                        <p:attrNameLst>
                                          <p:attrName>style.visibility</p:attrName>
                                        </p:attrNameLst>
                                      </p:cBhvr>
                                      <p:to>
                                        <p:strVal val="visible"/>
                                      </p:to>
                                    </p:set>
                                    <p:animEffect transition="in" filter="box(in)">
                                      <p:cBhvr>
                                        <p:cTn id="35" dur="500"/>
                                        <p:tgtEl>
                                          <p:spTgt spid="8198">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16" fill="hold" nodeType="clickEffect">
                                  <p:stCondLst>
                                    <p:cond delay="0"/>
                                  </p:stCondLst>
                                  <p:childTnLst>
                                    <p:set>
                                      <p:cBhvr>
                                        <p:cTn id="39" dur="1" fill="hold">
                                          <p:stCondLst>
                                            <p:cond delay="0"/>
                                          </p:stCondLst>
                                        </p:cTn>
                                        <p:tgtEl>
                                          <p:spTgt spid="8204">
                                            <p:txEl>
                                              <p:pRg st="0" end="0"/>
                                            </p:txEl>
                                          </p:spTgt>
                                        </p:tgtEl>
                                        <p:attrNameLst>
                                          <p:attrName>style.visibility</p:attrName>
                                        </p:attrNameLst>
                                      </p:cBhvr>
                                      <p:to>
                                        <p:strVal val="visible"/>
                                      </p:to>
                                    </p:set>
                                    <p:animEffect transition="in" filter="box(in)">
                                      <p:cBhvr>
                                        <p:cTn id="40" dur="500"/>
                                        <p:tgtEl>
                                          <p:spTgt spid="8204">
                                            <p:txEl>
                                              <p:pRg st="0" end="0"/>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4" presetClass="entr" presetSubtype="16" fill="hold" nodeType="clickEffect">
                                  <p:stCondLst>
                                    <p:cond delay="0"/>
                                  </p:stCondLst>
                                  <p:childTnLst>
                                    <p:set>
                                      <p:cBhvr>
                                        <p:cTn id="44" dur="1" fill="hold">
                                          <p:stCondLst>
                                            <p:cond delay="0"/>
                                          </p:stCondLst>
                                        </p:cTn>
                                        <p:tgtEl>
                                          <p:spTgt spid="8205">
                                            <p:txEl>
                                              <p:pRg st="0" end="0"/>
                                            </p:txEl>
                                          </p:spTgt>
                                        </p:tgtEl>
                                        <p:attrNameLst>
                                          <p:attrName>style.visibility</p:attrName>
                                        </p:attrNameLst>
                                      </p:cBhvr>
                                      <p:to>
                                        <p:strVal val="visible"/>
                                      </p:to>
                                    </p:set>
                                    <p:animEffect transition="in" filter="box(in)">
                                      <p:cBhvr>
                                        <p:cTn id="45" dur="500"/>
                                        <p:tgtEl>
                                          <p:spTgt spid="8205">
                                            <p:txEl>
                                              <p:pRg st="0" end="0"/>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4" presetClass="entr" presetSubtype="16" fill="hold" nodeType="clickEffect">
                                  <p:stCondLst>
                                    <p:cond delay="0"/>
                                  </p:stCondLst>
                                  <p:childTnLst>
                                    <p:set>
                                      <p:cBhvr>
                                        <p:cTn id="49" dur="1" fill="hold">
                                          <p:stCondLst>
                                            <p:cond delay="0"/>
                                          </p:stCondLst>
                                        </p:cTn>
                                        <p:tgtEl>
                                          <p:spTgt spid="8201">
                                            <p:txEl>
                                              <p:pRg st="0" end="0"/>
                                            </p:txEl>
                                          </p:spTgt>
                                        </p:tgtEl>
                                        <p:attrNameLst>
                                          <p:attrName>style.visibility</p:attrName>
                                        </p:attrNameLst>
                                      </p:cBhvr>
                                      <p:to>
                                        <p:strVal val="visible"/>
                                      </p:to>
                                    </p:set>
                                    <p:animEffect transition="in" filter="box(in)">
                                      <p:cBhvr>
                                        <p:cTn id="50" dur="500"/>
                                        <p:tgtEl>
                                          <p:spTgt spid="8201">
                                            <p:txEl>
                                              <p:pRg st="0" end="0"/>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4" presetClass="entr" presetSubtype="16" fill="hold" nodeType="clickEffect">
                                  <p:stCondLst>
                                    <p:cond delay="0"/>
                                  </p:stCondLst>
                                  <p:childTnLst>
                                    <p:set>
                                      <p:cBhvr>
                                        <p:cTn id="54" dur="1" fill="hold">
                                          <p:stCondLst>
                                            <p:cond delay="0"/>
                                          </p:stCondLst>
                                        </p:cTn>
                                        <p:tgtEl>
                                          <p:spTgt spid="8206">
                                            <p:txEl>
                                              <p:pRg st="0" end="0"/>
                                            </p:txEl>
                                          </p:spTgt>
                                        </p:tgtEl>
                                        <p:attrNameLst>
                                          <p:attrName>style.visibility</p:attrName>
                                        </p:attrNameLst>
                                      </p:cBhvr>
                                      <p:to>
                                        <p:strVal val="visible"/>
                                      </p:to>
                                    </p:set>
                                    <p:animEffect transition="in" filter="box(in)">
                                      <p:cBhvr>
                                        <p:cTn id="55" dur="500"/>
                                        <p:tgtEl>
                                          <p:spTgt spid="820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4"/>
          <p:cNvSpPr txBox="1">
            <a:spLocks noChangeArrowheads="1"/>
          </p:cNvSpPr>
          <p:nvPr/>
        </p:nvSpPr>
        <p:spPr bwMode="auto">
          <a:xfrm>
            <a:off x="538163" y="2562225"/>
            <a:ext cx="6697662" cy="4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9263" indent="-449263">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b="1"/>
              <a:t>1. Potato chips were invented by mistake. </a:t>
            </a:r>
          </a:p>
          <a:p>
            <a:pPr eaLnBrk="1" hangingPunct="1">
              <a:lnSpc>
                <a:spcPct val="120000"/>
              </a:lnSpc>
              <a:spcBef>
                <a:spcPct val="0"/>
              </a:spcBef>
              <a:buFont typeface="Arial" pitchFamily="34" charset="0"/>
              <a:buNone/>
            </a:pPr>
            <a:r>
              <a:rPr lang="en-US" altLang="zh-CN" b="1"/>
              <a:t>2. They were invented in 1863. </a:t>
            </a:r>
          </a:p>
          <a:p>
            <a:pPr eaLnBrk="1" hangingPunct="1">
              <a:lnSpc>
                <a:spcPct val="120000"/>
              </a:lnSpc>
              <a:spcBef>
                <a:spcPct val="0"/>
              </a:spcBef>
              <a:buFont typeface="Arial" pitchFamily="34" charset="0"/>
              <a:buNone/>
            </a:pPr>
            <a:r>
              <a:rPr lang="en-US" altLang="zh-CN" b="1"/>
              <a:t>3. The customer thought the potatoes were not thin enough.</a:t>
            </a:r>
          </a:p>
        </p:txBody>
      </p:sp>
      <p:sp>
        <p:nvSpPr>
          <p:cNvPr id="8195" name="Text Box 2"/>
          <p:cNvSpPr txBox="1">
            <a:spLocks noChangeArrowheads="1"/>
          </p:cNvSpPr>
          <p:nvPr/>
        </p:nvSpPr>
        <p:spPr bwMode="auto">
          <a:xfrm>
            <a:off x="973138" y="1339850"/>
            <a:ext cx="662305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10000"/>
              </a:lnSpc>
              <a:spcBef>
                <a:spcPct val="0"/>
              </a:spcBef>
              <a:buFont typeface="Arial" pitchFamily="34" charset="0"/>
              <a:buNone/>
            </a:pPr>
            <a:r>
              <a:rPr lang="en-US" altLang="zh-CN" sz="3400" b="1">
                <a:solidFill>
                  <a:srgbClr val="0066FF"/>
                </a:solidFill>
                <a:latin typeface="Arial" pitchFamily="34" charset="0"/>
              </a:rPr>
              <a:t>Listen and circle T for true or F or false.</a:t>
            </a:r>
          </a:p>
        </p:txBody>
      </p:sp>
      <p:sp>
        <p:nvSpPr>
          <p:cNvPr id="8196" name="Oval 2"/>
          <p:cNvSpPr>
            <a:spLocks noChangeArrowheads="1"/>
          </p:cNvSpPr>
          <p:nvPr/>
        </p:nvSpPr>
        <p:spPr bwMode="auto">
          <a:xfrm>
            <a:off x="1765300" y="547688"/>
            <a:ext cx="719138" cy="692150"/>
          </a:xfrm>
          <a:prstGeom prst="ellipse">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r>
              <a:rPr lang="en-US" altLang="zh-CN" sz="3600" b="1">
                <a:solidFill>
                  <a:schemeClr val="bg1"/>
                </a:solidFill>
                <a:latin typeface="Arial" pitchFamily="34" charset="0"/>
              </a:rPr>
              <a:t>1c</a:t>
            </a:r>
          </a:p>
        </p:txBody>
      </p:sp>
      <p:sp>
        <p:nvSpPr>
          <p:cNvPr id="8197" name="WordArt 5"/>
          <p:cNvSpPr>
            <a:spLocks noChangeArrowheads="1" noChangeShapeType="1" noTextEdit="1"/>
          </p:cNvSpPr>
          <p:nvPr/>
        </p:nvSpPr>
        <p:spPr bwMode="auto">
          <a:xfrm>
            <a:off x="2987675" y="504825"/>
            <a:ext cx="3240088" cy="908050"/>
          </a:xfrm>
          <a:prstGeom prst="rect">
            <a:avLst/>
          </a:prstGeom>
        </p:spPr>
        <p:txBody>
          <a:bodyPr wrap="none" fromWordArt="1">
            <a:prstTxWarp prst="textDoubleWave1">
              <a:avLst>
                <a:gd name="adj1" fmla="val 6250"/>
                <a:gd name="adj2" fmla="val 0"/>
              </a:avLst>
            </a:prstTxWarp>
          </a:bodyPr>
          <a:lstStyle/>
          <a:p>
            <a:pPr algn="ctr"/>
            <a:r>
              <a:rPr lang="en-US" altLang="zh-CN" sz="4000" b="1" kern="10">
                <a:ln w="9525">
                  <a:solidFill>
                    <a:srgbClr val="000000"/>
                  </a:solidFill>
                  <a:round/>
                  <a:headEnd/>
                  <a:tailEnd/>
                </a:ln>
                <a:solidFill>
                  <a:srgbClr val="FF99CC"/>
                </a:solidFill>
                <a:latin typeface="Arial"/>
                <a:cs typeface="Arial"/>
              </a:rPr>
              <a:t>Listening</a:t>
            </a:r>
            <a:endParaRPr lang="zh-CN" altLang="en-US" sz="4000" b="1" kern="10">
              <a:ln w="9525">
                <a:solidFill>
                  <a:srgbClr val="000000"/>
                </a:solidFill>
                <a:round/>
                <a:headEnd/>
                <a:tailEnd/>
              </a:ln>
              <a:solidFill>
                <a:srgbClr val="FF99CC"/>
              </a:solidFill>
              <a:latin typeface="Arial"/>
              <a:cs typeface="Arial"/>
            </a:endParaRPr>
          </a:p>
        </p:txBody>
      </p:sp>
      <p:sp>
        <p:nvSpPr>
          <p:cNvPr id="9222" name="Text Box 4"/>
          <p:cNvSpPr txBox="1">
            <a:spLocks noChangeArrowheads="1"/>
          </p:cNvSpPr>
          <p:nvPr/>
        </p:nvSpPr>
        <p:spPr bwMode="auto">
          <a:xfrm>
            <a:off x="7524750" y="2708275"/>
            <a:ext cx="1042988" cy="418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b="1"/>
              <a:t>T  F</a:t>
            </a:r>
          </a:p>
          <a:p>
            <a:pPr eaLnBrk="1" hangingPunct="1">
              <a:lnSpc>
                <a:spcPct val="120000"/>
              </a:lnSpc>
              <a:spcBef>
                <a:spcPct val="0"/>
              </a:spcBef>
              <a:buFont typeface="Arial" pitchFamily="34" charset="0"/>
              <a:buNone/>
            </a:pPr>
            <a:r>
              <a:rPr lang="en-US" altLang="zh-CN" b="1"/>
              <a:t>T  F</a:t>
            </a:r>
          </a:p>
          <a:p>
            <a:pPr eaLnBrk="1" hangingPunct="1">
              <a:lnSpc>
                <a:spcPct val="120000"/>
              </a:lnSpc>
              <a:spcBef>
                <a:spcPct val="0"/>
              </a:spcBef>
              <a:buFont typeface="Arial" pitchFamily="34" charset="0"/>
              <a:buNone/>
            </a:pPr>
            <a:endParaRPr lang="en-US" altLang="zh-CN" b="1"/>
          </a:p>
          <a:p>
            <a:pPr eaLnBrk="1" hangingPunct="1">
              <a:lnSpc>
                <a:spcPct val="120000"/>
              </a:lnSpc>
              <a:spcBef>
                <a:spcPct val="0"/>
              </a:spcBef>
              <a:buFont typeface="Arial" pitchFamily="34" charset="0"/>
              <a:buNone/>
            </a:pPr>
            <a:r>
              <a:rPr lang="en-US" altLang="zh-CN" b="1"/>
              <a:t>T  F</a:t>
            </a:r>
          </a:p>
        </p:txBody>
      </p:sp>
      <p:sp>
        <p:nvSpPr>
          <p:cNvPr id="9223" name="椭圆 10"/>
          <p:cNvSpPr>
            <a:spLocks noChangeArrowheads="1"/>
          </p:cNvSpPr>
          <p:nvPr/>
        </p:nvSpPr>
        <p:spPr bwMode="auto">
          <a:xfrm>
            <a:off x="7451725" y="3429000"/>
            <a:ext cx="504825" cy="504825"/>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Arial" pitchFamily="34" charset="0"/>
            </a:endParaRPr>
          </a:p>
        </p:txBody>
      </p:sp>
      <p:sp>
        <p:nvSpPr>
          <p:cNvPr id="9224" name="椭圆 10"/>
          <p:cNvSpPr>
            <a:spLocks noChangeArrowheads="1"/>
          </p:cNvSpPr>
          <p:nvPr/>
        </p:nvSpPr>
        <p:spPr bwMode="auto">
          <a:xfrm>
            <a:off x="7956550" y="4075113"/>
            <a:ext cx="504825" cy="504825"/>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Arial" pitchFamily="34" charset="0"/>
            </a:endParaRPr>
          </a:p>
        </p:txBody>
      </p:sp>
      <p:sp>
        <p:nvSpPr>
          <p:cNvPr id="9225" name="椭圆 10"/>
          <p:cNvSpPr>
            <a:spLocks noChangeArrowheads="1"/>
          </p:cNvSpPr>
          <p:nvPr/>
        </p:nvSpPr>
        <p:spPr bwMode="auto">
          <a:xfrm>
            <a:off x="7451725" y="5373688"/>
            <a:ext cx="504825" cy="50323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Arial" pitchFamily="34" charset="0"/>
            </a:endParaRPr>
          </a:p>
        </p:txBody>
      </p:sp>
      <p:pic>
        <p:nvPicPr>
          <p:cNvPr id="8202" name="Picture 23" descr="喇叭">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7675" y="1989138"/>
            <a:ext cx="7207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Unit1B-1c mp3朗读.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43237" y="2044700"/>
            <a:ext cx="609600" cy="609600"/>
          </a:xfrm>
          <a:prstGeom prst="rect">
            <a:avLst/>
          </a:prstGeom>
        </p:spPr>
      </p:pic>
    </p:spTree>
    <p:extLst>
      <p:ext uri="{BB962C8B-B14F-4D97-AF65-F5344CB8AC3E}">
        <p14:creationId xmlns:p14="http://schemas.microsoft.com/office/powerpoint/2010/main" val="1406314243"/>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cBhvr additive="base">
                                        <p:cTn id="7" dur="500" fill="hold"/>
                                        <p:tgtEl>
                                          <p:spTgt spid="9222"/>
                                        </p:tgtEl>
                                        <p:attrNameLst>
                                          <p:attrName>ppt_x</p:attrName>
                                        </p:attrNameLst>
                                      </p:cBhvr>
                                      <p:tavLst>
                                        <p:tav tm="0">
                                          <p:val>
                                            <p:strVal val="#ppt_x"/>
                                          </p:val>
                                        </p:tav>
                                        <p:tav tm="100000">
                                          <p:val>
                                            <p:strVal val="#ppt_x"/>
                                          </p:val>
                                        </p:tav>
                                      </p:tavLst>
                                    </p:anim>
                                    <p:anim calcmode="lin" valueType="num">
                                      <p:cBhvr additive="base">
                                        <p:cTn id="8"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9223"/>
                                        </p:tgtEl>
                                        <p:attrNameLst>
                                          <p:attrName>style.visibility</p:attrName>
                                        </p:attrNameLst>
                                      </p:cBhvr>
                                      <p:to>
                                        <p:strVal val="visible"/>
                                      </p:to>
                                    </p:set>
                                    <p:animEffect transition="in" filter="wipe(down)">
                                      <p:cBhvr>
                                        <p:cTn id="13" dur="145">
                                          <p:stCondLst>
                                            <p:cond delay="0"/>
                                          </p:stCondLst>
                                        </p:cTn>
                                        <p:tgtEl>
                                          <p:spTgt spid="9223"/>
                                        </p:tgtEl>
                                      </p:cBhvr>
                                    </p:animEffect>
                                    <p:anim calcmode="lin" valueType="num">
                                      <p:cBhvr>
                                        <p:cTn id="14" dur="456" tmFilter="0,0; 0.14,0.36; 0.43,0.73; 0.71,0.91; 1.0,1.0">
                                          <p:stCondLst>
                                            <p:cond delay="0"/>
                                          </p:stCondLst>
                                        </p:cTn>
                                        <p:tgtEl>
                                          <p:spTgt spid="9223"/>
                                        </p:tgtEl>
                                        <p:attrNameLst>
                                          <p:attrName>ppt_x</p:attrName>
                                        </p:attrNameLst>
                                      </p:cBhvr>
                                      <p:tavLst>
                                        <p:tav tm="0">
                                          <p:val>
                                            <p:strVal val="#ppt_x-0.25"/>
                                          </p:val>
                                        </p:tav>
                                        <p:tav tm="100000">
                                          <p:val>
                                            <p:strVal val="#ppt_x"/>
                                          </p:val>
                                        </p:tav>
                                      </p:tavLst>
                                    </p:anim>
                                    <p:anim calcmode="lin" valueType="num">
                                      <p:cBhvr>
                                        <p:cTn id="15" dur="166" tmFilter="0.0,0.0; 0.25,0.07; 0.50,0.2; 0.75,0.467; 1.0,1.0">
                                          <p:stCondLst>
                                            <p:cond delay="0"/>
                                          </p:stCondLst>
                                        </p:cTn>
                                        <p:tgtEl>
                                          <p:spTgt spid="9223"/>
                                        </p:tgtEl>
                                        <p:attrNameLst>
                                          <p:attrName>ppt_y</p:attrName>
                                        </p:attrNameLst>
                                      </p:cBhvr>
                                      <p:tavLst>
                                        <p:tav tm="0" fmla="#ppt_y-sin(pi*$)/3">
                                          <p:val>
                                            <p:fltVal val="0.5"/>
                                          </p:val>
                                        </p:tav>
                                        <p:tav tm="100000">
                                          <p:val>
                                            <p:fltVal val="1"/>
                                          </p:val>
                                        </p:tav>
                                      </p:tavLst>
                                    </p:anim>
                                    <p:anim calcmode="lin" valueType="num">
                                      <p:cBhvr>
                                        <p:cTn id="16" dur="166" tmFilter="0, 0; 0.125,0.2665; 0.25,0.4; 0.375,0.465; 0.5,0.5;  0.625,0.535; 0.75,0.6; 0.875,0.7335; 1,1">
                                          <p:stCondLst>
                                            <p:cond delay="166"/>
                                          </p:stCondLst>
                                        </p:cTn>
                                        <p:tgtEl>
                                          <p:spTgt spid="9223"/>
                                        </p:tgtEl>
                                        <p:attrNameLst>
                                          <p:attrName>ppt_y</p:attrName>
                                        </p:attrNameLst>
                                      </p:cBhvr>
                                      <p:tavLst>
                                        <p:tav tm="0" fmla="#ppt_y-sin(pi*$)/9">
                                          <p:val>
                                            <p:fltVal val="0"/>
                                          </p:val>
                                        </p:tav>
                                        <p:tav tm="100000">
                                          <p:val>
                                            <p:fltVal val="1"/>
                                          </p:val>
                                        </p:tav>
                                      </p:tavLst>
                                    </p:anim>
                                    <p:anim calcmode="lin" valueType="num">
                                      <p:cBhvr>
                                        <p:cTn id="17" dur="83" tmFilter="0, 0; 0.125,0.2665; 0.25,0.4; 0.375,0.465; 0.5,0.5;  0.625,0.535; 0.75,0.6; 0.875,0.7335; 1,1">
                                          <p:stCondLst>
                                            <p:cond delay="331"/>
                                          </p:stCondLst>
                                        </p:cTn>
                                        <p:tgtEl>
                                          <p:spTgt spid="9223"/>
                                        </p:tgtEl>
                                        <p:attrNameLst>
                                          <p:attrName>ppt_y</p:attrName>
                                        </p:attrNameLst>
                                      </p:cBhvr>
                                      <p:tavLst>
                                        <p:tav tm="0" fmla="#ppt_y-sin(pi*$)/27">
                                          <p:val>
                                            <p:fltVal val="0"/>
                                          </p:val>
                                        </p:tav>
                                        <p:tav tm="100000">
                                          <p:val>
                                            <p:fltVal val="1"/>
                                          </p:val>
                                        </p:tav>
                                      </p:tavLst>
                                    </p:anim>
                                    <p:anim calcmode="lin" valueType="num">
                                      <p:cBhvr>
                                        <p:cTn id="18" dur="41" tmFilter="0, 0; 0.125,0.2665; 0.25,0.4; 0.375,0.465; 0.5,0.5;  0.625,0.535; 0.75,0.6; 0.875,0.7335; 1,1">
                                          <p:stCondLst>
                                            <p:cond delay="414"/>
                                          </p:stCondLst>
                                        </p:cTn>
                                        <p:tgtEl>
                                          <p:spTgt spid="9223"/>
                                        </p:tgtEl>
                                        <p:attrNameLst>
                                          <p:attrName>ppt_y</p:attrName>
                                        </p:attrNameLst>
                                      </p:cBhvr>
                                      <p:tavLst>
                                        <p:tav tm="0" fmla="#ppt_y-sin(pi*$)/81">
                                          <p:val>
                                            <p:fltVal val="0"/>
                                          </p:val>
                                        </p:tav>
                                        <p:tav tm="100000">
                                          <p:val>
                                            <p:fltVal val="1"/>
                                          </p:val>
                                        </p:tav>
                                      </p:tavLst>
                                    </p:anim>
                                    <p:animScale>
                                      <p:cBhvr>
                                        <p:cTn id="19" dur="7">
                                          <p:stCondLst>
                                            <p:cond delay="162"/>
                                          </p:stCondLst>
                                        </p:cTn>
                                        <p:tgtEl>
                                          <p:spTgt spid="9223"/>
                                        </p:tgtEl>
                                      </p:cBhvr>
                                      <p:to x="100000" y="60000"/>
                                    </p:animScale>
                                    <p:animScale>
                                      <p:cBhvr>
                                        <p:cTn id="20" dur="41" decel="50000">
                                          <p:stCondLst>
                                            <p:cond delay="169"/>
                                          </p:stCondLst>
                                        </p:cTn>
                                        <p:tgtEl>
                                          <p:spTgt spid="9223"/>
                                        </p:tgtEl>
                                      </p:cBhvr>
                                      <p:to x="100000" y="100000"/>
                                    </p:animScale>
                                    <p:animScale>
                                      <p:cBhvr>
                                        <p:cTn id="21" dur="7">
                                          <p:stCondLst>
                                            <p:cond delay="328"/>
                                          </p:stCondLst>
                                        </p:cTn>
                                        <p:tgtEl>
                                          <p:spTgt spid="9223"/>
                                        </p:tgtEl>
                                      </p:cBhvr>
                                      <p:to x="100000" y="80000"/>
                                    </p:animScale>
                                    <p:animScale>
                                      <p:cBhvr>
                                        <p:cTn id="22" dur="41" decel="50000">
                                          <p:stCondLst>
                                            <p:cond delay="335"/>
                                          </p:stCondLst>
                                        </p:cTn>
                                        <p:tgtEl>
                                          <p:spTgt spid="9223"/>
                                        </p:tgtEl>
                                      </p:cBhvr>
                                      <p:to x="100000" y="100000"/>
                                    </p:animScale>
                                    <p:animScale>
                                      <p:cBhvr>
                                        <p:cTn id="23" dur="7">
                                          <p:stCondLst>
                                            <p:cond delay="410"/>
                                          </p:stCondLst>
                                        </p:cTn>
                                        <p:tgtEl>
                                          <p:spTgt spid="9223"/>
                                        </p:tgtEl>
                                      </p:cBhvr>
                                      <p:to x="100000" y="90000"/>
                                    </p:animScale>
                                    <p:animScale>
                                      <p:cBhvr>
                                        <p:cTn id="24" dur="41" decel="50000">
                                          <p:stCondLst>
                                            <p:cond delay="417"/>
                                          </p:stCondLst>
                                        </p:cTn>
                                        <p:tgtEl>
                                          <p:spTgt spid="9223"/>
                                        </p:tgtEl>
                                      </p:cBhvr>
                                      <p:to x="100000" y="100000"/>
                                    </p:animScale>
                                    <p:animScale>
                                      <p:cBhvr>
                                        <p:cTn id="25" dur="7">
                                          <p:stCondLst>
                                            <p:cond delay="452"/>
                                          </p:stCondLst>
                                        </p:cTn>
                                        <p:tgtEl>
                                          <p:spTgt spid="9223"/>
                                        </p:tgtEl>
                                      </p:cBhvr>
                                      <p:to x="100000" y="95000"/>
                                    </p:animScale>
                                    <p:animScale>
                                      <p:cBhvr>
                                        <p:cTn id="26" dur="41" decel="50000">
                                          <p:stCondLst>
                                            <p:cond delay="458"/>
                                          </p:stCondLst>
                                        </p:cTn>
                                        <p:tgtEl>
                                          <p:spTgt spid="9223"/>
                                        </p:tgtEl>
                                      </p:cBhvr>
                                      <p:to x="100000" y="100000"/>
                                    </p:animScale>
                                  </p:childTnLst>
                                </p:cTn>
                              </p:par>
                            </p:childTnLst>
                          </p:cTn>
                        </p:par>
                      </p:childTnLst>
                    </p:cTn>
                  </p:par>
                  <p:par>
                    <p:cTn id="27" fill="hold" nodeType="clickPar">
                      <p:stCondLst>
                        <p:cond delay="indefinite"/>
                      </p:stCondLst>
                      <p:childTnLst>
                        <p:par>
                          <p:cTn id="28" fill="hold" nodeType="withGroup">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9224"/>
                                        </p:tgtEl>
                                        <p:attrNameLst>
                                          <p:attrName>style.visibility</p:attrName>
                                        </p:attrNameLst>
                                      </p:cBhvr>
                                      <p:to>
                                        <p:strVal val="visible"/>
                                      </p:to>
                                    </p:set>
                                    <p:animEffect transition="in" filter="wipe(down)">
                                      <p:cBhvr>
                                        <p:cTn id="31" dur="145">
                                          <p:stCondLst>
                                            <p:cond delay="0"/>
                                          </p:stCondLst>
                                        </p:cTn>
                                        <p:tgtEl>
                                          <p:spTgt spid="9224"/>
                                        </p:tgtEl>
                                      </p:cBhvr>
                                    </p:animEffect>
                                    <p:anim calcmode="lin" valueType="num">
                                      <p:cBhvr>
                                        <p:cTn id="32" dur="456" tmFilter="0,0; 0.14,0.36; 0.43,0.73; 0.71,0.91; 1.0,1.0">
                                          <p:stCondLst>
                                            <p:cond delay="0"/>
                                          </p:stCondLst>
                                        </p:cTn>
                                        <p:tgtEl>
                                          <p:spTgt spid="9224"/>
                                        </p:tgtEl>
                                        <p:attrNameLst>
                                          <p:attrName>ppt_x</p:attrName>
                                        </p:attrNameLst>
                                      </p:cBhvr>
                                      <p:tavLst>
                                        <p:tav tm="0">
                                          <p:val>
                                            <p:strVal val="#ppt_x-0.25"/>
                                          </p:val>
                                        </p:tav>
                                        <p:tav tm="100000">
                                          <p:val>
                                            <p:strVal val="#ppt_x"/>
                                          </p:val>
                                        </p:tav>
                                      </p:tavLst>
                                    </p:anim>
                                    <p:anim calcmode="lin" valueType="num">
                                      <p:cBhvr>
                                        <p:cTn id="33" dur="166" tmFilter="0.0,0.0; 0.25,0.07; 0.50,0.2; 0.75,0.467; 1.0,1.0">
                                          <p:stCondLst>
                                            <p:cond delay="0"/>
                                          </p:stCondLst>
                                        </p:cTn>
                                        <p:tgtEl>
                                          <p:spTgt spid="9224"/>
                                        </p:tgtEl>
                                        <p:attrNameLst>
                                          <p:attrName>ppt_y</p:attrName>
                                        </p:attrNameLst>
                                      </p:cBhvr>
                                      <p:tavLst>
                                        <p:tav tm="0" fmla="#ppt_y-sin(pi*$)/3">
                                          <p:val>
                                            <p:fltVal val="0.5"/>
                                          </p:val>
                                        </p:tav>
                                        <p:tav tm="100000">
                                          <p:val>
                                            <p:fltVal val="1"/>
                                          </p:val>
                                        </p:tav>
                                      </p:tavLst>
                                    </p:anim>
                                    <p:anim calcmode="lin" valueType="num">
                                      <p:cBhvr>
                                        <p:cTn id="34" dur="166" tmFilter="0, 0; 0.125,0.2665; 0.25,0.4; 0.375,0.465; 0.5,0.5;  0.625,0.535; 0.75,0.6; 0.875,0.7335; 1,1">
                                          <p:stCondLst>
                                            <p:cond delay="166"/>
                                          </p:stCondLst>
                                        </p:cTn>
                                        <p:tgtEl>
                                          <p:spTgt spid="9224"/>
                                        </p:tgtEl>
                                        <p:attrNameLst>
                                          <p:attrName>ppt_y</p:attrName>
                                        </p:attrNameLst>
                                      </p:cBhvr>
                                      <p:tavLst>
                                        <p:tav tm="0" fmla="#ppt_y-sin(pi*$)/9">
                                          <p:val>
                                            <p:fltVal val="0"/>
                                          </p:val>
                                        </p:tav>
                                        <p:tav tm="100000">
                                          <p:val>
                                            <p:fltVal val="1"/>
                                          </p:val>
                                        </p:tav>
                                      </p:tavLst>
                                    </p:anim>
                                    <p:anim calcmode="lin" valueType="num">
                                      <p:cBhvr>
                                        <p:cTn id="35" dur="83" tmFilter="0, 0; 0.125,0.2665; 0.25,0.4; 0.375,0.465; 0.5,0.5;  0.625,0.535; 0.75,0.6; 0.875,0.7335; 1,1">
                                          <p:stCondLst>
                                            <p:cond delay="331"/>
                                          </p:stCondLst>
                                        </p:cTn>
                                        <p:tgtEl>
                                          <p:spTgt spid="9224"/>
                                        </p:tgtEl>
                                        <p:attrNameLst>
                                          <p:attrName>ppt_y</p:attrName>
                                        </p:attrNameLst>
                                      </p:cBhvr>
                                      <p:tavLst>
                                        <p:tav tm="0" fmla="#ppt_y-sin(pi*$)/27">
                                          <p:val>
                                            <p:fltVal val="0"/>
                                          </p:val>
                                        </p:tav>
                                        <p:tav tm="100000">
                                          <p:val>
                                            <p:fltVal val="1"/>
                                          </p:val>
                                        </p:tav>
                                      </p:tavLst>
                                    </p:anim>
                                    <p:anim calcmode="lin" valueType="num">
                                      <p:cBhvr>
                                        <p:cTn id="36" dur="41" tmFilter="0, 0; 0.125,0.2665; 0.25,0.4; 0.375,0.465; 0.5,0.5;  0.625,0.535; 0.75,0.6; 0.875,0.7335; 1,1">
                                          <p:stCondLst>
                                            <p:cond delay="414"/>
                                          </p:stCondLst>
                                        </p:cTn>
                                        <p:tgtEl>
                                          <p:spTgt spid="9224"/>
                                        </p:tgtEl>
                                        <p:attrNameLst>
                                          <p:attrName>ppt_y</p:attrName>
                                        </p:attrNameLst>
                                      </p:cBhvr>
                                      <p:tavLst>
                                        <p:tav tm="0" fmla="#ppt_y-sin(pi*$)/81">
                                          <p:val>
                                            <p:fltVal val="0"/>
                                          </p:val>
                                        </p:tav>
                                        <p:tav tm="100000">
                                          <p:val>
                                            <p:fltVal val="1"/>
                                          </p:val>
                                        </p:tav>
                                      </p:tavLst>
                                    </p:anim>
                                    <p:animScale>
                                      <p:cBhvr>
                                        <p:cTn id="37" dur="7">
                                          <p:stCondLst>
                                            <p:cond delay="162"/>
                                          </p:stCondLst>
                                        </p:cTn>
                                        <p:tgtEl>
                                          <p:spTgt spid="9224"/>
                                        </p:tgtEl>
                                      </p:cBhvr>
                                      <p:to x="100000" y="60000"/>
                                    </p:animScale>
                                    <p:animScale>
                                      <p:cBhvr>
                                        <p:cTn id="38" dur="41" decel="50000">
                                          <p:stCondLst>
                                            <p:cond delay="169"/>
                                          </p:stCondLst>
                                        </p:cTn>
                                        <p:tgtEl>
                                          <p:spTgt spid="9224"/>
                                        </p:tgtEl>
                                      </p:cBhvr>
                                      <p:to x="100000" y="100000"/>
                                    </p:animScale>
                                    <p:animScale>
                                      <p:cBhvr>
                                        <p:cTn id="39" dur="7">
                                          <p:stCondLst>
                                            <p:cond delay="328"/>
                                          </p:stCondLst>
                                        </p:cTn>
                                        <p:tgtEl>
                                          <p:spTgt spid="9224"/>
                                        </p:tgtEl>
                                      </p:cBhvr>
                                      <p:to x="100000" y="80000"/>
                                    </p:animScale>
                                    <p:animScale>
                                      <p:cBhvr>
                                        <p:cTn id="40" dur="41" decel="50000">
                                          <p:stCondLst>
                                            <p:cond delay="335"/>
                                          </p:stCondLst>
                                        </p:cTn>
                                        <p:tgtEl>
                                          <p:spTgt spid="9224"/>
                                        </p:tgtEl>
                                      </p:cBhvr>
                                      <p:to x="100000" y="100000"/>
                                    </p:animScale>
                                    <p:animScale>
                                      <p:cBhvr>
                                        <p:cTn id="41" dur="7">
                                          <p:stCondLst>
                                            <p:cond delay="410"/>
                                          </p:stCondLst>
                                        </p:cTn>
                                        <p:tgtEl>
                                          <p:spTgt spid="9224"/>
                                        </p:tgtEl>
                                      </p:cBhvr>
                                      <p:to x="100000" y="90000"/>
                                    </p:animScale>
                                    <p:animScale>
                                      <p:cBhvr>
                                        <p:cTn id="42" dur="41" decel="50000">
                                          <p:stCondLst>
                                            <p:cond delay="417"/>
                                          </p:stCondLst>
                                        </p:cTn>
                                        <p:tgtEl>
                                          <p:spTgt spid="9224"/>
                                        </p:tgtEl>
                                      </p:cBhvr>
                                      <p:to x="100000" y="100000"/>
                                    </p:animScale>
                                    <p:animScale>
                                      <p:cBhvr>
                                        <p:cTn id="43" dur="7">
                                          <p:stCondLst>
                                            <p:cond delay="452"/>
                                          </p:stCondLst>
                                        </p:cTn>
                                        <p:tgtEl>
                                          <p:spTgt spid="9224"/>
                                        </p:tgtEl>
                                      </p:cBhvr>
                                      <p:to x="100000" y="95000"/>
                                    </p:animScale>
                                    <p:animScale>
                                      <p:cBhvr>
                                        <p:cTn id="44" dur="41" decel="50000">
                                          <p:stCondLst>
                                            <p:cond delay="458"/>
                                          </p:stCondLst>
                                        </p:cTn>
                                        <p:tgtEl>
                                          <p:spTgt spid="9224"/>
                                        </p:tgtEl>
                                      </p:cBhvr>
                                      <p:to x="100000" y="100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9225"/>
                                        </p:tgtEl>
                                        <p:attrNameLst>
                                          <p:attrName>style.visibility</p:attrName>
                                        </p:attrNameLst>
                                      </p:cBhvr>
                                      <p:to>
                                        <p:strVal val="visible"/>
                                      </p:to>
                                    </p:set>
                                    <p:animEffect transition="in" filter="wipe(down)">
                                      <p:cBhvr>
                                        <p:cTn id="49" dur="145">
                                          <p:stCondLst>
                                            <p:cond delay="0"/>
                                          </p:stCondLst>
                                        </p:cTn>
                                        <p:tgtEl>
                                          <p:spTgt spid="9225"/>
                                        </p:tgtEl>
                                      </p:cBhvr>
                                    </p:animEffect>
                                    <p:anim calcmode="lin" valueType="num">
                                      <p:cBhvr>
                                        <p:cTn id="50" dur="456" tmFilter="0,0; 0.14,0.36; 0.43,0.73; 0.71,0.91; 1.0,1.0">
                                          <p:stCondLst>
                                            <p:cond delay="0"/>
                                          </p:stCondLst>
                                        </p:cTn>
                                        <p:tgtEl>
                                          <p:spTgt spid="9225"/>
                                        </p:tgtEl>
                                        <p:attrNameLst>
                                          <p:attrName>ppt_x</p:attrName>
                                        </p:attrNameLst>
                                      </p:cBhvr>
                                      <p:tavLst>
                                        <p:tav tm="0">
                                          <p:val>
                                            <p:strVal val="#ppt_x-0.25"/>
                                          </p:val>
                                        </p:tav>
                                        <p:tav tm="100000">
                                          <p:val>
                                            <p:strVal val="#ppt_x"/>
                                          </p:val>
                                        </p:tav>
                                      </p:tavLst>
                                    </p:anim>
                                    <p:anim calcmode="lin" valueType="num">
                                      <p:cBhvr>
                                        <p:cTn id="51" dur="166" tmFilter="0.0,0.0; 0.25,0.07; 0.50,0.2; 0.75,0.467; 1.0,1.0">
                                          <p:stCondLst>
                                            <p:cond delay="0"/>
                                          </p:stCondLst>
                                        </p:cTn>
                                        <p:tgtEl>
                                          <p:spTgt spid="9225"/>
                                        </p:tgtEl>
                                        <p:attrNameLst>
                                          <p:attrName>ppt_y</p:attrName>
                                        </p:attrNameLst>
                                      </p:cBhvr>
                                      <p:tavLst>
                                        <p:tav tm="0" fmla="#ppt_y-sin(pi*$)/3">
                                          <p:val>
                                            <p:fltVal val="0.5"/>
                                          </p:val>
                                        </p:tav>
                                        <p:tav tm="100000">
                                          <p:val>
                                            <p:fltVal val="1"/>
                                          </p:val>
                                        </p:tav>
                                      </p:tavLst>
                                    </p:anim>
                                    <p:anim calcmode="lin" valueType="num">
                                      <p:cBhvr>
                                        <p:cTn id="52" dur="166" tmFilter="0, 0; 0.125,0.2665; 0.25,0.4; 0.375,0.465; 0.5,0.5;  0.625,0.535; 0.75,0.6; 0.875,0.7335; 1,1">
                                          <p:stCondLst>
                                            <p:cond delay="166"/>
                                          </p:stCondLst>
                                        </p:cTn>
                                        <p:tgtEl>
                                          <p:spTgt spid="9225"/>
                                        </p:tgtEl>
                                        <p:attrNameLst>
                                          <p:attrName>ppt_y</p:attrName>
                                        </p:attrNameLst>
                                      </p:cBhvr>
                                      <p:tavLst>
                                        <p:tav tm="0" fmla="#ppt_y-sin(pi*$)/9">
                                          <p:val>
                                            <p:fltVal val="0"/>
                                          </p:val>
                                        </p:tav>
                                        <p:tav tm="100000">
                                          <p:val>
                                            <p:fltVal val="1"/>
                                          </p:val>
                                        </p:tav>
                                      </p:tavLst>
                                    </p:anim>
                                    <p:anim calcmode="lin" valueType="num">
                                      <p:cBhvr>
                                        <p:cTn id="53" dur="83" tmFilter="0, 0; 0.125,0.2665; 0.25,0.4; 0.375,0.465; 0.5,0.5;  0.625,0.535; 0.75,0.6; 0.875,0.7335; 1,1">
                                          <p:stCondLst>
                                            <p:cond delay="331"/>
                                          </p:stCondLst>
                                        </p:cTn>
                                        <p:tgtEl>
                                          <p:spTgt spid="9225"/>
                                        </p:tgtEl>
                                        <p:attrNameLst>
                                          <p:attrName>ppt_y</p:attrName>
                                        </p:attrNameLst>
                                      </p:cBhvr>
                                      <p:tavLst>
                                        <p:tav tm="0" fmla="#ppt_y-sin(pi*$)/27">
                                          <p:val>
                                            <p:fltVal val="0"/>
                                          </p:val>
                                        </p:tav>
                                        <p:tav tm="100000">
                                          <p:val>
                                            <p:fltVal val="1"/>
                                          </p:val>
                                        </p:tav>
                                      </p:tavLst>
                                    </p:anim>
                                    <p:anim calcmode="lin" valueType="num">
                                      <p:cBhvr>
                                        <p:cTn id="54" dur="41" tmFilter="0, 0; 0.125,0.2665; 0.25,0.4; 0.375,0.465; 0.5,0.5;  0.625,0.535; 0.75,0.6; 0.875,0.7335; 1,1">
                                          <p:stCondLst>
                                            <p:cond delay="414"/>
                                          </p:stCondLst>
                                        </p:cTn>
                                        <p:tgtEl>
                                          <p:spTgt spid="9225"/>
                                        </p:tgtEl>
                                        <p:attrNameLst>
                                          <p:attrName>ppt_y</p:attrName>
                                        </p:attrNameLst>
                                      </p:cBhvr>
                                      <p:tavLst>
                                        <p:tav tm="0" fmla="#ppt_y-sin(pi*$)/81">
                                          <p:val>
                                            <p:fltVal val="0"/>
                                          </p:val>
                                        </p:tav>
                                        <p:tav tm="100000">
                                          <p:val>
                                            <p:fltVal val="1"/>
                                          </p:val>
                                        </p:tav>
                                      </p:tavLst>
                                    </p:anim>
                                    <p:animScale>
                                      <p:cBhvr>
                                        <p:cTn id="55" dur="7">
                                          <p:stCondLst>
                                            <p:cond delay="162"/>
                                          </p:stCondLst>
                                        </p:cTn>
                                        <p:tgtEl>
                                          <p:spTgt spid="9225"/>
                                        </p:tgtEl>
                                      </p:cBhvr>
                                      <p:to x="100000" y="60000"/>
                                    </p:animScale>
                                    <p:animScale>
                                      <p:cBhvr>
                                        <p:cTn id="56" dur="41" decel="50000">
                                          <p:stCondLst>
                                            <p:cond delay="169"/>
                                          </p:stCondLst>
                                        </p:cTn>
                                        <p:tgtEl>
                                          <p:spTgt spid="9225"/>
                                        </p:tgtEl>
                                      </p:cBhvr>
                                      <p:to x="100000" y="100000"/>
                                    </p:animScale>
                                    <p:animScale>
                                      <p:cBhvr>
                                        <p:cTn id="57" dur="7">
                                          <p:stCondLst>
                                            <p:cond delay="328"/>
                                          </p:stCondLst>
                                        </p:cTn>
                                        <p:tgtEl>
                                          <p:spTgt spid="9225"/>
                                        </p:tgtEl>
                                      </p:cBhvr>
                                      <p:to x="100000" y="80000"/>
                                    </p:animScale>
                                    <p:animScale>
                                      <p:cBhvr>
                                        <p:cTn id="58" dur="41" decel="50000">
                                          <p:stCondLst>
                                            <p:cond delay="335"/>
                                          </p:stCondLst>
                                        </p:cTn>
                                        <p:tgtEl>
                                          <p:spTgt spid="9225"/>
                                        </p:tgtEl>
                                      </p:cBhvr>
                                      <p:to x="100000" y="100000"/>
                                    </p:animScale>
                                    <p:animScale>
                                      <p:cBhvr>
                                        <p:cTn id="59" dur="7">
                                          <p:stCondLst>
                                            <p:cond delay="410"/>
                                          </p:stCondLst>
                                        </p:cTn>
                                        <p:tgtEl>
                                          <p:spTgt spid="9225"/>
                                        </p:tgtEl>
                                      </p:cBhvr>
                                      <p:to x="100000" y="90000"/>
                                    </p:animScale>
                                    <p:animScale>
                                      <p:cBhvr>
                                        <p:cTn id="60" dur="41" decel="50000">
                                          <p:stCondLst>
                                            <p:cond delay="417"/>
                                          </p:stCondLst>
                                        </p:cTn>
                                        <p:tgtEl>
                                          <p:spTgt spid="9225"/>
                                        </p:tgtEl>
                                      </p:cBhvr>
                                      <p:to x="100000" y="100000"/>
                                    </p:animScale>
                                    <p:animScale>
                                      <p:cBhvr>
                                        <p:cTn id="61" dur="7">
                                          <p:stCondLst>
                                            <p:cond delay="452"/>
                                          </p:stCondLst>
                                        </p:cTn>
                                        <p:tgtEl>
                                          <p:spTgt spid="9225"/>
                                        </p:tgtEl>
                                      </p:cBhvr>
                                      <p:to x="100000" y="95000"/>
                                    </p:animScale>
                                    <p:animScale>
                                      <p:cBhvr>
                                        <p:cTn id="62" dur="41" decel="50000">
                                          <p:stCondLst>
                                            <p:cond delay="458"/>
                                          </p:stCondLst>
                                        </p:cTn>
                                        <p:tgtEl>
                                          <p:spTgt spid="92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63" restart="whenNotActive" fill="hold" evtFilter="cancelBubble" nodeType="interactiveSeq">
                <p:stCondLst>
                  <p:cond evt="onClick" delay="0">
                    <p:tgtEl>
                      <p:spTgt spid="2"/>
                    </p:tgtEl>
                  </p:cond>
                </p:stCondLst>
                <p:endSync evt="end" delay="0">
                  <p:rtn val="all"/>
                </p:endSync>
                <p:childTnLst>
                  <p:par>
                    <p:cTn id="64" fill="hold">
                      <p:stCondLst>
                        <p:cond delay="0"/>
                      </p:stCondLst>
                      <p:childTnLst>
                        <p:par>
                          <p:cTn id="65" fill="hold">
                            <p:stCondLst>
                              <p:cond delay="0"/>
                            </p:stCondLst>
                            <p:childTnLst>
                              <p:par>
                                <p:cTn id="66" presetID="1" presetClass="mediacall" presetSubtype="0" fill="hold" nodeType="clickEffect">
                                  <p:stCondLst>
                                    <p:cond delay="0"/>
                                  </p:stCondLst>
                                  <p:childTnLst>
                                    <p:cmd type="call" cmd="playFrom(0.0)">
                                      <p:cBhvr>
                                        <p:cTn id="67" dur="74494" fill="hold"/>
                                        <p:tgtEl>
                                          <p:spTgt spid="2"/>
                                        </p:tgtEl>
                                      </p:cBhvr>
                                    </p:cmd>
                                  </p:childTnLst>
                                </p:cTn>
                              </p:par>
                            </p:childTnLst>
                          </p:cTn>
                        </p:par>
                      </p:childTnLst>
                    </p:cTn>
                  </p:par>
                </p:childTnLst>
              </p:cTn>
              <p:nextCondLst>
                <p:cond evt="onClick" delay="0">
                  <p:tgtEl>
                    <p:spTgt spid="2"/>
                  </p:tgtEl>
                </p:cond>
              </p:nextCondLst>
            </p:seq>
            <p:audio>
              <p:cMediaNode vol="80000">
                <p:cTn id="68" fill="hold" display="0">
                  <p:stCondLst>
                    <p:cond delay="indefinite"/>
                  </p:stCondLst>
                  <p:endCondLst>
                    <p:cond evt="onStopAudio" delay="0">
                      <p:tgtEl>
                        <p:sldTgt/>
                      </p:tgtEl>
                    </p:cond>
                  </p:endCondLst>
                </p:cTn>
                <p:tgtEl>
                  <p:spTgt spid="2"/>
                </p:tgtEl>
              </p:cMediaNode>
            </p:audio>
          </p:childTnLst>
        </p:cTn>
      </p:par>
    </p:tnLst>
    <p:bldLst>
      <p:bldP spid="9222" grpId="0" bldLvl="0" animBg="1" autoUpdateAnimBg="0"/>
      <p:bldP spid="9223" grpId="0" bldLvl="0" animBg="1" autoUpdateAnimBg="0"/>
      <p:bldP spid="9224" grpId="0" bldLvl="0" animBg="1" autoUpdateAnimBg="0"/>
      <p:bldP spid="9225" grpId="0" bldLvl="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ChangeArrowheads="1"/>
          </p:cNvSpPr>
          <p:nvPr/>
        </p:nvSpPr>
        <p:spPr bwMode="auto">
          <a:xfrm>
            <a:off x="611188" y="981075"/>
            <a:ext cx="6337300" cy="404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9263" indent="-449263">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600" b="1"/>
              <a:t>4. The customer said they were not salty enough.</a:t>
            </a:r>
          </a:p>
          <a:p>
            <a:pPr eaLnBrk="1" hangingPunct="1">
              <a:lnSpc>
                <a:spcPct val="120000"/>
              </a:lnSpc>
              <a:spcBef>
                <a:spcPct val="0"/>
              </a:spcBef>
              <a:buFont typeface="Arial" pitchFamily="34" charset="0"/>
              <a:buNone/>
            </a:pPr>
            <a:r>
              <a:rPr lang="en-US" altLang="zh-CN" sz="3600" b="1"/>
              <a:t>5. George wanted to make the customer happy.</a:t>
            </a:r>
          </a:p>
          <a:p>
            <a:pPr eaLnBrk="1" hangingPunct="1">
              <a:lnSpc>
                <a:spcPct val="120000"/>
              </a:lnSpc>
              <a:spcBef>
                <a:spcPct val="0"/>
              </a:spcBef>
              <a:buFont typeface="Arial" pitchFamily="34" charset="0"/>
              <a:buNone/>
            </a:pPr>
            <a:r>
              <a:rPr lang="en-US" altLang="zh-CN" sz="3600" b="1"/>
              <a:t>6. The custom was happy in the end.</a:t>
            </a:r>
            <a:r>
              <a:rPr lang="en-US" altLang="zh-CN" sz="3600"/>
              <a:t>  </a:t>
            </a:r>
          </a:p>
        </p:txBody>
      </p:sp>
      <p:sp>
        <p:nvSpPr>
          <p:cNvPr id="10243" name="Rectangle 5"/>
          <p:cNvSpPr>
            <a:spLocks noChangeArrowheads="1"/>
          </p:cNvSpPr>
          <p:nvPr/>
        </p:nvSpPr>
        <p:spPr bwMode="auto">
          <a:xfrm>
            <a:off x="7235825" y="1268413"/>
            <a:ext cx="1152525" cy="341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lnSpc>
                <a:spcPct val="120000"/>
              </a:lnSpc>
              <a:spcBef>
                <a:spcPct val="0"/>
              </a:spcBef>
              <a:buFont typeface="Arial" pitchFamily="34" charset="0"/>
              <a:buNone/>
            </a:pPr>
            <a:r>
              <a:rPr lang="en-US" altLang="zh-CN" sz="3600" b="1"/>
              <a:t>T  F</a:t>
            </a:r>
          </a:p>
          <a:p>
            <a:pPr eaLnBrk="1" hangingPunct="1">
              <a:lnSpc>
                <a:spcPct val="120000"/>
              </a:lnSpc>
              <a:spcBef>
                <a:spcPct val="0"/>
              </a:spcBef>
              <a:buFont typeface="Arial" pitchFamily="34" charset="0"/>
              <a:buNone/>
            </a:pPr>
            <a:endParaRPr lang="en-US" altLang="zh-CN" sz="3600" b="1"/>
          </a:p>
          <a:p>
            <a:pPr eaLnBrk="1" hangingPunct="1">
              <a:lnSpc>
                <a:spcPct val="120000"/>
              </a:lnSpc>
              <a:spcBef>
                <a:spcPct val="0"/>
              </a:spcBef>
              <a:buFont typeface="Arial" pitchFamily="34" charset="0"/>
              <a:buNone/>
            </a:pPr>
            <a:r>
              <a:rPr lang="en-US" altLang="zh-CN" sz="3600" b="1"/>
              <a:t>T  F </a:t>
            </a:r>
          </a:p>
          <a:p>
            <a:pPr eaLnBrk="1" hangingPunct="1">
              <a:lnSpc>
                <a:spcPct val="120000"/>
              </a:lnSpc>
              <a:spcBef>
                <a:spcPct val="0"/>
              </a:spcBef>
              <a:buFont typeface="Arial" pitchFamily="34" charset="0"/>
              <a:buNone/>
            </a:pPr>
            <a:endParaRPr lang="en-US" altLang="zh-CN" sz="3600" b="1"/>
          </a:p>
          <a:p>
            <a:pPr eaLnBrk="1" hangingPunct="1">
              <a:lnSpc>
                <a:spcPct val="120000"/>
              </a:lnSpc>
              <a:spcBef>
                <a:spcPct val="0"/>
              </a:spcBef>
              <a:buFont typeface="Arial" pitchFamily="34" charset="0"/>
              <a:buNone/>
            </a:pPr>
            <a:r>
              <a:rPr lang="en-US" altLang="zh-CN" sz="3600" b="1"/>
              <a:t>T  F</a:t>
            </a:r>
            <a:endParaRPr lang="zh-CN" altLang="en-US" sz="3600" b="1"/>
          </a:p>
        </p:txBody>
      </p:sp>
      <p:sp>
        <p:nvSpPr>
          <p:cNvPr id="10244" name="椭圆 10"/>
          <p:cNvSpPr>
            <a:spLocks noChangeArrowheads="1"/>
          </p:cNvSpPr>
          <p:nvPr/>
        </p:nvSpPr>
        <p:spPr bwMode="auto">
          <a:xfrm>
            <a:off x="7667625" y="1844675"/>
            <a:ext cx="504825" cy="503238"/>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Arial" pitchFamily="34" charset="0"/>
            </a:endParaRPr>
          </a:p>
        </p:txBody>
      </p:sp>
      <p:sp>
        <p:nvSpPr>
          <p:cNvPr id="10245" name="椭圆 10"/>
          <p:cNvSpPr>
            <a:spLocks noChangeArrowheads="1"/>
          </p:cNvSpPr>
          <p:nvPr/>
        </p:nvSpPr>
        <p:spPr bwMode="auto">
          <a:xfrm>
            <a:off x="7164388" y="4508500"/>
            <a:ext cx="504825" cy="504825"/>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Arial" pitchFamily="34" charset="0"/>
            </a:endParaRPr>
          </a:p>
        </p:txBody>
      </p:sp>
      <p:sp>
        <p:nvSpPr>
          <p:cNvPr id="10246" name="椭圆 10"/>
          <p:cNvSpPr>
            <a:spLocks noChangeArrowheads="1"/>
          </p:cNvSpPr>
          <p:nvPr/>
        </p:nvSpPr>
        <p:spPr bwMode="auto">
          <a:xfrm>
            <a:off x="7667625" y="3141663"/>
            <a:ext cx="503238" cy="50323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algn="ctr" eaLnBrk="1" hangingPunct="1">
              <a:spcBef>
                <a:spcPct val="0"/>
              </a:spcBef>
              <a:buFont typeface="Arial" pitchFamily="34" charset="0"/>
              <a:buNone/>
            </a:pPr>
            <a:endParaRPr lang="zh-CN" altLang="en-US" sz="1800">
              <a:solidFill>
                <a:srgbClr val="FFFFFF"/>
              </a:solidFill>
              <a:latin typeface="Arial" pitchFamily="34" charset="0"/>
            </a:endParaRPr>
          </a:p>
        </p:txBody>
      </p:sp>
      <p:sp>
        <p:nvSpPr>
          <p:cNvPr id="10247" name="Rectangle 9"/>
          <p:cNvSpPr>
            <a:spLocks noChangeArrowheads="1"/>
          </p:cNvSpPr>
          <p:nvPr/>
        </p:nvSpPr>
        <p:spPr bwMode="auto">
          <a:xfrm>
            <a:off x="2843213" y="4652963"/>
            <a:ext cx="1584325" cy="519112"/>
          </a:xfrm>
          <a:prstGeom prst="rect">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Calibri" pitchFamily="34" charset="0"/>
                <a:ea typeface="宋体" pitchFamily="2" charset="-122"/>
              </a:defRPr>
            </a:lvl1pPr>
            <a:lvl2pPr marL="742950" indent="-285750">
              <a:spcBef>
                <a:spcPct val="20000"/>
              </a:spcBef>
              <a:buChar char="–"/>
              <a:defRPr sz="2800">
                <a:solidFill>
                  <a:schemeClr val="tx1"/>
                </a:solidFill>
                <a:latin typeface="Calibri" pitchFamily="34" charset="0"/>
                <a:ea typeface="宋体" pitchFamily="2" charset="-122"/>
              </a:defRPr>
            </a:lvl2pPr>
            <a:lvl3pPr marL="1143000" indent="-228600">
              <a:spcBef>
                <a:spcPct val="20000"/>
              </a:spcBef>
              <a:buChar char="•"/>
              <a:defRPr sz="2400">
                <a:solidFill>
                  <a:schemeClr val="tx1"/>
                </a:solidFill>
                <a:latin typeface="Calibri" pitchFamily="34" charset="0"/>
                <a:ea typeface="宋体" pitchFamily="2" charset="-122"/>
              </a:defRPr>
            </a:lvl3pPr>
            <a:lvl4pPr marL="1600200" indent="-228600">
              <a:spcBef>
                <a:spcPct val="20000"/>
              </a:spcBef>
              <a:buChar char="–"/>
              <a:defRPr sz="2000">
                <a:solidFill>
                  <a:schemeClr val="tx1"/>
                </a:solidFill>
                <a:latin typeface="Calibri" pitchFamily="34" charset="0"/>
                <a:ea typeface="宋体" pitchFamily="2" charset="-122"/>
              </a:defRPr>
            </a:lvl4pPr>
            <a:lvl5pPr marL="2057400" indent="-228600">
              <a:spcBef>
                <a:spcPct val="20000"/>
              </a:spcBef>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 typeface="Arial" pitchFamily="34" charset="0"/>
              <a:buNone/>
            </a:pPr>
            <a:r>
              <a:rPr lang="en-US" altLang="zh-CN" sz="2800" b="1" i="1">
                <a:solidFill>
                  <a:schemeClr val="bg1"/>
                </a:solidFill>
              </a:rPr>
              <a:t>n</a:t>
            </a:r>
            <a:r>
              <a:rPr lang="en-US" altLang="zh-CN" sz="2800" b="1">
                <a:solidFill>
                  <a:schemeClr val="bg1"/>
                </a:solidFill>
              </a:rPr>
              <a:t>. </a:t>
            </a:r>
            <a:r>
              <a:rPr lang="zh-CN" altLang="en-US" sz="2800" b="1">
                <a:solidFill>
                  <a:schemeClr val="bg1"/>
                </a:solidFill>
              </a:rPr>
              <a:t> 顾客</a:t>
            </a:r>
          </a:p>
        </p:txBody>
      </p:sp>
      <p:sp>
        <p:nvSpPr>
          <p:cNvPr id="10248" name="Line 10"/>
          <p:cNvSpPr>
            <a:spLocks noChangeShapeType="1"/>
          </p:cNvSpPr>
          <p:nvPr/>
        </p:nvSpPr>
        <p:spPr bwMode="auto">
          <a:xfrm>
            <a:off x="1908175" y="3500438"/>
            <a:ext cx="935038" cy="1152525"/>
          </a:xfrm>
          <a:prstGeom prst="line">
            <a:avLst/>
          </a:prstGeom>
          <a:noFill/>
          <a:ln w="25400">
            <a:solidFill>
              <a:srgbClr val="FF99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791014414"/>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8"/>
                                        </p:tgtEl>
                                        <p:attrNameLst>
                                          <p:attrName>style.visibility</p:attrName>
                                        </p:attrNameLst>
                                      </p:cBhvr>
                                      <p:to>
                                        <p:strVal val="visible"/>
                                      </p:to>
                                    </p:set>
                                    <p:animEffect transition="in" filter="blinds(horizontal)">
                                      <p:cBhvr>
                                        <p:cTn id="7" dur="500"/>
                                        <p:tgtEl>
                                          <p:spTgt spid="102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247"/>
                                        </p:tgtEl>
                                        <p:attrNameLst>
                                          <p:attrName>style.visibility</p:attrName>
                                        </p:attrNameLst>
                                      </p:cBhvr>
                                      <p:to>
                                        <p:strVal val="visible"/>
                                      </p:to>
                                    </p:set>
                                    <p:animEffect transition="in" filter="blinds(horizontal)">
                                      <p:cBhvr>
                                        <p:cTn id="10" dur="500"/>
                                        <p:tgtEl>
                                          <p:spTgt spid="1024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243"/>
                                        </p:tgtEl>
                                        <p:attrNameLst>
                                          <p:attrName>style.visibility</p:attrName>
                                        </p:attrNameLst>
                                      </p:cBhvr>
                                      <p:to>
                                        <p:strVal val="visible"/>
                                      </p:to>
                                    </p:set>
                                    <p:anim calcmode="lin" valueType="num">
                                      <p:cBhvr additive="base">
                                        <p:cTn id="15" dur="500" fill="hold"/>
                                        <p:tgtEl>
                                          <p:spTgt spid="10243"/>
                                        </p:tgtEl>
                                        <p:attrNameLst>
                                          <p:attrName>ppt_x</p:attrName>
                                        </p:attrNameLst>
                                      </p:cBhvr>
                                      <p:tavLst>
                                        <p:tav tm="0">
                                          <p:val>
                                            <p:strVal val="#ppt_x"/>
                                          </p:val>
                                        </p:tav>
                                        <p:tav tm="100000">
                                          <p:val>
                                            <p:strVal val="#ppt_x"/>
                                          </p:val>
                                        </p:tav>
                                      </p:tavLst>
                                    </p:anim>
                                    <p:anim calcmode="lin" valueType="num">
                                      <p:cBhvr additive="base">
                                        <p:cTn id="16"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10244"/>
                                        </p:tgtEl>
                                        <p:attrNameLst>
                                          <p:attrName>style.visibility</p:attrName>
                                        </p:attrNameLst>
                                      </p:cBhvr>
                                      <p:to>
                                        <p:strVal val="visible"/>
                                      </p:to>
                                    </p:set>
                                    <p:animEffect transition="in" filter="wipe(down)">
                                      <p:cBhvr>
                                        <p:cTn id="21" dur="145">
                                          <p:stCondLst>
                                            <p:cond delay="0"/>
                                          </p:stCondLst>
                                        </p:cTn>
                                        <p:tgtEl>
                                          <p:spTgt spid="10244"/>
                                        </p:tgtEl>
                                      </p:cBhvr>
                                    </p:animEffect>
                                    <p:anim calcmode="lin" valueType="num">
                                      <p:cBhvr>
                                        <p:cTn id="22" dur="456" tmFilter="0,0; 0.14,0.36; 0.43,0.73; 0.71,0.91; 1.0,1.0">
                                          <p:stCondLst>
                                            <p:cond delay="0"/>
                                          </p:stCondLst>
                                        </p:cTn>
                                        <p:tgtEl>
                                          <p:spTgt spid="10244"/>
                                        </p:tgtEl>
                                        <p:attrNameLst>
                                          <p:attrName>ppt_x</p:attrName>
                                        </p:attrNameLst>
                                      </p:cBhvr>
                                      <p:tavLst>
                                        <p:tav tm="0">
                                          <p:val>
                                            <p:strVal val="#ppt_x-0.25"/>
                                          </p:val>
                                        </p:tav>
                                        <p:tav tm="100000">
                                          <p:val>
                                            <p:strVal val="#ppt_x"/>
                                          </p:val>
                                        </p:tav>
                                      </p:tavLst>
                                    </p:anim>
                                    <p:anim calcmode="lin" valueType="num">
                                      <p:cBhvr>
                                        <p:cTn id="23" dur="166" tmFilter="0.0,0.0; 0.25,0.07; 0.50,0.2; 0.75,0.467; 1.0,1.0">
                                          <p:stCondLst>
                                            <p:cond delay="0"/>
                                          </p:stCondLst>
                                        </p:cTn>
                                        <p:tgtEl>
                                          <p:spTgt spid="10244"/>
                                        </p:tgtEl>
                                        <p:attrNameLst>
                                          <p:attrName>ppt_y</p:attrName>
                                        </p:attrNameLst>
                                      </p:cBhvr>
                                      <p:tavLst>
                                        <p:tav tm="0" fmla="#ppt_y-sin(pi*$)/3">
                                          <p:val>
                                            <p:fltVal val="0.5"/>
                                          </p:val>
                                        </p:tav>
                                        <p:tav tm="100000">
                                          <p:val>
                                            <p:fltVal val="1"/>
                                          </p:val>
                                        </p:tav>
                                      </p:tavLst>
                                    </p:anim>
                                    <p:anim calcmode="lin" valueType="num">
                                      <p:cBhvr>
                                        <p:cTn id="24" dur="166" tmFilter="0, 0; 0.125,0.2665; 0.25,0.4; 0.375,0.465; 0.5,0.5;  0.625,0.535; 0.75,0.6; 0.875,0.7335; 1,1">
                                          <p:stCondLst>
                                            <p:cond delay="166"/>
                                          </p:stCondLst>
                                        </p:cTn>
                                        <p:tgtEl>
                                          <p:spTgt spid="10244"/>
                                        </p:tgtEl>
                                        <p:attrNameLst>
                                          <p:attrName>ppt_y</p:attrName>
                                        </p:attrNameLst>
                                      </p:cBhvr>
                                      <p:tavLst>
                                        <p:tav tm="0" fmla="#ppt_y-sin(pi*$)/9">
                                          <p:val>
                                            <p:fltVal val="0"/>
                                          </p:val>
                                        </p:tav>
                                        <p:tav tm="100000">
                                          <p:val>
                                            <p:fltVal val="1"/>
                                          </p:val>
                                        </p:tav>
                                      </p:tavLst>
                                    </p:anim>
                                    <p:anim calcmode="lin" valueType="num">
                                      <p:cBhvr>
                                        <p:cTn id="25" dur="83" tmFilter="0, 0; 0.125,0.2665; 0.25,0.4; 0.375,0.465; 0.5,0.5;  0.625,0.535; 0.75,0.6; 0.875,0.7335; 1,1">
                                          <p:stCondLst>
                                            <p:cond delay="331"/>
                                          </p:stCondLst>
                                        </p:cTn>
                                        <p:tgtEl>
                                          <p:spTgt spid="10244"/>
                                        </p:tgtEl>
                                        <p:attrNameLst>
                                          <p:attrName>ppt_y</p:attrName>
                                        </p:attrNameLst>
                                      </p:cBhvr>
                                      <p:tavLst>
                                        <p:tav tm="0" fmla="#ppt_y-sin(pi*$)/27">
                                          <p:val>
                                            <p:fltVal val="0"/>
                                          </p:val>
                                        </p:tav>
                                        <p:tav tm="100000">
                                          <p:val>
                                            <p:fltVal val="1"/>
                                          </p:val>
                                        </p:tav>
                                      </p:tavLst>
                                    </p:anim>
                                    <p:anim calcmode="lin" valueType="num">
                                      <p:cBhvr>
                                        <p:cTn id="26" dur="41" tmFilter="0, 0; 0.125,0.2665; 0.25,0.4; 0.375,0.465; 0.5,0.5;  0.625,0.535; 0.75,0.6; 0.875,0.7335; 1,1">
                                          <p:stCondLst>
                                            <p:cond delay="414"/>
                                          </p:stCondLst>
                                        </p:cTn>
                                        <p:tgtEl>
                                          <p:spTgt spid="10244"/>
                                        </p:tgtEl>
                                        <p:attrNameLst>
                                          <p:attrName>ppt_y</p:attrName>
                                        </p:attrNameLst>
                                      </p:cBhvr>
                                      <p:tavLst>
                                        <p:tav tm="0" fmla="#ppt_y-sin(pi*$)/81">
                                          <p:val>
                                            <p:fltVal val="0"/>
                                          </p:val>
                                        </p:tav>
                                        <p:tav tm="100000">
                                          <p:val>
                                            <p:fltVal val="1"/>
                                          </p:val>
                                        </p:tav>
                                      </p:tavLst>
                                    </p:anim>
                                    <p:animScale>
                                      <p:cBhvr>
                                        <p:cTn id="27" dur="7">
                                          <p:stCondLst>
                                            <p:cond delay="162"/>
                                          </p:stCondLst>
                                        </p:cTn>
                                        <p:tgtEl>
                                          <p:spTgt spid="10244"/>
                                        </p:tgtEl>
                                      </p:cBhvr>
                                      <p:to x="100000" y="60000"/>
                                    </p:animScale>
                                    <p:animScale>
                                      <p:cBhvr>
                                        <p:cTn id="28" dur="41" decel="50000">
                                          <p:stCondLst>
                                            <p:cond delay="169"/>
                                          </p:stCondLst>
                                        </p:cTn>
                                        <p:tgtEl>
                                          <p:spTgt spid="10244"/>
                                        </p:tgtEl>
                                      </p:cBhvr>
                                      <p:to x="100000" y="100000"/>
                                    </p:animScale>
                                    <p:animScale>
                                      <p:cBhvr>
                                        <p:cTn id="29" dur="7">
                                          <p:stCondLst>
                                            <p:cond delay="328"/>
                                          </p:stCondLst>
                                        </p:cTn>
                                        <p:tgtEl>
                                          <p:spTgt spid="10244"/>
                                        </p:tgtEl>
                                      </p:cBhvr>
                                      <p:to x="100000" y="80000"/>
                                    </p:animScale>
                                    <p:animScale>
                                      <p:cBhvr>
                                        <p:cTn id="30" dur="41" decel="50000">
                                          <p:stCondLst>
                                            <p:cond delay="335"/>
                                          </p:stCondLst>
                                        </p:cTn>
                                        <p:tgtEl>
                                          <p:spTgt spid="10244"/>
                                        </p:tgtEl>
                                      </p:cBhvr>
                                      <p:to x="100000" y="100000"/>
                                    </p:animScale>
                                    <p:animScale>
                                      <p:cBhvr>
                                        <p:cTn id="31" dur="7">
                                          <p:stCondLst>
                                            <p:cond delay="410"/>
                                          </p:stCondLst>
                                        </p:cTn>
                                        <p:tgtEl>
                                          <p:spTgt spid="10244"/>
                                        </p:tgtEl>
                                      </p:cBhvr>
                                      <p:to x="100000" y="90000"/>
                                    </p:animScale>
                                    <p:animScale>
                                      <p:cBhvr>
                                        <p:cTn id="32" dur="41" decel="50000">
                                          <p:stCondLst>
                                            <p:cond delay="417"/>
                                          </p:stCondLst>
                                        </p:cTn>
                                        <p:tgtEl>
                                          <p:spTgt spid="10244"/>
                                        </p:tgtEl>
                                      </p:cBhvr>
                                      <p:to x="100000" y="100000"/>
                                    </p:animScale>
                                    <p:animScale>
                                      <p:cBhvr>
                                        <p:cTn id="33" dur="7">
                                          <p:stCondLst>
                                            <p:cond delay="452"/>
                                          </p:stCondLst>
                                        </p:cTn>
                                        <p:tgtEl>
                                          <p:spTgt spid="10244"/>
                                        </p:tgtEl>
                                      </p:cBhvr>
                                      <p:to x="100000" y="95000"/>
                                    </p:animScale>
                                    <p:animScale>
                                      <p:cBhvr>
                                        <p:cTn id="34" dur="41" decel="50000">
                                          <p:stCondLst>
                                            <p:cond delay="458"/>
                                          </p:stCondLst>
                                        </p:cTn>
                                        <p:tgtEl>
                                          <p:spTgt spid="10244"/>
                                        </p:tgtEl>
                                      </p:cBhvr>
                                      <p:to x="100000" y="100000"/>
                                    </p:animScale>
                                  </p:childTnLst>
                                </p:cTn>
                              </p:par>
                            </p:childTnLst>
                          </p:cTn>
                        </p:par>
                      </p:childTnLst>
                    </p:cTn>
                  </p:par>
                  <p:par>
                    <p:cTn id="35" fill="hold" nodeType="clickPar">
                      <p:stCondLst>
                        <p:cond delay="indefinite"/>
                      </p:stCondLst>
                      <p:childTnLst>
                        <p:par>
                          <p:cTn id="36" fill="hold" nodeType="withGroup">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10246"/>
                                        </p:tgtEl>
                                        <p:attrNameLst>
                                          <p:attrName>style.visibility</p:attrName>
                                        </p:attrNameLst>
                                      </p:cBhvr>
                                      <p:to>
                                        <p:strVal val="visible"/>
                                      </p:to>
                                    </p:set>
                                    <p:animEffect transition="in" filter="wipe(down)">
                                      <p:cBhvr>
                                        <p:cTn id="39" dur="145">
                                          <p:stCondLst>
                                            <p:cond delay="0"/>
                                          </p:stCondLst>
                                        </p:cTn>
                                        <p:tgtEl>
                                          <p:spTgt spid="10246"/>
                                        </p:tgtEl>
                                      </p:cBhvr>
                                    </p:animEffect>
                                    <p:anim calcmode="lin" valueType="num">
                                      <p:cBhvr>
                                        <p:cTn id="40" dur="456" tmFilter="0,0; 0.14,0.36; 0.43,0.73; 0.71,0.91; 1.0,1.0">
                                          <p:stCondLst>
                                            <p:cond delay="0"/>
                                          </p:stCondLst>
                                        </p:cTn>
                                        <p:tgtEl>
                                          <p:spTgt spid="10246"/>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10246"/>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10246"/>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10246"/>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10246"/>
                                        </p:tgtEl>
                                        <p:attrNameLst>
                                          <p:attrName>ppt_y</p:attrName>
                                        </p:attrNameLst>
                                      </p:cBhvr>
                                      <p:tavLst>
                                        <p:tav tm="0" fmla="#ppt_y-sin(pi*$)/81">
                                          <p:val>
                                            <p:fltVal val="0"/>
                                          </p:val>
                                        </p:tav>
                                        <p:tav tm="100000">
                                          <p:val>
                                            <p:fltVal val="1"/>
                                          </p:val>
                                        </p:tav>
                                      </p:tavLst>
                                    </p:anim>
                                    <p:animScale>
                                      <p:cBhvr>
                                        <p:cTn id="45" dur="7">
                                          <p:stCondLst>
                                            <p:cond delay="162"/>
                                          </p:stCondLst>
                                        </p:cTn>
                                        <p:tgtEl>
                                          <p:spTgt spid="10246"/>
                                        </p:tgtEl>
                                      </p:cBhvr>
                                      <p:to x="100000" y="60000"/>
                                    </p:animScale>
                                    <p:animScale>
                                      <p:cBhvr>
                                        <p:cTn id="46" dur="41" decel="50000">
                                          <p:stCondLst>
                                            <p:cond delay="169"/>
                                          </p:stCondLst>
                                        </p:cTn>
                                        <p:tgtEl>
                                          <p:spTgt spid="10246"/>
                                        </p:tgtEl>
                                      </p:cBhvr>
                                      <p:to x="100000" y="100000"/>
                                    </p:animScale>
                                    <p:animScale>
                                      <p:cBhvr>
                                        <p:cTn id="47" dur="7">
                                          <p:stCondLst>
                                            <p:cond delay="328"/>
                                          </p:stCondLst>
                                        </p:cTn>
                                        <p:tgtEl>
                                          <p:spTgt spid="10246"/>
                                        </p:tgtEl>
                                      </p:cBhvr>
                                      <p:to x="100000" y="80000"/>
                                    </p:animScale>
                                    <p:animScale>
                                      <p:cBhvr>
                                        <p:cTn id="48" dur="41" decel="50000">
                                          <p:stCondLst>
                                            <p:cond delay="335"/>
                                          </p:stCondLst>
                                        </p:cTn>
                                        <p:tgtEl>
                                          <p:spTgt spid="10246"/>
                                        </p:tgtEl>
                                      </p:cBhvr>
                                      <p:to x="100000" y="100000"/>
                                    </p:animScale>
                                    <p:animScale>
                                      <p:cBhvr>
                                        <p:cTn id="49" dur="7">
                                          <p:stCondLst>
                                            <p:cond delay="410"/>
                                          </p:stCondLst>
                                        </p:cTn>
                                        <p:tgtEl>
                                          <p:spTgt spid="10246"/>
                                        </p:tgtEl>
                                      </p:cBhvr>
                                      <p:to x="100000" y="90000"/>
                                    </p:animScale>
                                    <p:animScale>
                                      <p:cBhvr>
                                        <p:cTn id="50" dur="41" decel="50000">
                                          <p:stCondLst>
                                            <p:cond delay="417"/>
                                          </p:stCondLst>
                                        </p:cTn>
                                        <p:tgtEl>
                                          <p:spTgt spid="10246"/>
                                        </p:tgtEl>
                                      </p:cBhvr>
                                      <p:to x="100000" y="100000"/>
                                    </p:animScale>
                                    <p:animScale>
                                      <p:cBhvr>
                                        <p:cTn id="51" dur="7">
                                          <p:stCondLst>
                                            <p:cond delay="452"/>
                                          </p:stCondLst>
                                        </p:cTn>
                                        <p:tgtEl>
                                          <p:spTgt spid="10246"/>
                                        </p:tgtEl>
                                      </p:cBhvr>
                                      <p:to x="100000" y="95000"/>
                                    </p:animScale>
                                    <p:animScale>
                                      <p:cBhvr>
                                        <p:cTn id="52" dur="41" decel="50000">
                                          <p:stCondLst>
                                            <p:cond delay="458"/>
                                          </p:stCondLst>
                                        </p:cTn>
                                        <p:tgtEl>
                                          <p:spTgt spid="10246"/>
                                        </p:tgtEl>
                                      </p:cBhvr>
                                      <p:to x="100000" y="100000"/>
                                    </p:animScale>
                                  </p:childTnLst>
                                </p:cTn>
                              </p:par>
                            </p:childTnLst>
                          </p:cTn>
                        </p:par>
                      </p:childTnLst>
                    </p:cTn>
                  </p:par>
                  <p:par>
                    <p:cTn id="53" fill="hold" nodeType="clickPar">
                      <p:stCondLst>
                        <p:cond delay="indefinite"/>
                      </p:stCondLst>
                      <p:childTnLst>
                        <p:par>
                          <p:cTn id="54" fill="hold" nodeType="withGroup">
                            <p:stCondLst>
                              <p:cond delay="0"/>
                            </p:stCondLst>
                            <p:childTnLst>
                              <p:par>
                                <p:cTn id="55" presetID="26" presetClass="entr" presetSubtype="0" fill="hold" grpId="0" nodeType="clickEffect">
                                  <p:stCondLst>
                                    <p:cond delay="0"/>
                                  </p:stCondLst>
                                  <p:childTnLst>
                                    <p:set>
                                      <p:cBhvr>
                                        <p:cTn id="56" dur="1" fill="hold">
                                          <p:stCondLst>
                                            <p:cond delay="0"/>
                                          </p:stCondLst>
                                        </p:cTn>
                                        <p:tgtEl>
                                          <p:spTgt spid="10245"/>
                                        </p:tgtEl>
                                        <p:attrNameLst>
                                          <p:attrName>style.visibility</p:attrName>
                                        </p:attrNameLst>
                                      </p:cBhvr>
                                      <p:to>
                                        <p:strVal val="visible"/>
                                      </p:to>
                                    </p:set>
                                    <p:animEffect transition="in" filter="wipe(down)">
                                      <p:cBhvr>
                                        <p:cTn id="57" dur="145">
                                          <p:stCondLst>
                                            <p:cond delay="0"/>
                                          </p:stCondLst>
                                        </p:cTn>
                                        <p:tgtEl>
                                          <p:spTgt spid="10245"/>
                                        </p:tgtEl>
                                      </p:cBhvr>
                                    </p:animEffect>
                                    <p:anim calcmode="lin" valueType="num">
                                      <p:cBhvr>
                                        <p:cTn id="58" dur="456" tmFilter="0,0; 0.14,0.36; 0.43,0.73; 0.71,0.91; 1.0,1.0">
                                          <p:stCondLst>
                                            <p:cond delay="0"/>
                                          </p:stCondLst>
                                        </p:cTn>
                                        <p:tgtEl>
                                          <p:spTgt spid="10245"/>
                                        </p:tgtEl>
                                        <p:attrNameLst>
                                          <p:attrName>ppt_x</p:attrName>
                                        </p:attrNameLst>
                                      </p:cBhvr>
                                      <p:tavLst>
                                        <p:tav tm="0">
                                          <p:val>
                                            <p:strVal val="#ppt_x-0.25"/>
                                          </p:val>
                                        </p:tav>
                                        <p:tav tm="100000">
                                          <p:val>
                                            <p:strVal val="#ppt_x"/>
                                          </p:val>
                                        </p:tav>
                                      </p:tavLst>
                                    </p:anim>
                                    <p:anim calcmode="lin" valueType="num">
                                      <p:cBhvr>
                                        <p:cTn id="59" dur="166" tmFilter="0.0,0.0; 0.25,0.07; 0.50,0.2; 0.75,0.467; 1.0,1.0">
                                          <p:stCondLst>
                                            <p:cond delay="0"/>
                                          </p:stCondLst>
                                        </p:cTn>
                                        <p:tgtEl>
                                          <p:spTgt spid="10245"/>
                                        </p:tgtEl>
                                        <p:attrNameLst>
                                          <p:attrName>ppt_y</p:attrName>
                                        </p:attrNameLst>
                                      </p:cBhvr>
                                      <p:tavLst>
                                        <p:tav tm="0" fmla="#ppt_y-sin(pi*$)/3">
                                          <p:val>
                                            <p:fltVal val="0.5"/>
                                          </p:val>
                                        </p:tav>
                                        <p:tav tm="100000">
                                          <p:val>
                                            <p:fltVal val="1"/>
                                          </p:val>
                                        </p:tav>
                                      </p:tavLst>
                                    </p:anim>
                                    <p:anim calcmode="lin" valueType="num">
                                      <p:cBhvr>
                                        <p:cTn id="60" dur="166" tmFilter="0, 0; 0.125,0.2665; 0.25,0.4; 0.375,0.465; 0.5,0.5;  0.625,0.535; 0.75,0.6; 0.875,0.7335; 1,1">
                                          <p:stCondLst>
                                            <p:cond delay="166"/>
                                          </p:stCondLst>
                                        </p:cTn>
                                        <p:tgtEl>
                                          <p:spTgt spid="10245"/>
                                        </p:tgtEl>
                                        <p:attrNameLst>
                                          <p:attrName>ppt_y</p:attrName>
                                        </p:attrNameLst>
                                      </p:cBhvr>
                                      <p:tavLst>
                                        <p:tav tm="0" fmla="#ppt_y-sin(pi*$)/9">
                                          <p:val>
                                            <p:fltVal val="0"/>
                                          </p:val>
                                        </p:tav>
                                        <p:tav tm="100000">
                                          <p:val>
                                            <p:fltVal val="1"/>
                                          </p:val>
                                        </p:tav>
                                      </p:tavLst>
                                    </p:anim>
                                    <p:anim calcmode="lin" valueType="num">
                                      <p:cBhvr>
                                        <p:cTn id="61" dur="83" tmFilter="0, 0; 0.125,0.2665; 0.25,0.4; 0.375,0.465; 0.5,0.5;  0.625,0.535; 0.75,0.6; 0.875,0.7335; 1,1">
                                          <p:stCondLst>
                                            <p:cond delay="331"/>
                                          </p:stCondLst>
                                        </p:cTn>
                                        <p:tgtEl>
                                          <p:spTgt spid="10245"/>
                                        </p:tgtEl>
                                        <p:attrNameLst>
                                          <p:attrName>ppt_y</p:attrName>
                                        </p:attrNameLst>
                                      </p:cBhvr>
                                      <p:tavLst>
                                        <p:tav tm="0" fmla="#ppt_y-sin(pi*$)/27">
                                          <p:val>
                                            <p:fltVal val="0"/>
                                          </p:val>
                                        </p:tav>
                                        <p:tav tm="100000">
                                          <p:val>
                                            <p:fltVal val="1"/>
                                          </p:val>
                                        </p:tav>
                                      </p:tavLst>
                                    </p:anim>
                                    <p:anim calcmode="lin" valueType="num">
                                      <p:cBhvr>
                                        <p:cTn id="62" dur="41" tmFilter="0, 0; 0.125,0.2665; 0.25,0.4; 0.375,0.465; 0.5,0.5;  0.625,0.535; 0.75,0.6; 0.875,0.7335; 1,1">
                                          <p:stCondLst>
                                            <p:cond delay="414"/>
                                          </p:stCondLst>
                                        </p:cTn>
                                        <p:tgtEl>
                                          <p:spTgt spid="10245"/>
                                        </p:tgtEl>
                                        <p:attrNameLst>
                                          <p:attrName>ppt_y</p:attrName>
                                        </p:attrNameLst>
                                      </p:cBhvr>
                                      <p:tavLst>
                                        <p:tav tm="0" fmla="#ppt_y-sin(pi*$)/81">
                                          <p:val>
                                            <p:fltVal val="0"/>
                                          </p:val>
                                        </p:tav>
                                        <p:tav tm="100000">
                                          <p:val>
                                            <p:fltVal val="1"/>
                                          </p:val>
                                        </p:tav>
                                      </p:tavLst>
                                    </p:anim>
                                    <p:animScale>
                                      <p:cBhvr>
                                        <p:cTn id="63" dur="7">
                                          <p:stCondLst>
                                            <p:cond delay="162"/>
                                          </p:stCondLst>
                                        </p:cTn>
                                        <p:tgtEl>
                                          <p:spTgt spid="10245"/>
                                        </p:tgtEl>
                                      </p:cBhvr>
                                      <p:to x="100000" y="60000"/>
                                    </p:animScale>
                                    <p:animScale>
                                      <p:cBhvr>
                                        <p:cTn id="64" dur="41" decel="50000">
                                          <p:stCondLst>
                                            <p:cond delay="169"/>
                                          </p:stCondLst>
                                        </p:cTn>
                                        <p:tgtEl>
                                          <p:spTgt spid="10245"/>
                                        </p:tgtEl>
                                      </p:cBhvr>
                                      <p:to x="100000" y="100000"/>
                                    </p:animScale>
                                    <p:animScale>
                                      <p:cBhvr>
                                        <p:cTn id="65" dur="7">
                                          <p:stCondLst>
                                            <p:cond delay="328"/>
                                          </p:stCondLst>
                                        </p:cTn>
                                        <p:tgtEl>
                                          <p:spTgt spid="10245"/>
                                        </p:tgtEl>
                                      </p:cBhvr>
                                      <p:to x="100000" y="80000"/>
                                    </p:animScale>
                                    <p:animScale>
                                      <p:cBhvr>
                                        <p:cTn id="66" dur="41" decel="50000">
                                          <p:stCondLst>
                                            <p:cond delay="335"/>
                                          </p:stCondLst>
                                        </p:cTn>
                                        <p:tgtEl>
                                          <p:spTgt spid="10245"/>
                                        </p:tgtEl>
                                      </p:cBhvr>
                                      <p:to x="100000" y="100000"/>
                                    </p:animScale>
                                    <p:animScale>
                                      <p:cBhvr>
                                        <p:cTn id="67" dur="7">
                                          <p:stCondLst>
                                            <p:cond delay="410"/>
                                          </p:stCondLst>
                                        </p:cTn>
                                        <p:tgtEl>
                                          <p:spTgt spid="10245"/>
                                        </p:tgtEl>
                                      </p:cBhvr>
                                      <p:to x="100000" y="90000"/>
                                    </p:animScale>
                                    <p:animScale>
                                      <p:cBhvr>
                                        <p:cTn id="68" dur="41" decel="50000">
                                          <p:stCondLst>
                                            <p:cond delay="417"/>
                                          </p:stCondLst>
                                        </p:cTn>
                                        <p:tgtEl>
                                          <p:spTgt spid="10245"/>
                                        </p:tgtEl>
                                      </p:cBhvr>
                                      <p:to x="100000" y="100000"/>
                                    </p:animScale>
                                    <p:animScale>
                                      <p:cBhvr>
                                        <p:cTn id="69" dur="7">
                                          <p:stCondLst>
                                            <p:cond delay="452"/>
                                          </p:stCondLst>
                                        </p:cTn>
                                        <p:tgtEl>
                                          <p:spTgt spid="10245"/>
                                        </p:tgtEl>
                                      </p:cBhvr>
                                      <p:to x="100000" y="95000"/>
                                    </p:animScale>
                                    <p:animScale>
                                      <p:cBhvr>
                                        <p:cTn id="70" dur="41" decel="50000">
                                          <p:stCondLst>
                                            <p:cond delay="458"/>
                                          </p:stCondLst>
                                        </p:cTn>
                                        <p:tgtEl>
                                          <p:spTgt spid="1024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ldLvl="0" animBg="1" autoUpdateAnimBg="0"/>
      <p:bldP spid="10244" grpId="0" bldLvl="0" animBg="1" autoUpdateAnimBg="0"/>
      <p:bldP spid="10245" grpId="0" bldLvl="0" animBg="1" autoUpdateAnimBg="0"/>
      <p:bldP spid="10246" grpId="0" bldLvl="0" animBg="1" autoUpdateAnimBg="0"/>
      <p:bldP spid="10247" grpId="0" bldLvl="0" animBg="1" autoUpdateAnimBg="0"/>
      <p:bldP spid="1024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E6C9EB"/>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1862</Words>
  <Application>Microsoft Office PowerPoint</Application>
  <PresentationFormat>全屏显示(4:3)</PresentationFormat>
  <Paragraphs>232</Paragraphs>
  <Slides>47</Slides>
  <Notes>0</Notes>
  <HiddenSlides>0</HiddenSlides>
  <MMClips>3</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Sky123.Org</cp:lastModifiedBy>
  <cp:revision>4</cp:revision>
  <dcterms:created xsi:type="dcterms:W3CDTF">2015-09-05T12:22:07Z</dcterms:created>
  <dcterms:modified xsi:type="dcterms:W3CDTF">2015-09-05T13:23:10Z</dcterms:modified>
</cp:coreProperties>
</file>