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9"/>
  </p:notesMasterIdLst>
  <p:sldIdLst>
    <p:sldId id="303" r:id="rId3"/>
    <p:sldId id="256" r:id="rId4"/>
    <p:sldId id="257" r:id="rId5"/>
    <p:sldId id="258" r:id="rId6"/>
    <p:sldId id="259" r:id="rId7"/>
    <p:sldId id="260"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38"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C232ECC-67D8-4F86-A463-E2A8F9B3B952}" type="datetimeFigureOut">
              <a:rPr lang="zh-CN" altLang="en-US"/>
              <a:pPr>
                <a:defRPr/>
              </a:pPr>
              <a:t>2016/7/15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6F3A2557-8813-4B83-9F10-BD5E9F9B72C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3F97612C-0A0E-4B95-B94D-061EFADC4DB4}"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32CEB18-D04C-405F-9ACA-5643B7B5C0A1}"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B4BCF6E-5B45-4F3D-ACF6-0B8927F9CC90}"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510FFC3-8253-4B8B-9322-C6B21BB62E94}"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F1874C6-4DFB-4440-B878-539EBE1A16F5}"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CAC9063-664A-46FE-A288-9EDC4DA98C97}"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C16F93F-AAC9-4115-8011-9456E9C58408}" type="slidenum">
              <a:rPr lang="zh-CN" altLang="zh-CN"/>
              <a:pPr>
                <a:defRPr/>
              </a:pPr>
              <a:t>‹#›</a:t>
            </a:fld>
            <a:endParaRPr lang="zh-CN"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2D99745-60CA-49EB-BCB6-BA8F5AE5620E}" type="slidenum">
              <a:rPr lang="zh-CN" altLang="zh-CN"/>
              <a:pPr>
                <a:defRPr/>
              </a:pPr>
              <a:t>‹#›</a:t>
            </a:fld>
            <a:endParaRPr lang="zh-CN"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940319BC-523A-481F-82D6-01FAF6A582EB}" type="slidenum">
              <a:rPr lang="zh-CN" altLang="zh-CN"/>
              <a:pPr>
                <a:defRPr/>
              </a:pPr>
              <a:t>‹#›</a:t>
            </a:fld>
            <a:endParaRPr lang="zh-CN"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DD7B1E97-839B-40AA-9E3E-C5438DF9D421}" type="slidenum">
              <a:rPr lang="zh-CN" altLang="zh-CN"/>
              <a:pPr>
                <a:defRPr/>
              </a:pPr>
              <a:t>‹#›</a:t>
            </a:fld>
            <a:endParaRPr lang="zh-CN"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a:ln/>
        </p:spPr>
        <p:txBody>
          <a:bodyPr/>
          <a:lstStyle>
            <a:lvl1pPr>
              <a:defRPr/>
            </a:lvl1pPr>
          </a:lstStyle>
          <a:p>
            <a:pPr>
              <a:defRPr/>
            </a:pPr>
            <a:fld id="{41AFBDB1-48E6-482E-983F-BDC8A9F95894}" type="slidenum">
              <a:rPr lang="zh-CN" altLang="zh-CN"/>
              <a:pPr>
                <a:defRPr/>
              </a:pPr>
              <a:t>‹#›</a:t>
            </a:fld>
            <a:endParaRPr lang="zh-CN"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a:ln/>
        </p:spPr>
        <p:txBody>
          <a:bodyPr/>
          <a:lstStyle>
            <a:lvl1pPr>
              <a:defRPr/>
            </a:lvl1pPr>
          </a:lstStyle>
          <a:p>
            <a:pPr>
              <a:defRPr/>
            </a:pPr>
            <a:fld id="{3305AC68-6A31-4681-B664-2797F23ED44E}" type="slidenum">
              <a:rPr lang="zh-CN" altLang="zh-CN"/>
              <a:pPr>
                <a:defRPr/>
              </a:pPr>
              <a:t>‹#›</a:t>
            </a:fld>
            <a:endParaRPr lang="zh-CN"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a:ln/>
        </p:spPr>
        <p:txBody>
          <a:bodyPr/>
          <a:lstStyle>
            <a:lvl1pPr>
              <a:defRPr/>
            </a:lvl1pPr>
          </a:lstStyle>
          <a:p>
            <a:pPr>
              <a:defRPr/>
            </a:pPr>
            <a:fld id="{4836F1EB-916F-4B7F-A50B-82447B779B43}" type="slidenum">
              <a:rPr lang="zh-CN" altLang="zh-CN"/>
              <a:pPr>
                <a:defRPr/>
              </a:pPr>
              <a:t>‹#›</a:t>
            </a:fld>
            <a:endParaRPr lang="zh-CN"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AF7203FE-939C-487B-8821-362C5782ED71}" type="slidenum">
              <a:rPr lang="zh-CN" altLang="zh-CN"/>
              <a:pPr>
                <a:defRPr/>
              </a:pPr>
              <a:t>‹#›</a:t>
            </a:fld>
            <a:endParaRPr lang="zh-CN"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2B8717F-AA1A-448E-98AB-83F987148CC4}"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3705F22-4263-4663-95E5-0C21BF8F408E}" type="slidenum">
              <a:rPr lang="zh-CN" altLang="en-US"/>
              <a:pPr>
                <a:defRPr/>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a:ln/>
        </p:spPr>
        <p:txBody>
          <a:bodyPr/>
          <a:lstStyle>
            <a:lvl1pPr>
              <a:defRPr/>
            </a:lvl1pPr>
          </a:lstStyle>
          <a:p>
            <a:pPr>
              <a:defRPr/>
            </a:pPr>
            <a:fld id="{23B2E927-90FB-42F6-BD7B-3BA83F976267}" type="slidenum">
              <a:rPr lang="zh-CN" altLang="zh-CN"/>
              <a:pPr>
                <a:defRPr/>
              </a:pPr>
              <a:t>‹#›</a:t>
            </a:fld>
            <a:endParaRPr lang="zh-CN"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4F8979A5-C6DD-4A4F-9215-2A1F7CE4AEBD}" type="slidenum">
              <a:rPr lang="zh-CN" altLang="zh-CN"/>
              <a:pPr>
                <a:defRPr/>
              </a:pPr>
              <a:t>‹#›</a:t>
            </a:fld>
            <a:endParaRPr lang="zh-CN"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5348FED4-5406-4599-BD73-FA97E02A89EA}" type="slidenum">
              <a:rPr lang="zh-CN" altLang="zh-CN"/>
              <a:pPr>
                <a:defRPr/>
              </a:pPr>
              <a:t>‹#›</a:t>
            </a:fld>
            <a:endParaRPr lang="zh-CN"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a:ln/>
        </p:spPr>
        <p:txBody>
          <a:bodyPr/>
          <a:lstStyle>
            <a:lvl1pPr>
              <a:defRPr/>
            </a:lvl1pPr>
          </a:lstStyle>
          <a:p>
            <a:pPr>
              <a:defRPr/>
            </a:pPr>
            <a:fld id="{02B29EDD-EE38-418A-ACF5-88359AD9FCB5}" type="slidenum">
              <a:rPr lang="zh-CN" altLang="zh-CN"/>
              <a:pPr>
                <a:defRPr/>
              </a:pPr>
              <a:t>‹#›</a:t>
            </a:fld>
            <a:endParaRPr lang="zh-CN"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3D22D069-888D-4125-BE7D-7CD9332C4DBB}" type="datetimeFigureOut">
              <a:rPr lang="zh-CN" altLang="en-US"/>
              <a:pPr>
                <a:defRPr/>
              </a:pPr>
              <a:t>2016/7/15 Friday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E642690-2FF5-41D6-910B-C4E5159B940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CA6BFAF-1A0A-405F-A215-8E287F0FFD2F}"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947BB02-F5F4-4880-A291-D1C50132D76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FBD2F5B-1B34-415C-BC7B-8E0073989057}" type="datetimeFigureOut">
              <a:rPr lang="zh-CN" altLang="en-US"/>
              <a:pPr>
                <a:defRPr/>
              </a:pPr>
              <a:t>2016/7/15 Friday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99358A08-6FB2-45FD-BD1C-F93FB087B65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BC08CB5-8A4E-49BB-AF68-226395F0C02E}" type="datetimeFigureOut">
              <a:rPr lang="zh-CN" altLang="en-US"/>
              <a:pPr>
                <a:defRPr/>
              </a:pPr>
              <a:t>2016/7/15 Friday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B902DA5-9DED-453B-98C4-305011E6C7E1}"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51C17E9-E8BF-4435-8704-43458907BACD}" type="datetimeFigureOut">
              <a:rPr lang="zh-CN" altLang="en-US"/>
              <a:pPr>
                <a:defRPr/>
              </a:pPr>
              <a:t>2016/7/15 Friday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72EB02E4-4DB4-4DA3-9262-FC28769FB77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483B720-B6A4-4EE8-829A-5FE622530E44}"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C9924AB-5301-4C72-8F7F-157BCD6796C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18CD6EC-4AE8-4E44-88FC-08BE04F3BAC9}" type="datetimeFigureOut">
              <a:rPr lang="zh-CN" altLang="en-US"/>
              <a:pPr>
                <a:defRPr/>
              </a:pPr>
              <a:t>2016/7/15 Friday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C00B168-48BD-4326-8B6B-A55746C9594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80E9381A-0D17-4A75-81AF-CF2624F42762}" type="datetimeFigureOut">
              <a:rPr lang="zh-CN" altLang="en-US"/>
              <a:pPr>
                <a:defRPr/>
              </a:pPr>
              <a:t>2016/7/15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7B74A560-F9BC-41B5-8903-0BB316452C7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331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a:latin typeface="+mn-lt"/>
                <a:ea typeface="+mn-ea"/>
              </a:defRPr>
            </a:lvl1pPr>
          </a:lstStyle>
          <a:p>
            <a:pPr>
              <a:defRPr/>
            </a:pPr>
            <a:endParaRPr lang="zh-CN"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a:latin typeface="+mn-lt"/>
                <a:ea typeface="+mn-ea"/>
              </a:defRPr>
            </a:lvl1pPr>
          </a:lstStyle>
          <a:p>
            <a:pPr>
              <a:defRPr/>
            </a:pPr>
            <a:endParaRPr lang="zh-CN"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fontAlgn="auto">
              <a:spcBef>
                <a:spcPts val="0"/>
              </a:spcBef>
              <a:spcAft>
                <a:spcPts val="0"/>
              </a:spcAft>
              <a:defRPr sz="1400">
                <a:latin typeface="+mn-lt"/>
                <a:ea typeface="+mn-ea"/>
              </a:defRPr>
            </a:lvl1pPr>
          </a:lstStyle>
          <a:p>
            <a:pPr>
              <a:defRPr/>
            </a:pPr>
            <a:fld id="{DEDFCF33-241F-4591-80EC-97A4AA833ABF}"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83" r:id="rId1"/>
    <p:sldLayoutId id="2147483682" r:id="rId2"/>
    <p:sldLayoutId id="2147483681" r:id="rId3"/>
    <p:sldLayoutId id="2147483680" r:id="rId4"/>
    <p:sldLayoutId id="2147483679" r:id="rId5"/>
    <p:sldLayoutId id="2147483678" r:id="rId6"/>
    <p:sldLayoutId id="2147483677" r:id="rId7"/>
    <p:sldLayoutId id="2147483676" r:id="rId8"/>
    <p:sldLayoutId id="2147483675" r:id="rId9"/>
    <p:sldLayoutId id="2147483674" r:id="rId10"/>
    <p:sldLayoutId id="2147483673" r:id="rId11"/>
    <p:sldLayoutId id="214748367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8.xml"/><Relationship Id="rId1" Type="http://schemas.openxmlformats.org/officeDocument/2006/relationships/audio" Target="../media/audio1.wav"/><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audio" Target="../media/audio2.wav"/><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slideLayout" Target="../slideLayouts/slideLayout18.xml"/><Relationship Id="rId1" Type="http://schemas.openxmlformats.org/officeDocument/2006/relationships/audio" Target="../media/audio3.wav"/><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8.xml"/><Relationship Id="rId1" Type="http://schemas.openxmlformats.org/officeDocument/2006/relationships/audio" Target="../media/audio1.wav"/><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slideLayout" Target="../slideLayouts/slideLayout18.xml"/><Relationship Id="rId1" Type="http://schemas.openxmlformats.org/officeDocument/2006/relationships/audio" Target="../media/audio1.wav"/><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8.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slideLayout" Target="../slideLayouts/slideLayout13.xml"/><Relationship Id="rId1" Type="http://schemas.openxmlformats.org/officeDocument/2006/relationships/audio" Target="file:///F:\&#25945;&#23398;\&#21021;&#19968;&#19979;\&#25945;&#21442;&#35838;&#20214;\&#35838;&#26412;&#22270;&#29255;&#21450;&#21333;&#35789;&#35838;&#25991;&#24405;&#38899;\unit6\sound\New%20words.mp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流程图: 文档 8"/>
          <p:cNvSpPr>
            <a:spLocks noChangeArrowheads="1"/>
          </p:cNvSpPr>
          <p:nvPr/>
        </p:nvSpPr>
        <p:spPr bwMode="auto">
          <a:xfrm flipH="1" flipV="1">
            <a:off x="0" y="5000625"/>
            <a:ext cx="9144000" cy="1857375"/>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sp>
        <p:nvSpPr>
          <p:cNvPr id="4099" name="TextBox 4"/>
          <p:cNvSpPr txBox="1">
            <a:spLocks noChangeArrowheads="1"/>
          </p:cNvSpPr>
          <p:nvPr/>
        </p:nvSpPr>
        <p:spPr bwMode="auto">
          <a:xfrm>
            <a:off x="357188" y="725488"/>
            <a:ext cx="1214437" cy="1417637"/>
          </a:xfrm>
          <a:prstGeom prst="rect">
            <a:avLst/>
          </a:prstGeom>
          <a:solidFill>
            <a:srgbClr val="FF5050"/>
          </a:solidFill>
          <a:ln w="38100" cmpd="sng">
            <a:solidFill>
              <a:srgbClr val="F2F2F2"/>
            </a:solidFill>
            <a:miter lim="800000"/>
            <a:headEnd/>
            <a:tailEnd/>
          </a:ln>
        </p:spPr>
        <p:txBody>
          <a:bodyPr>
            <a:spAutoFit/>
          </a:bodyPr>
          <a:lstStyle/>
          <a:p>
            <a:pPr algn="ctr" fontAlgn="auto">
              <a:lnSpc>
                <a:spcPts val="5000"/>
              </a:lnSpc>
              <a:spcBef>
                <a:spcPts val="0"/>
              </a:spcBef>
              <a:spcAft>
                <a:spcPts val="0"/>
              </a:spcAft>
              <a:defRPr/>
            </a:pPr>
            <a:r>
              <a:rPr lang="en-US" sz="4000" b="1">
                <a:solidFill>
                  <a:srgbClr val="F2F2F2"/>
                </a:solidFill>
                <a:effectLst>
                  <a:outerShdw blurRad="38100" dist="38100" dir="2700000" algn="tl">
                    <a:srgbClr val="000000"/>
                  </a:outerShdw>
                </a:effectLst>
                <a:latin typeface="Calibri" pitchFamily="34" charset="0"/>
                <a:ea typeface="+mn-ea"/>
              </a:rPr>
              <a:t>Unit</a:t>
            </a:r>
            <a:r>
              <a:rPr lang="en-US" sz="3600">
                <a:solidFill>
                  <a:srgbClr val="F2F2F2"/>
                </a:solidFill>
                <a:effectLst>
                  <a:outerShdw blurRad="38100" dist="38100" dir="2700000" algn="tl">
                    <a:srgbClr val="000000"/>
                  </a:outerShdw>
                </a:effectLst>
                <a:latin typeface="Calibri" pitchFamily="34" charset="0"/>
                <a:ea typeface="+mn-ea"/>
              </a:rPr>
              <a:t> </a:t>
            </a:r>
          </a:p>
          <a:p>
            <a:pPr algn="ctr" fontAlgn="auto">
              <a:lnSpc>
                <a:spcPts val="5000"/>
              </a:lnSpc>
              <a:spcBef>
                <a:spcPts val="0"/>
              </a:spcBef>
              <a:spcAft>
                <a:spcPts val="0"/>
              </a:spcAft>
              <a:defRPr/>
            </a:pPr>
            <a:r>
              <a:rPr lang="en-US" sz="6000" b="1">
                <a:solidFill>
                  <a:srgbClr val="F2F2F2"/>
                </a:solidFill>
                <a:effectLst>
                  <a:outerShdw blurRad="38100" dist="38100" dir="2700000" algn="tl">
                    <a:srgbClr val="000000"/>
                  </a:outerShdw>
                </a:effectLst>
                <a:latin typeface="Calibri" pitchFamily="34" charset="0"/>
                <a:ea typeface="+mn-ea"/>
              </a:rPr>
              <a:t>6</a:t>
            </a:r>
            <a:endParaRPr lang="zh-CN" altLang="en-US" sz="6000" b="1">
              <a:solidFill>
                <a:srgbClr val="F2F2F2"/>
              </a:solidFill>
              <a:effectLst>
                <a:outerShdw blurRad="38100" dist="38100" dir="2700000" algn="tl">
                  <a:srgbClr val="000000"/>
                </a:outerShdw>
              </a:effectLst>
              <a:latin typeface="Calibri" pitchFamily="34" charset="0"/>
              <a:ea typeface="+mn-ea"/>
            </a:endParaRPr>
          </a:p>
        </p:txBody>
      </p:sp>
      <p:sp>
        <p:nvSpPr>
          <p:cNvPr id="39939" name="TextBox 10"/>
          <p:cNvSpPr txBox="1">
            <a:spLocks noChangeArrowheads="1"/>
          </p:cNvSpPr>
          <p:nvPr/>
        </p:nvSpPr>
        <p:spPr bwMode="auto">
          <a:xfrm>
            <a:off x="0" y="304800"/>
            <a:ext cx="1785938" cy="338138"/>
          </a:xfrm>
          <a:prstGeom prst="rect">
            <a:avLst/>
          </a:prstGeom>
          <a:noFill/>
          <a:ln w="9525">
            <a:noFill/>
            <a:miter lim="800000"/>
            <a:headEnd/>
            <a:tailEnd/>
          </a:ln>
        </p:spPr>
        <p:txBody>
          <a:bodyPr>
            <a:spAutoFit/>
          </a:bodyPr>
          <a:lstStyle/>
          <a:p>
            <a:pPr algn="ctr"/>
            <a:r>
              <a:rPr lang="en-US" altLang="zh-CN" sz="1600">
                <a:solidFill>
                  <a:srgbClr val="002060"/>
                </a:solidFill>
                <a:latin typeface="Cooper Black"/>
              </a:rPr>
              <a:t>Oxford English</a:t>
            </a:r>
            <a:endParaRPr lang="zh-CN" altLang="en-US" sz="1600">
              <a:solidFill>
                <a:srgbClr val="002060"/>
              </a:solidFill>
              <a:latin typeface="Cooper Black"/>
            </a:endParaRPr>
          </a:p>
        </p:txBody>
      </p:sp>
      <p:sp>
        <p:nvSpPr>
          <p:cNvPr id="39940" name="TextBox 5"/>
          <p:cNvSpPr txBox="1">
            <a:spLocks noChangeArrowheads="1"/>
          </p:cNvSpPr>
          <p:nvPr/>
        </p:nvSpPr>
        <p:spPr bwMode="auto">
          <a:xfrm>
            <a:off x="2105025" y="260350"/>
            <a:ext cx="6643688" cy="708025"/>
          </a:xfrm>
          <a:prstGeom prst="rect">
            <a:avLst/>
          </a:prstGeom>
          <a:noFill/>
          <a:ln w="9525">
            <a:noFill/>
            <a:miter lim="800000"/>
            <a:headEnd/>
            <a:tailEnd/>
          </a:ln>
        </p:spPr>
        <p:txBody>
          <a:bodyPr>
            <a:spAutoFit/>
          </a:bodyPr>
          <a:lstStyle/>
          <a:p>
            <a:r>
              <a:rPr lang="en-US" altLang="zh-CN" sz="3200" b="1">
                <a:latin typeface="Calibri" pitchFamily="34" charset="0"/>
              </a:rPr>
              <a:t>Module 3  </a:t>
            </a:r>
            <a:r>
              <a:rPr lang="en-US" altLang="zh-CN" sz="4000" b="1">
                <a:latin typeface="Bradley Hand ITC"/>
              </a:rPr>
              <a:t>Natural elements</a:t>
            </a:r>
            <a:endParaRPr lang="zh-CN" altLang="en-US" sz="4000" b="1">
              <a:latin typeface="Bradley Hand ITC"/>
            </a:endParaRPr>
          </a:p>
        </p:txBody>
      </p:sp>
      <p:grpSp>
        <p:nvGrpSpPr>
          <p:cNvPr id="39941" name="Group 6"/>
          <p:cNvGrpSpPr>
            <a:grpSpLocks/>
          </p:cNvGrpSpPr>
          <p:nvPr/>
        </p:nvGrpSpPr>
        <p:grpSpPr bwMode="auto">
          <a:xfrm>
            <a:off x="2163763" y="1238250"/>
            <a:ext cx="5316537" cy="889000"/>
            <a:chOff x="0" y="0"/>
            <a:chExt cx="3349" cy="560"/>
          </a:xfrm>
        </p:grpSpPr>
        <p:pic>
          <p:nvPicPr>
            <p:cNvPr id="39945" name="TextBox 4"/>
            <p:cNvPicPr>
              <a:picLocks noChangeArrowheads="1"/>
            </p:cNvPicPr>
            <p:nvPr/>
          </p:nvPicPr>
          <p:blipFill>
            <a:blip r:embed="rId3"/>
            <a:srcRect/>
            <a:stretch>
              <a:fillRect/>
            </a:stretch>
          </p:blipFill>
          <p:spPr bwMode="auto">
            <a:xfrm>
              <a:off x="0" y="0"/>
              <a:ext cx="3349" cy="560"/>
            </a:xfrm>
            <a:prstGeom prst="rect">
              <a:avLst/>
            </a:prstGeom>
            <a:noFill/>
            <a:ln w="9525">
              <a:noFill/>
              <a:miter lim="800000"/>
              <a:headEnd/>
              <a:tailEnd/>
            </a:ln>
          </p:spPr>
        </p:pic>
        <p:sp>
          <p:nvSpPr>
            <p:cNvPr id="4104" name="Text Box 8"/>
            <p:cNvSpPr txBox="1">
              <a:spLocks noChangeArrowheads="1"/>
            </p:cNvSpPr>
            <p:nvPr/>
          </p:nvSpPr>
          <p:spPr bwMode="auto">
            <a:xfrm>
              <a:off x="77" y="75"/>
              <a:ext cx="3195" cy="407"/>
            </a:xfrm>
            <a:prstGeom prst="rect">
              <a:avLst/>
            </a:prstGeom>
            <a:noFill/>
            <a:ln w="9525">
              <a:noFill/>
              <a:miter lim="800000"/>
              <a:headEnd/>
              <a:tailEnd/>
            </a:ln>
          </p:spPr>
          <p:txBody>
            <a:bodyPr>
              <a:spAutoFit/>
            </a:bodyPr>
            <a:lstStyle/>
            <a:p>
              <a:pPr algn="ctr" fontAlgn="auto">
                <a:spcBef>
                  <a:spcPts val="0"/>
                </a:spcBef>
                <a:spcAft>
                  <a:spcPts val="0"/>
                </a:spcAft>
                <a:defRPr/>
              </a:pPr>
              <a:r>
                <a:rPr lang="en-US" sz="3600" b="1" u="sng">
                  <a:solidFill>
                    <a:srgbClr val="F2F2F2"/>
                  </a:solidFill>
                  <a:effectLst>
                    <a:outerShdw blurRad="38100" dist="38100" dir="2700000" algn="tl">
                      <a:srgbClr val="C0C0C0"/>
                    </a:outerShdw>
                  </a:effectLst>
                  <a:latin typeface="Calibri" pitchFamily="34" charset="0"/>
                  <a:ea typeface="+mn-ea"/>
                </a:rPr>
                <a:t>Electricity</a:t>
              </a:r>
              <a:endParaRPr lang="zh-CN" altLang="en-US" sz="3600" b="1" u="sng">
                <a:solidFill>
                  <a:srgbClr val="F2F2F2"/>
                </a:solidFill>
                <a:effectLst>
                  <a:outerShdw blurRad="38100" dist="38100" dir="2700000" algn="tl">
                    <a:srgbClr val="C0C0C0"/>
                  </a:outerShdw>
                </a:effectLst>
                <a:latin typeface="Calibri" pitchFamily="34" charset="0"/>
                <a:ea typeface="+mn-ea"/>
              </a:endParaRPr>
            </a:p>
          </p:txBody>
        </p:sp>
      </p:grpSp>
      <p:sp>
        <p:nvSpPr>
          <p:cNvPr id="4105" name="TextBox 5"/>
          <p:cNvSpPr txBox="1">
            <a:spLocks noChangeArrowheads="1"/>
          </p:cNvSpPr>
          <p:nvPr/>
        </p:nvSpPr>
        <p:spPr bwMode="auto">
          <a:xfrm>
            <a:off x="6429375" y="2928938"/>
            <a:ext cx="2246313" cy="923925"/>
          </a:xfrm>
          <a:prstGeom prst="rect">
            <a:avLst/>
          </a:prstGeom>
          <a:noFill/>
          <a:ln w="9525">
            <a:noFill/>
            <a:miter lim="800000"/>
            <a:headEnd/>
            <a:tailEnd/>
          </a:ln>
        </p:spPr>
        <p:txBody>
          <a:bodyPr>
            <a:spAutoFit/>
          </a:bodyPr>
          <a:lstStyle/>
          <a:p>
            <a:pPr algn="ctr" fontAlgn="auto">
              <a:spcBef>
                <a:spcPts val="0"/>
              </a:spcBef>
              <a:spcAft>
                <a:spcPts val="0"/>
              </a:spcAft>
              <a:defRPr/>
            </a:pPr>
            <a:r>
              <a:rPr lang="zh-CN" altLang="en-US" sz="5400" b="1" dirty="0">
                <a:solidFill>
                  <a:srgbClr val="FFC000"/>
                </a:solidFill>
                <a:effectLst>
                  <a:outerShdw blurRad="38100" dist="38100" dir="2700000" algn="tl">
                    <a:srgbClr val="C0C0C0"/>
                  </a:outerShdw>
                </a:effectLst>
                <a:latin typeface="Britannic Bold" pitchFamily="34" charset="0"/>
                <a:ea typeface="+mn-ea"/>
              </a:rPr>
              <a:t>复习</a:t>
            </a:r>
            <a:endParaRPr lang="zh-CN" altLang="en-US" sz="5400" b="1" dirty="0">
              <a:solidFill>
                <a:srgbClr val="FFC000"/>
              </a:solidFill>
              <a:effectLst>
                <a:outerShdw blurRad="38100" dist="38100" dir="2700000" algn="tl">
                  <a:srgbClr val="C0C0C0"/>
                </a:outerShdw>
              </a:effectLst>
              <a:latin typeface="Britannic Bold" pitchFamily="34" charset="0"/>
              <a:ea typeface="+mn-ea"/>
            </a:endParaRPr>
          </a:p>
        </p:txBody>
      </p:sp>
      <p:pic>
        <p:nvPicPr>
          <p:cNvPr id="39943" name="Picture 2" descr="http://www.cybercauldron.co.uk/wp-content/uploads/2010/10/Light-Bulb.jpg"/>
          <p:cNvPicPr>
            <a:picLocks noChangeAspect="1" noChangeArrowheads="1"/>
          </p:cNvPicPr>
          <p:nvPr/>
        </p:nvPicPr>
        <p:blipFill>
          <a:blip r:embed="rId4"/>
          <a:srcRect/>
          <a:stretch>
            <a:fillRect/>
          </a:stretch>
        </p:blipFill>
        <p:spPr bwMode="auto">
          <a:xfrm>
            <a:off x="334963" y="2352675"/>
            <a:ext cx="5407025" cy="8070850"/>
          </a:xfrm>
          <a:prstGeom prst="rect">
            <a:avLst/>
          </a:prstGeom>
          <a:noFill/>
          <a:ln w="9525">
            <a:noFill/>
            <a:miter lim="800000"/>
            <a:headEnd/>
            <a:tailEnd/>
          </a:ln>
        </p:spPr>
      </p:pic>
      <p:pic>
        <p:nvPicPr>
          <p:cNvPr id="4108" name="U6 electricity.wav">
            <a:hlinkClick r:id="" action="ppaction://media"/>
          </p:cNvPr>
          <p:cNvPicPr>
            <a:picLocks noRot="1" noChangeAspect="1" noChangeArrowheads="1"/>
          </p:cNvPicPr>
          <p:nvPr>
            <a:wavAudioFile r:embed="rId1" name="U6 electricity.wav"/>
          </p:nvPr>
        </p:nvPicPr>
        <p:blipFill>
          <a:blip r:embed="rId5"/>
          <a:srcRect/>
          <a:stretch>
            <a:fillRect/>
          </a:stretch>
        </p:blipFill>
        <p:spPr bwMode="auto">
          <a:xfrm>
            <a:off x="5929313" y="15525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10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15" fill="hold"/>
                                        <p:tgtEl>
                                          <p:spTgt spid="4108"/>
                                        </p:tgtEl>
                                      </p:cBhvr>
                                    </p:cmd>
                                  </p:childTnLst>
                                </p:cTn>
                              </p:par>
                            </p:childTnLst>
                          </p:cTn>
                        </p:par>
                      </p:childTnLst>
                    </p:cTn>
                  </p:par>
                </p:childTnLst>
              </p:cTn>
              <p:nextCondLst>
                <p:cond evt="onClick" delay="0">
                  <p:tgtEl>
                    <p:spTgt spid="4108"/>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410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body" idx="1"/>
          </p:nvPr>
        </p:nvSpPr>
        <p:spPr>
          <a:xfrm>
            <a:off x="457200" y="620713"/>
            <a:ext cx="8218488" cy="5688012"/>
          </a:xfrm>
        </p:spPr>
        <p:txBody>
          <a:bodyPr/>
          <a:lstStyle/>
          <a:p>
            <a:pPr eaLnBrk="1" hangingPunct="1">
              <a:lnSpc>
                <a:spcPct val="110000"/>
              </a:lnSpc>
              <a:spcBef>
                <a:spcPct val="5000"/>
              </a:spcBef>
              <a:buFontTx/>
              <a:buNone/>
            </a:pPr>
            <a:r>
              <a:rPr lang="zh-CN" altLang="en-US" sz="2400" b="1" smtClean="0"/>
              <a:t>根据句意及所给单词的首字母写出所缺单词，注意其形式。</a:t>
            </a:r>
          </a:p>
          <a:p>
            <a:pPr eaLnBrk="1" hangingPunct="1">
              <a:lnSpc>
                <a:spcPct val="110000"/>
              </a:lnSpc>
              <a:spcBef>
                <a:spcPct val="5000"/>
              </a:spcBef>
              <a:buFontTx/>
              <a:buNone/>
            </a:pPr>
            <a:r>
              <a:rPr lang="en-US" altLang="zh-CN" sz="2800" b="1" smtClean="0"/>
              <a:t>1. It’s against the school r______ to smoke.</a:t>
            </a:r>
          </a:p>
          <a:p>
            <a:pPr eaLnBrk="1" hangingPunct="1">
              <a:lnSpc>
                <a:spcPct val="110000"/>
              </a:lnSpc>
              <a:spcBef>
                <a:spcPct val="5000"/>
              </a:spcBef>
              <a:buFontTx/>
              <a:buNone/>
            </a:pPr>
            <a:r>
              <a:rPr lang="en-US" altLang="zh-CN" sz="2800" b="1" smtClean="0"/>
              <a:t>2. Is there a______ in the classroom?</a:t>
            </a:r>
          </a:p>
          <a:p>
            <a:pPr eaLnBrk="1" hangingPunct="1">
              <a:lnSpc>
                <a:spcPct val="110000"/>
              </a:lnSpc>
              <a:spcBef>
                <a:spcPct val="5000"/>
              </a:spcBef>
              <a:buFontTx/>
              <a:buNone/>
            </a:pPr>
            <a:r>
              <a:rPr lang="en-US" altLang="zh-CN" sz="2800" b="1" smtClean="0"/>
              <a:t>3. Water flows through pipes and electricity flows through w______ .</a:t>
            </a:r>
          </a:p>
          <a:p>
            <a:pPr eaLnBrk="1" hangingPunct="1">
              <a:lnSpc>
                <a:spcPct val="110000"/>
              </a:lnSpc>
              <a:spcBef>
                <a:spcPct val="5000"/>
              </a:spcBef>
              <a:buFontTx/>
              <a:buNone/>
            </a:pPr>
            <a:r>
              <a:rPr lang="en-US" altLang="zh-CN" sz="2800" b="1" smtClean="0"/>
              <a:t>4. It’s f______ of you to lend so much money to him.</a:t>
            </a:r>
          </a:p>
          <a:p>
            <a:pPr eaLnBrk="1" hangingPunct="1">
              <a:lnSpc>
                <a:spcPct val="110000"/>
              </a:lnSpc>
              <a:spcBef>
                <a:spcPct val="5000"/>
              </a:spcBef>
              <a:buFontTx/>
              <a:buNone/>
            </a:pPr>
            <a:r>
              <a:rPr lang="en-US" altLang="zh-CN" sz="2800" b="1" smtClean="0"/>
              <a:t>5. The new </a:t>
            </a:r>
            <a:r>
              <a:rPr lang="en-US" altLang="zh-CN" sz="2800" b="1" i="1" smtClean="0"/>
              <a:t>express highways</a:t>
            </a:r>
            <a:r>
              <a:rPr lang="en-US" altLang="zh-CN" sz="2800" b="1" smtClean="0"/>
              <a:t> (</a:t>
            </a:r>
            <a:r>
              <a:rPr lang="zh-CN" altLang="en-US" sz="2800" b="1" smtClean="0"/>
              <a:t>高速公路</a:t>
            </a:r>
            <a:r>
              <a:rPr lang="en-US" altLang="zh-CN" sz="2800" b="1" smtClean="0"/>
              <a:t>) are        c______ to Panyu, Huadu, Conghua and Zengcheng.</a:t>
            </a:r>
          </a:p>
          <a:p>
            <a:pPr eaLnBrk="1" hangingPunct="1">
              <a:lnSpc>
                <a:spcPct val="110000"/>
              </a:lnSpc>
              <a:spcBef>
                <a:spcPct val="5000"/>
              </a:spcBef>
              <a:buFontTx/>
              <a:buNone/>
            </a:pPr>
            <a:r>
              <a:rPr lang="en-US" altLang="zh-CN" sz="2800" b="1" smtClean="0"/>
              <a:t>6. I need to change the b______ in the mobile phone.</a:t>
            </a:r>
            <a:endParaRPr lang="zh-CN" altLang="en-US" sz="2800" b="1" smtClean="0"/>
          </a:p>
        </p:txBody>
      </p:sp>
      <p:sp>
        <p:nvSpPr>
          <p:cNvPr id="13315" name="Rectangle 3"/>
          <p:cNvSpPr>
            <a:spLocks noChangeArrowheads="1"/>
          </p:cNvSpPr>
          <p:nvPr/>
        </p:nvSpPr>
        <p:spPr bwMode="auto">
          <a:xfrm>
            <a:off x="5148263" y="1052513"/>
            <a:ext cx="844550" cy="487362"/>
          </a:xfrm>
          <a:prstGeom prst="rect">
            <a:avLst/>
          </a:prstGeom>
          <a:noFill/>
          <a:ln w="9525">
            <a:noFill/>
            <a:miter lim="800000"/>
            <a:headEnd/>
            <a:tailEnd/>
          </a:ln>
        </p:spPr>
        <p:txBody>
          <a:bodyPr wrap="none">
            <a:spAutoFit/>
          </a:bodyPr>
          <a:lstStyle/>
          <a:p>
            <a:r>
              <a:rPr lang="zh-CN" altLang="en-US" sz="2600" b="1">
                <a:solidFill>
                  <a:srgbClr val="ED3F36"/>
                </a:solidFill>
              </a:rPr>
              <a:t>ules</a:t>
            </a:r>
          </a:p>
        </p:txBody>
      </p:sp>
      <p:sp>
        <p:nvSpPr>
          <p:cNvPr id="13316" name="Rectangle 4"/>
          <p:cNvSpPr>
            <a:spLocks noChangeArrowheads="1"/>
          </p:cNvSpPr>
          <p:nvPr/>
        </p:nvSpPr>
        <p:spPr bwMode="auto">
          <a:xfrm>
            <a:off x="2339975" y="1427163"/>
            <a:ext cx="2790825" cy="487362"/>
          </a:xfrm>
          <a:prstGeom prst="rect">
            <a:avLst/>
          </a:prstGeom>
          <a:noFill/>
          <a:ln w="9525">
            <a:noFill/>
            <a:miter lim="800000"/>
            <a:headEnd/>
            <a:tailEnd/>
          </a:ln>
        </p:spPr>
        <p:txBody>
          <a:bodyPr wrap="none">
            <a:spAutoFit/>
          </a:bodyPr>
          <a:lstStyle/>
          <a:p>
            <a:r>
              <a:rPr lang="en-US" altLang="zh-CN" sz="2600" b="1">
                <a:solidFill>
                  <a:srgbClr val="ED3F36"/>
                </a:solidFill>
              </a:rPr>
              <a:t>nyone / anybody</a:t>
            </a:r>
          </a:p>
        </p:txBody>
      </p:sp>
      <p:sp>
        <p:nvSpPr>
          <p:cNvPr id="13317" name="Rectangle 5"/>
          <p:cNvSpPr>
            <a:spLocks noChangeArrowheads="1"/>
          </p:cNvSpPr>
          <p:nvPr/>
        </p:nvSpPr>
        <p:spPr bwMode="auto">
          <a:xfrm>
            <a:off x="3635375" y="2492375"/>
            <a:ext cx="771525" cy="488950"/>
          </a:xfrm>
          <a:prstGeom prst="rect">
            <a:avLst/>
          </a:prstGeom>
          <a:noFill/>
          <a:ln w="9525">
            <a:noFill/>
            <a:miter lim="800000"/>
            <a:headEnd/>
            <a:tailEnd/>
          </a:ln>
        </p:spPr>
        <p:txBody>
          <a:bodyPr wrap="none">
            <a:spAutoFit/>
          </a:bodyPr>
          <a:lstStyle/>
          <a:p>
            <a:r>
              <a:rPr lang="en-US" altLang="zh-CN" sz="2600" b="1">
                <a:solidFill>
                  <a:srgbClr val="ED3F36"/>
                </a:solidFill>
              </a:rPr>
              <a:t>ires</a:t>
            </a:r>
          </a:p>
        </p:txBody>
      </p:sp>
      <p:sp>
        <p:nvSpPr>
          <p:cNvPr id="13318" name="Rectangle 6"/>
          <p:cNvSpPr>
            <a:spLocks noChangeArrowheads="1"/>
          </p:cNvSpPr>
          <p:nvPr/>
        </p:nvSpPr>
        <p:spPr bwMode="auto">
          <a:xfrm>
            <a:off x="1547813" y="3041650"/>
            <a:ext cx="1155700" cy="487363"/>
          </a:xfrm>
          <a:prstGeom prst="rect">
            <a:avLst/>
          </a:prstGeom>
          <a:noFill/>
          <a:ln w="9525">
            <a:noFill/>
            <a:miter lim="800000"/>
            <a:headEnd/>
            <a:tailEnd/>
          </a:ln>
        </p:spPr>
        <p:txBody>
          <a:bodyPr wrap="none">
            <a:spAutoFit/>
          </a:bodyPr>
          <a:lstStyle/>
          <a:p>
            <a:r>
              <a:rPr lang="en-US" altLang="zh-CN" sz="2600" b="1">
                <a:solidFill>
                  <a:srgbClr val="ED3F36"/>
                </a:solidFill>
              </a:rPr>
              <a:t>oolish</a:t>
            </a:r>
          </a:p>
        </p:txBody>
      </p:sp>
      <p:sp>
        <p:nvSpPr>
          <p:cNvPr id="13319" name="Rectangle 7"/>
          <p:cNvSpPr>
            <a:spLocks noChangeArrowheads="1"/>
          </p:cNvSpPr>
          <p:nvPr/>
        </p:nvSpPr>
        <p:spPr bwMode="auto">
          <a:xfrm>
            <a:off x="971550" y="4452938"/>
            <a:ext cx="1651000" cy="487362"/>
          </a:xfrm>
          <a:prstGeom prst="rect">
            <a:avLst/>
          </a:prstGeom>
          <a:noFill/>
          <a:ln w="9525">
            <a:noFill/>
            <a:miter lim="800000"/>
            <a:headEnd/>
            <a:tailEnd/>
          </a:ln>
        </p:spPr>
        <p:txBody>
          <a:bodyPr wrap="none">
            <a:spAutoFit/>
          </a:bodyPr>
          <a:lstStyle/>
          <a:p>
            <a:r>
              <a:rPr lang="en-US" altLang="zh-CN" sz="2600" b="1">
                <a:solidFill>
                  <a:srgbClr val="ED3F36"/>
                </a:solidFill>
              </a:rPr>
              <a:t>onnected</a:t>
            </a:r>
          </a:p>
        </p:txBody>
      </p:sp>
      <p:sp>
        <p:nvSpPr>
          <p:cNvPr id="13320" name="Rectangle 8"/>
          <p:cNvSpPr>
            <a:spLocks noChangeArrowheads="1"/>
          </p:cNvSpPr>
          <p:nvPr/>
        </p:nvSpPr>
        <p:spPr bwMode="auto">
          <a:xfrm>
            <a:off x="4427538" y="5245100"/>
            <a:ext cx="2736850" cy="487363"/>
          </a:xfrm>
          <a:prstGeom prst="rect">
            <a:avLst/>
          </a:prstGeom>
          <a:noFill/>
          <a:ln w="9525">
            <a:noFill/>
            <a:miter lim="800000"/>
            <a:headEnd/>
            <a:tailEnd/>
          </a:ln>
        </p:spPr>
        <p:txBody>
          <a:bodyPr wrap="none">
            <a:spAutoFit/>
          </a:bodyPr>
          <a:lstStyle/>
          <a:p>
            <a:r>
              <a:rPr lang="en-US" altLang="zh-CN" sz="2600" b="1">
                <a:solidFill>
                  <a:srgbClr val="ED3F36"/>
                </a:solidFill>
              </a:rPr>
              <a:t>attery / batteries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ppt_x"/>
                                          </p:val>
                                        </p:tav>
                                        <p:tav tm="100000">
                                          <p:val>
                                            <p:strVal val="#ppt_x"/>
                                          </p:val>
                                        </p:tav>
                                      </p:tavLst>
                                    </p:anim>
                                    <p:anim calcmode="lin" valueType="num">
                                      <p:cBhvr additive="base">
                                        <p:cTn id="14"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317"/>
                                        </p:tgtEl>
                                        <p:attrNameLst>
                                          <p:attrName>style.visibility</p:attrName>
                                        </p:attrNameLst>
                                      </p:cBhvr>
                                      <p:to>
                                        <p:strVal val="visible"/>
                                      </p:to>
                                    </p:set>
                                    <p:anim calcmode="lin" valueType="num">
                                      <p:cBhvr additive="base">
                                        <p:cTn id="19" dur="500" fill="hold"/>
                                        <p:tgtEl>
                                          <p:spTgt spid="13317"/>
                                        </p:tgtEl>
                                        <p:attrNameLst>
                                          <p:attrName>ppt_x</p:attrName>
                                        </p:attrNameLst>
                                      </p:cBhvr>
                                      <p:tavLst>
                                        <p:tav tm="0">
                                          <p:val>
                                            <p:strVal val="#ppt_x"/>
                                          </p:val>
                                        </p:tav>
                                        <p:tav tm="100000">
                                          <p:val>
                                            <p:strVal val="#ppt_x"/>
                                          </p:val>
                                        </p:tav>
                                      </p:tavLst>
                                    </p:anim>
                                    <p:anim calcmode="lin" valueType="num">
                                      <p:cBhvr additive="base">
                                        <p:cTn id="20"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318"/>
                                        </p:tgtEl>
                                        <p:attrNameLst>
                                          <p:attrName>style.visibility</p:attrName>
                                        </p:attrNameLst>
                                      </p:cBhvr>
                                      <p:to>
                                        <p:strVal val="visible"/>
                                      </p:to>
                                    </p:set>
                                    <p:anim calcmode="lin" valueType="num">
                                      <p:cBhvr additive="base">
                                        <p:cTn id="25" dur="500" fill="hold"/>
                                        <p:tgtEl>
                                          <p:spTgt spid="13318"/>
                                        </p:tgtEl>
                                        <p:attrNameLst>
                                          <p:attrName>ppt_x</p:attrName>
                                        </p:attrNameLst>
                                      </p:cBhvr>
                                      <p:tavLst>
                                        <p:tav tm="0">
                                          <p:val>
                                            <p:strVal val="#ppt_x"/>
                                          </p:val>
                                        </p:tav>
                                        <p:tav tm="100000">
                                          <p:val>
                                            <p:strVal val="#ppt_x"/>
                                          </p:val>
                                        </p:tav>
                                      </p:tavLst>
                                    </p:anim>
                                    <p:anim calcmode="lin" valueType="num">
                                      <p:cBhvr additive="base">
                                        <p:cTn id="26"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319"/>
                                        </p:tgtEl>
                                        <p:attrNameLst>
                                          <p:attrName>style.visibility</p:attrName>
                                        </p:attrNameLst>
                                      </p:cBhvr>
                                      <p:to>
                                        <p:strVal val="visible"/>
                                      </p:to>
                                    </p:set>
                                    <p:anim calcmode="lin" valueType="num">
                                      <p:cBhvr additive="base">
                                        <p:cTn id="31" dur="500" fill="hold"/>
                                        <p:tgtEl>
                                          <p:spTgt spid="13319"/>
                                        </p:tgtEl>
                                        <p:attrNameLst>
                                          <p:attrName>ppt_x</p:attrName>
                                        </p:attrNameLst>
                                      </p:cBhvr>
                                      <p:tavLst>
                                        <p:tav tm="0">
                                          <p:val>
                                            <p:strVal val="#ppt_x"/>
                                          </p:val>
                                        </p:tav>
                                        <p:tav tm="100000">
                                          <p:val>
                                            <p:strVal val="#ppt_x"/>
                                          </p:val>
                                        </p:tav>
                                      </p:tavLst>
                                    </p:anim>
                                    <p:anim calcmode="lin" valueType="num">
                                      <p:cBhvr additive="base">
                                        <p:cTn id="32" dur="500" fill="hold"/>
                                        <p:tgtEl>
                                          <p:spTgt spid="133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320"/>
                                        </p:tgtEl>
                                        <p:attrNameLst>
                                          <p:attrName>style.visibility</p:attrName>
                                        </p:attrNameLst>
                                      </p:cBhvr>
                                      <p:to>
                                        <p:strVal val="visible"/>
                                      </p:to>
                                    </p:set>
                                    <p:anim calcmode="lin" valueType="num">
                                      <p:cBhvr additive="base">
                                        <p:cTn id="37" dur="500" fill="hold"/>
                                        <p:tgtEl>
                                          <p:spTgt spid="13320"/>
                                        </p:tgtEl>
                                        <p:attrNameLst>
                                          <p:attrName>ppt_x</p:attrName>
                                        </p:attrNameLst>
                                      </p:cBhvr>
                                      <p:tavLst>
                                        <p:tav tm="0">
                                          <p:val>
                                            <p:strVal val="#ppt_x"/>
                                          </p:val>
                                        </p:tav>
                                        <p:tav tm="100000">
                                          <p:val>
                                            <p:strVal val="#ppt_x"/>
                                          </p:val>
                                        </p:tav>
                                      </p:tavLst>
                                    </p:anim>
                                    <p:anim calcmode="lin" valueType="num">
                                      <p:cBhvr additive="base">
                                        <p:cTn id="38" dur="500" fill="hold"/>
                                        <p:tgtEl>
                                          <p:spTgt spid="133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utoUpdateAnimBg="0"/>
      <p:bldP spid="13318" grpId="0" autoUpdateAnimBg="0"/>
      <p:bldP spid="13319" grpId="0" autoUpdateAnimBg="0"/>
      <p:bldP spid="1332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7" name="文字方塊 2"/>
          <p:cNvSpPr txBox="1">
            <a:spLocks noChangeArrowheads="1"/>
          </p:cNvSpPr>
          <p:nvPr/>
        </p:nvSpPr>
        <p:spPr bwMode="auto">
          <a:xfrm>
            <a:off x="323850" y="260350"/>
            <a:ext cx="8569325" cy="1066800"/>
          </a:xfrm>
          <a:prstGeom prst="rect">
            <a:avLst/>
          </a:prstGeom>
          <a:noFill/>
          <a:ln w="9525">
            <a:noFill/>
            <a:miter lim="800000"/>
            <a:headEnd/>
            <a:tailEnd/>
          </a:ln>
        </p:spPr>
        <p:txBody>
          <a:bodyPr>
            <a:spAutoFit/>
          </a:bodyPr>
          <a:lstStyle/>
          <a:p>
            <a:r>
              <a:rPr lang="en-US" altLang="zh-CN" sz="3200" b="1">
                <a:solidFill>
                  <a:schemeClr val="hlink"/>
                </a:solidFill>
                <a:latin typeface="Calibri" pitchFamily="34" charset="0"/>
              </a:rPr>
              <a:t>Circle the correct answers to complete the sentences.</a:t>
            </a:r>
          </a:p>
        </p:txBody>
      </p:sp>
      <p:sp>
        <p:nvSpPr>
          <p:cNvPr id="50178" name="文字方塊 5"/>
          <p:cNvSpPr txBox="1">
            <a:spLocks noChangeArrowheads="1"/>
          </p:cNvSpPr>
          <p:nvPr/>
        </p:nvSpPr>
        <p:spPr bwMode="auto">
          <a:xfrm>
            <a:off x="323850" y="1412875"/>
            <a:ext cx="8604250" cy="5059363"/>
          </a:xfrm>
          <a:prstGeom prst="rect">
            <a:avLst/>
          </a:prstGeom>
          <a:noFill/>
          <a:ln w="9525">
            <a:noFill/>
            <a:miter lim="800000"/>
            <a:headEnd/>
            <a:tailEnd/>
          </a:ln>
        </p:spPr>
        <p:txBody>
          <a:bodyPr>
            <a:spAutoFit/>
          </a:bodyPr>
          <a:lstStyle/>
          <a:p>
            <a:pPr marL="342900" indent="-342900">
              <a:lnSpc>
                <a:spcPct val="115000"/>
              </a:lnSpc>
              <a:spcBef>
                <a:spcPct val="20000"/>
              </a:spcBef>
              <a:buFont typeface="Arial" charset="0"/>
              <a:buAutoNum type="arabicPeriod"/>
            </a:pPr>
            <a:r>
              <a:rPr lang="en-US" altLang="zh-CN" sz="3200">
                <a:latin typeface="Times New Roman" pitchFamily="18" charset="0"/>
                <a:ea typeface="PMingLiU" pitchFamily="18" charset="-120"/>
              </a:rPr>
              <a:t>If you </a:t>
            </a:r>
            <a:r>
              <a:rPr lang="en-US" altLang="zh-CN" sz="3200" i="1">
                <a:latin typeface="Times New Roman" pitchFamily="18" charset="0"/>
                <a:ea typeface="PMingLiU" pitchFamily="18" charset="-120"/>
              </a:rPr>
              <a:t>reply</a:t>
            </a:r>
            <a:r>
              <a:rPr lang="en-US" altLang="zh-CN" sz="3200">
                <a:latin typeface="Times New Roman" pitchFamily="18" charset="0"/>
                <a:ea typeface="PMingLiU" pitchFamily="18" charset="-120"/>
              </a:rPr>
              <a:t> to a question, you ____ it.</a:t>
            </a:r>
          </a:p>
          <a:p>
            <a:pPr marL="800100" lvl="1" indent="-342900">
              <a:lnSpc>
                <a:spcPct val="115000"/>
              </a:lnSpc>
              <a:spcBef>
                <a:spcPct val="20000"/>
              </a:spcBef>
              <a:buFont typeface="Arial" charset="0"/>
              <a:buChar char="•"/>
            </a:pPr>
            <a:r>
              <a:rPr lang="en-US" altLang="zh-CN" sz="3200">
                <a:latin typeface="Times New Roman" pitchFamily="18" charset="0"/>
                <a:ea typeface="PMingLiU" pitchFamily="18" charset="-120"/>
              </a:rPr>
              <a:t>ask                            B. answer</a:t>
            </a:r>
          </a:p>
          <a:p>
            <a:pPr marL="342900" indent="-342900">
              <a:lnSpc>
                <a:spcPct val="115000"/>
              </a:lnSpc>
              <a:spcBef>
                <a:spcPct val="20000"/>
              </a:spcBef>
              <a:buFont typeface="Arial" charset="0"/>
              <a:buChar char="•"/>
            </a:pPr>
            <a:r>
              <a:rPr lang="en-US" altLang="zh-CN" sz="3200">
                <a:latin typeface="Times New Roman" pitchFamily="18" charset="0"/>
                <a:ea typeface="PMingLiU" pitchFamily="18" charset="-120"/>
              </a:rPr>
              <a:t>A </a:t>
            </a:r>
            <a:r>
              <a:rPr lang="en-US" altLang="zh-CN" sz="3200" i="1">
                <a:latin typeface="Times New Roman" pitchFamily="18" charset="0"/>
                <a:ea typeface="PMingLiU" pitchFamily="18" charset="-120"/>
              </a:rPr>
              <a:t>foolish</a:t>
            </a:r>
            <a:r>
              <a:rPr lang="en-US" altLang="zh-CN" sz="3200">
                <a:latin typeface="Times New Roman" pitchFamily="18" charset="0"/>
                <a:ea typeface="PMingLiU" pitchFamily="18" charset="-120"/>
              </a:rPr>
              <a:t> person usually does _____ things.</a:t>
            </a:r>
          </a:p>
          <a:p>
            <a:pPr marL="800100" lvl="1" indent="-342900">
              <a:lnSpc>
                <a:spcPct val="115000"/>
              </a:lnSpc>
              <a:spcBef>
                <a:spcPct val="20000"/>
              </a:spcBef>
              <a:buFont typeface="Arial" charset="0"/>
              <a:buChar char="•"/>
            </a:pPr>
            <a:r>
              <a:rPr lang="en-US" altLang="zh-CN" sz="3200">
                <a:latin typeface="Times New Roman" pitchFamily="18" charset="0"/>
                <a:ea typeface="PMingLiU" pitchFamily="18" charset="-120"/>
              </a:rPr>
              <a:t>harmful                      B. silly</a:t>
            </a:r>
          </a:p>
          <a:p>
            <a:pPr marL="342900" indent="-342900">
              <a:lnSpc>
                <a:spcPct val="115000"/>
              </a:lnSpc>
              <a:spcBef>
                <a:spcPct val="20000"/>
              </a:spcBef>
              <a:buFont typeface="Arial" charset="0"/>
              <a:buChar char="•"/>
            </a:pPr>
            <a:r>
              <a:rPr lang="en-US" altLang="zh-CN" sz="3200">
                <a:latin typeface="Times New Roman" pitchFamily="18" charset="0"/>
                <a:ea typeface="PMingLiU" pitchFamily="18" charset="-120"/>
              </a:rPr>
              <a:t>When my computer is </a:t>
            </a:r>
            <a:r>
              <a:rPr lang="en-US" altLang="zh-CN" sz="3200" i="1">
                <a:latin typeface="Times New Roman" pitchFamily="18" charset="0"/>
                <a:ea typeface="PMingLiU" pitchFamily="18" charset="-120"/>
              </a:rPr>
              <a:t>connected</a:t>
            </a:r>
            <a:r>
              <a:rPr lang="en-US" altLang="zh-CN" sz="3200">
                <a:latin typeface="Times New Roman" pitchFamily="18" charset="0"/>
                <a:ea typeface="PMingLiU" pitchFamily="18" charset="-120"/>
              </a:rPr>
              <a:t> to the Internet, the Internet ___ my computer and the other computers in the world together.</a:t>
            </a:r>
          </a:p>
          <a:p>
            <a:pPr marL="800100" lvl="1" indent="-342900">
              <a:lnSpc>
                <a:spcPct val="115000"/>
              </a:lnSpc>
              <a:spcBef>
                <a:spcPct val="20000"/>
              </a:spcBef>
              <a:buFont typeface="Arial" charset="0"/>
              <a:buAutoNum type="alphaUcPeriod"/>
            </a:pPr>
            <a:r>
              <a:rPr lang="en-US" altLang="zh-CN" sz="3200">
                <a:latin typeface="Times New Roman" pitchFamily="18" charset="0"/>
                <a:ea typeface="PMingLiU" pitchFamily="18" charset="-120"/>
              </a:rPr>
              <a:t>joins                            B. carries</a:t>
            </a:r>
          </a:p>
        </p:txBody>
      </p:sp>
      <p:sp>
        <p:nvSpPr>
          <p:cNvPr id="14340" name="文字方塊 6"/>
          <p:cNvSpPr txBox="1">
            <a:spLocks noChangeArrowheads="1"/>
          </p:cNvSpPr>
          <p:nvPr/>
        </p:nvSpPr>
        <p:spPr bwMode="auto">
          <a:xfrm>
            <a:off x="2700338" y="4649788"/>
            <a:ext cx="503237" cy="579437"/>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ea typeface="PMingLiU" pitchFamily="18" charset="-120"/>
              </a:rPr>
              <a:t>A</a:t>
            </a:r>
            <a:endParaRPr lang="zh-HK" altLang="en-US" sz="3200" b="1">
              <a:solidFill>
                <a:srgbClr val="FF0000"/>
              </a:solidFill>
              <a:latin typeface="Calibri" pitchFamily="34" charset="0"/>
              <a:ea typeface="PMingLiU" pitchFamily="18" charset="-120"/>
            </a:endParaRPr>
          </a:p>
        </p:txBody>
      </p:sp>
      <p:sp>
        <p:nvSpPr>
          <p:cNvPr id="14341" name="文字方塊 8"/>
          <p:cNvSpPr txBox="1">
            <a:spLocks noChangeArrowheads="1"/>
          </p:cNvSpPr>
          <p:nvPr/>
        </p:nvSpPr>
        <p:spPr bwMode="auto">
          <a:xfrm>
            <a:off x="5724525" y="1484313"/>
            <a:ext cx="1077913" cy="579437"/>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ea typeface="PMingLiU" pitchFamily="18" charset="-120"/>
              </a:rPr>
              <a:t>B</a:t>
            </a:r>
            <a:endParaRPr lang="zh-HK" altLang="en-US" sz="3200" b="1">
              <a:solidFill>
                <a:srgbClr val="FF0000"/>
              </a:solidFill>
              <a:latin typeface="Calibri" pitchFamily="34" charset="0"/>
              <a:ea typeface="PMingLiU" pitchFamily="18" charset="-120"/>
            </a:endParaRPr>
          </a:p>
        </p:txBody>
      </p:sp>
      <p:sp>
        <p:nvSpPr>
          <p:cNvPr id="14342" name="文字方塊 9"/>
          <p:cNvSpPr txBox="1">
            <a:spLocks noChangeArrowheads="1"/>
          </p:cNvSpPr>
          <p:nvPr/>
        </p:nvSpPr>
        <p:spPr bwMode="auto">
          <a:xfrm>
            <a:off x="5724525" y="2781300"/>
            <a:ext cx="1077913" cy="579438"/>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ea typeface="PMingLiU" pitchFamily="18" charset="-120"/>
              </a:rPr>
              <a:t>B</a:t>
            </a:r>
            <a:endParaRPr lang="zh-HK" altLang="en-US" sz="3200" b="1">
              <a:solidFill>
                <a:srgbClr val="FF0000"/>
              </a:solidFill>
              <a:latin typeface="Calibri" pitchFamily="34" charset="0"/>
              <a:ea typeface="PMingLiU"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fade">
                                      <p:cBhvr>
                                        <p:cTn id="7" dur="500"/>
                                        <p:tgtEl>
                                          <p:spTgt spid="143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342"/>
                                        </p:tgtEl>
                                        <p:attrNameLst>
                                          <p:attrName>style.visibility</p:attrName>
                                        </p:attrNameLst>
                                      </p:cBhvr>
                                      <p:to>
                                        <p:strVal val="visible"/>
                                      </p:to>
                                    </p:set>
                                    <p:animEffect transition="in" filter="fade">
                                      <p:cBhvr>
                                        <p:cTn id="12" dur="500"/>
                                        <p:tgtEl>
                                          <p:spTgt spid="143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340"/>
                                        </p:tgtEl>
                                        <p:attrNameLst>
                                          <p:attrName>style.visibility</p:attrName>
                                        </p:attrNameLst>
                                      </p:cBhvr>
                                      <p:to>
                                        <p:strVal val="visible"/>
                                      </p:to>
                                    </p:set>
                                    <p:animEffect transition="in" filter="fade">
                                      <p:cBhvr>
                                        <p:cTn id="1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autoUpdateAnimBg="0"/>
      <p:bldP spid="14341" grpId="0" autoUpdateAnimBg="0"/>
      <p:bldP spid="1434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QQ截图20130131101304"/>
          <p:cNvPicPr>
            <a:picLocks noChangeAspect="1" noChangeArrowheads="1"/>
          </p:cNvPicPr>
          <p:nvPr/>
        </p:nvPicPr>
        <p:blipFill>
          <a:blip r:embed="rId2"/>
          <a:srcRect/>
          <a:stretch>
            <a:fillRect/>
          </a:stretch>
        </p:blipFill>
        <p:spPr bwMode="auto">
          <a:xfrm>
            <a:off x="5727700" y="3068638"/>
            <a:ext cx="3416300" cy="3789362"/>
          </a:xfrm>
          <a:prstGeom prst="rect">
            <a:avLst/>
          </a:prstGeom>
          <a:noFill/>
          <a:ln w="9525">
            <a:noFill/>
            <a:miter lim="800000"/>
            <a:headEnd/>
            <a:tailEnd/>
          </a:ln>
        </p:spPr>
      </p:pic>
      <p:sp>
        <p:nvSpPr>
          <p:cNvPr id="51202" name="Rectangle 3"/>
          <p:cNvSpPr>
            <a:spLocks noGrp="1"/>
          </p:cNvSpPr>
          <p:nvPr>
            <p:ph type="body" idx="4294967295"/>
          </p:nvPr>
        </p:nvSpPr>
        <p:spPr>
          <a:xfrm>
            <a:off x="250825" y="260350"/>
            <a:ext cx="8497888" cy="5616575"/>
          </a:xfrm>
        </p:spPr>
        <p:txBody>
          <a:bodyPr/>
          <a:lstStyle/>
          <a:p>
            <a:pPr marL="990600" lvl="1" indent="-533400" eaLnBrk="1" hangingPunct="1">
              <a:lnSpc>
                <a:spcPct val="125000"/>
              </a:lnSpc>
              <a:spcBef>
                <a:spcPct val="25000"/>
              </a:spcBef>
              <a:buFontTx/>
              <a:buNone/>
            </a:pPr>
            <a:r>
              <a:rPr lang="en-US" altLang="zh-CN" sz="3200" smtClean="0">
                <a:latin typeface="Calibri" pitchFamily="34" charset="0"/>
              </a:rPr>
              <a:t>4. If you ask someone to wait for a </a:t>
            </a:r>
            <a:r>
              <a:rPr lang="en-US" altLang="zh-CN" sz="3200" i="1" smtClean="0">
                <a:latin typeface="Calibri" pitchFamily="34" charset="0"/>
              </a:rPr>
              <a:t>moment</a:t>
            </a:r>
            <a:r>
              <a:rPr lang="en-US" altLang="zh-CN" sz="3200" smtClean="0">
                <a:latin typeface="Calibri" pitchFamily="34" charset="0"/>
              </a:rPr>
              <a:t>, you will come back in ____.</a:t>
            </a:r>
          </a:p>
          <a:p>
            <a:pPr marL="990600" lvl="1" indent="-533400" eaLnBrk="1" hangingPunct="1">
              <a:lnSpc>
                <a:spcPct val="125000"/>
              </a:lnSpc>
              <a:spcBef>
                <a:spcPct val="25000"/>
              </a:spcBef>
              <a:buFontTx/>
              <a:buNone/>
            </a:pPr>
            <a:r>
              <a:rPr lang="en-US" altLang="zh-CN" sz="3200" smtClean="0">
                <a:latin typeface="Calibri" pitchFamily="34" charset="0"/>
              </a:rPr>
              <a:t>     A. a long time                 B. a short time </a:t>
            </a:r>
          </a:p>
          <a:p>
            <a:pPr marL="990600" lvl="1" indent="-533400" eaLnBrk="1" hangingPunct="1">
              <a:lnSpc>
                <a:spcPct val="125000"/>
              </a:lnSpc>
              <a:spcBef>
                <a:spcPct val="25000"/>
              </a:spcBef>
              <a:buFontTx/>
              <a:buNone/>
            </a:pPr>
            <a:r>
              <a:rPr lang="en-US" altLang="zh-CN" sz="3200" smtClean="0">
                <a:latin typeface="Calibri" pitchFamily="34" charset="0"/>
              </a:rPr>
              <a:t>5. </a:t>
            </a:r>
            <a:r>
              <a:rPr lang="en-US" altLang="zh-CN" sz="3200" i="1" smtClean="0">
                <a:latin typeface="Calibri" pitchFamily="34" charset="0"/>
              </a:rPr>
              <a:t>Batteries</a:t>
            </a:r>
            <a:r>
              <a:rPr lang="en-US" altLang="zh-CN" sz="3200" smtClean="0">
                <a:latin typeface="Calibri" pitchFamily="34" charset="0"/>
              </a:rPr>
              <a:t> provide toy cars with _____.</a:t>
            </a:r>
          </a:p>
          <a:p>
            <a:pPr marL="990600" lvl="1" indent="-533400" eaLnBrk="1" hangingPunct="1">
              <a:lnSpc>
                <a:spcPct val="125000"/>
              </a:lnSpc>
              <a:spcBef>
                <a:spcPct val="25000"/>
              </a:spcBef>
              <a:buFontTx/>
              <a:buNone/>
            </a:pPr>
            <a:r>
              <a:rPr lang="en-US" altLang="zh-CN" sz="3200" smtClean="0">
                <a:latin typeface="Calibri" pitchFamily="34" charset="0"/>
              </a:rPr>
              <a:t>    A. electricity                    </a:t>
            </a:r>
          </a:p>
          <a:p>
            <a:pPr marL="990600" lvl="1" indent="-533400" eaLnBrk="1" hangingPunct="1">
              <a:lnSpc>
                <a:spcPct val="125000"/>
              </a:lnSpc>
              <a:spcBef>
                <a:spcPct val="25000"/>
              </a:spcBef>
              <a:buFontTx/>
              <a:buNone/>
            </a:pPr>
            <a:r>
              <a:rPr lang="en-US" altLang="zh-CN" sz="3200" smtClean="0">
                <a:latin typeface="Calibri" pitchFamily="34" charset="0"/>
              </a:rPr>
              <a:t>    B. heat</a:t>
            </a:r>
          </a:p>
          <a:p>
            <a:pPr marL="609600" indent="-609600" eaLnBrk="1" hangingPunct="1">
              <a:lnSpc>
                <a:spcPct val="125000"/>
              </a:lnSpc>
              <a:spcBef>
                <a:spcPct val="25000"/>
              </a:spcBef>
              <a:buFontTx/>
              <a:buNone/>
            </a:pPr>
            <a:endParaRPr lang="zh-HK" altLang="en-US" smtClean="0">
              <a:latin typeface="Calibri" pitchFamily="34" charset="0"/>
              <a:ea typeface="PMingLiU" pitchFamily="18" charset="-120"/>
            </a:endParaRPr>
          </a:p>
          <a:p>
            <a:pPr marL="609600" indent="-609600" eaLnBrk="1" hangingPunct="1">
              <a:lnSpc>
                <a:spcPct val="125000"/>
              </a:lnSpc>
              <a:spcBef>
                <a:spcPct val="25000"/>
              </a:spcBef>
              <a:buFontTx/>
              <a:buNone/>
            </a:pPr>
            <a:endParaRPr lang="zh-CN" altLang="en-US" smtClean="0">
              <a:latin typeface="Calibri" pitchFamily="34" charset="0"/>
            </a:endParaRPr>
          </a:p>
        </p:txBody>
      </p:sp>
      <p:sp>
        <p:nvSpPr>
          <p:cNvPr id="15364" name="文字方塊 10"/>
          <p:cNvSpPr txBox="1">
            <a:spLocks noChangeArrowheads="1"/>
          </p:cNvSpPr>
          <p:nvPr/>
        </p:nvSpPr>
        <p:spPr bwMode="auto">
          <a:xfrm>
            <a:off x="5003800" y="908050"/>
            <a:ext cx="504825" cy="579438"/>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ea typeface="PMingLiU" pitchFamily="18" charset="-120"/>
              </a:rPr>
              <a:t>B</a:t>
            </a:r>
            <a:endParaRPr lang="zh-HK" altLang="en-US" sz="3200" b="1">
              <a:solidFill>
                <a:srgbClr val="FF0000"/>
              </a:solidFill>
              <a:latin typeface="Calibri" pitchFamily="34" charset="0"/>
              <a:ea typeface="PMingLiU" pitchFamily="18" charset="-120"/>
            </a:endParaRPr>
          </a:p>
        </p:txBody>
      </p:sp>
      <p:sp>
        <p:nvSpPr>
          <p:cNvPr id="15365" name="文字方塊 7"/>
          <p:cNvSpPr txBox="1">
            <a:spLocks noChangeArrowheads="1"/>
          </p:cNvSpPr>
          <p:nvPr/>
        </p:nvSpPr>
        <p:spPr bwMode="auto">
          <a:xfrm>
            <a:off x="6443663" y="2420938"/>
            <a:ext cx="576262" cy="579437"/>
          </a:xfrm>
          <a:prstGeom prst="rect">
            <a:avLst/>
          </a:prstGeom>
          <a:noFill/>
          <a:ln w="9525">
            <a:noFill/>
            <a:miter lim="800000"/>
            <a:headEnd/>
            <a:tailEnd/>
          </a:ln>
        </p:spPr>
        <p:txBody>
          <a:bodyPr>
            <a:spAutoFit/>
          </a:bodyPr>
          <a:lstStyle/>
          <a:p>
            <a:r>
              <a:rPr lang="en-US" altLang="zh-CN" sz="3200" b="1">
                <a:solidFill>
                  <a:srgbClr val="FF0000"/>
                </a:solidFill>
                <a:latin typeface="Calibri" pitchFamily="34" charset="0"/>
                <a:ea typeface="PMingLiU" pitchFamily="18" charset="-120"/>
              </a:rPr>
              <a:t>A</a:t>
            </a:r>
            <a:endParaRPr lang="zh-HK" altLang="en-US" sz="3200" b="1">
              <a:solidFill>
                <a:srgbClr val="FF0000"/>
              </a:solidFill>
              <a:latin typeface="Calibri" pitchFamily="34" charset="0"/>
              <a:ea typeface="PMingLiU"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fade">
                                      <p:cBhvr>
                                        <p:cTn id="7" dur="500"/>
                                        <p:tgtEl>
                                          <p:spTgt spid="153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fade">
                                      <p:cBhvr>
                                        <p:cTn id="12"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P spid="1536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ChangeArrowheads="1"/>
          </p:cNvSpPr>
          <p:nvPr/>
        </p:nvSpPr>
        <p:spPr bwMode="auto">
          <a:xfrm>
            <a:off x="304800" y="152400"/>
            <a:ext cx="8839200" cy="1190625"/>
          </a:xfrm>
          <a:prstGeom prst="rect">
            <a:avLst/>
          </a:prstGeom>
          <a:noFill/>
          <a:ln w="9525">
            <a:noFill/>
            <a:miter lim="800000"/>
            <a:headEnd/>
            <a:tailEnd/>
          </a:ln>
        </p:spPr>
        <p:txBody>
          <a:bodyPr>
            <a:spAutoFit/>
          </a:bodyPr>
          <a:lstStyle/>
          <a:p>
            <a:r>
              <a:rPr lang="zh-CN" altLang="zh-CN" sz="3600" b="1">
                <a:solidFill>
                  <a:srgbClr val="0000CC"/>
                </a:solidFill>
                <a:latin typeface="Times New Roman" pitchFamily="18" charset="0"/>
                <a:cs typeface="Times New Roman" pitchFamily="18" charset="0"/>
              </a:rPr>
              <a:t>C2  Complete the passage below with the  </a:t>
            </a:r>
          </a:p>
          <a:p>
            <a:r>
              <a:rPr lang="zh-CN" altLang="zh-CN" sz="3600" b="1">
                <a:solidFill>
                  <a:srgbClr val="0000CC"/>
                </a:solidFill>
                <a:latin typeface="Times New Roman" pitchFamily="18" charset="0"/>
                <a:cs typeface="Times New Roman" pitchFamily="18" charset="0"/>
              </a:rPr>
              <a:t>       words from the box.</a:t>
            </a:r>
          </a:p>
        </p:txBody>
      </p:sp>
      <p:pic>
        <p:nvPicPr>
          <p:cNvPr id="52226" name="Picture 3" descr="1"/>
          <p:cNvPicPr>
            <a:picLocks noChangeAspect="1" noChangeArrowheads="1"/>
          </p:cNvPicPr>
          <p:nvPr/>
        </p:nvPicPr>
        <p:blipFill>
          <a:blip r:embed="rId2"/>
          <a:srcRect/>
          <a:stretch>
            <a:fillRect/>
          </a:stretch>
        </p:blipFill>
        <p:spPr bwMode="auto">
          <a:xfrm>
            <a:off x="838200" y="1447800"/>
            <a:ext cx="8077200" cy="1143000"/>
          </a:xfrm>
          <a:prstGeom prst="rect">
            <a:avLst/>
          </a:prstGeom>
          <a:noFill/>
          <a:ln w="9525">
            <a:noFill/>
            <a:miter lim="800000"/>
            <a:headEnd/>
            <a:tailEnd/>
          </a:ln>
        </p:spPr>
      </p:pic>
      <p:sp>
        <p:nvSpPr>
          <p:cNvPr id="52227" name="Rectangle 4"/>
          <p:cNvSpPr>
            <a:spLocks noChangeArrowheads="1"/>
          </p:cNvSpPr>
          <p:nvPr/>
        </p:nvSpPr>
        <p:spPr bwMode="auto">
          <a:xfrm>
            <a:off x="1828800" y="1447800"/>
            <a:ext cx="6781800" cy="1066800"/>
          </a:xfrm>
          <a:prstGeom prst="rect">
            <a:avLst/>
          </a:prstGeom>
          <a:noFill/>
          <a:ln w="9525">
            <a:noFill/>
            <a:miter lim="800000"/>
            <a:headEnd/>
            <a:tailEnd/>
          </a:ln>
        </p:spPr>
        <p:txBody>
          <a:bodyPr>
            <a:spAutoFit/>
          </a:bodyPr>
          <a:lstStyle/>
          <a:p>
            <a:r>
              <a:rPr lang="zh-CN" altLang="zh-CN" sz="3200" b="1">
                <a:latin typeface="Times New Roman" pitchFamily="18" charset="0"/>
              </a:rPr>
              <a:t>    anyone       connected to      in a way      </a:t>
            </a:r>
          </a:p>
          <a:p>
            <a:r>
              <a:rPr lang="zh-CN" altLang="zh-CN" sz="3200" b="1">
                <a:latin typeface="Times New Roman" pitchFamily="18" charset="0"/>
              </a:rPr>
              <a:t>power station      wires</a:t>
            </a:r>
          </a:p>
        </p:txBody>
      </p:sp>
      <p:sp>
        <p:nvSpPr>
          <p:cNvPr id="52228" name="Rectangle 5"/>
          <p:cNvSpPr>
            <a:spLocks noChangeArrowheads="1"/>
          </p:cNvSpPr>
          <p:nvPr/>
        </p:nvSpPr>
        <p:spPr bwMode="auto">
          <a:xfrm>
            <a:off x="228600" y="2667000"/>
            <a:ext cx="8763000" cy="3670300"/>
          </a:xfrm>
          <a:prstGeom prst="rect">
            <a:avLst/>
          </a:prstGeom>
          <a:noFill/>
          <a:ln w="9525">
            <a:noFill/>
            <a:miter lim="800000"/>
            <a:headEnd/>
            <a:tailEnd/>
          </a:ln>
        </p:spPr>
        <p:txBody>
          <a:bodyPr>
            <a:spAutoFit/>
          </a:bodyPr>
          <a:lstStyle/>
          <a:p>
            <a:pPr>
              <a:lnSpc>
                <a:spcPct val="105000"/>
              </a:lnSpc>
            </a:pPr>
            <a:r>
              <a:rPr lang="en-US" altLang="zh-CN" sz="3200" b="1">
                <a:latin typeface="Times New Roman" pitchFamily="18" charset="0"/>
              </a:rPr>
              <a:t>Electricity is like water,(1) </a:t>
            </a:r>
            <a:r>
              <a:rPr lang="zh-CN" altLang="en-US" sz="3200" b="1">
                <a:latin typeface="Times New Roman" pitchFamily="18" charset="0"/>
              </a:rPr>
              <a:t>________ . It flows from the (2)____________ to our homes. </a:t>
            </a:r>
          </a:p>
          <a:p>
            <a:pPr>
              <a:lnSpc>
                <a:spcPct val="105000"/>
              </a:lnSpc>
            </a:pPr>
            <a:r>
              <a:rPr lang="en-US" altLang="zh-CN" sz="3200" b="1">
                <a:latin typeface="Times New Roman" pitchFamily="18" charset="0"/>
              </a:rPr>
              <a:t>The light,</a:t>
            </a:r>
            <a:r>
              <a:rPr lang="zh-CN" altLang="en-US" sz="3200" b="1">
                <a:latin typeface="Times New Roman" pitchFamily="18" charset="0"/>
              </a:rPr>
              <a:t> </a:t>
            </a:r>
            <a:r>
              <a:rPr lang="en-US" altLang="zh-CN" sz="3200" b="1">
                <a:latin typeface="Times New Roman" pitchFamily="18" charset="0"/>
              </a:rPr>
              <a:t>TVs and computers in our homes are (3</a:t>
            </a:r>
            <a:r>
              <a:rPr lang="zh-CN" altLang="en-US" sz="3200" b="1">
                <a:latin typeface="Times New Roman" pitchFamily="18" charset="0"/>
              </a:rPr>
              <a:t>)____________the power station though (4) ______. </a:t>
            </a:r>
            <a:r>
              <a:rPr lang="en-US" altLang="zh-CN" sz="3200" b="1">
                <a:latin typeface="Times New Roman" pitchFamily="18" charset="0"/>
              </a:rPr>
              <a:t>Electricity is very important to us. We need it at home, at work and in school. Could (5)_______ live in a world without</a:t>
            </a:r>
            <a:r>
              <a:rPr lang="zh-CN" altLang="en-US" sz="3200" b="1">
                <a:latin typeface="Times New Roman" pitchFamily="18" charset="0"/>
              </a:rPr>
              <a:t> </a:t>
            </a:r>
            <a:r>
              <a:rPr lang="en-US" altLang="zh-CN" sz="3200" b="1">
                <a:latin typeface="Times New Roman" pitchFamily="18" charset="0"/>
              </a:rPr>
              <a:t>electricity </a:t>
            </a:r>
            <a:r>
              <a:rPr lang="zh-CN" altLang="en-US" sz="3200" b="1">
                <a:latin typeface="Times New Roman" pitchFamily="18" charset="0"/>
              </a:rPr>
              <a:t>？</a:t>
            </a:r>
          </a:p>
        </p:txBody>
      </p:sp>
      <p:sp>
        <p:nvSpPr>
          <p:cNvPr id="16390" name="文字方塊 4"/>
          <p:cNvSpPr txBox="1">
            <a:spLocks noChangeArrowheads="1"/>
          </p:cNvSpPr>
          <p:nvPr/>
        </p:nvSpPr>
        <p:spPr bwMode="auto">
          <a:xfrm>
            <a:off x="4953000" y="2667000"/>
            <a:ext cx="1676400"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in a way</a:t>
            </a:r>
            <a:endParaRPr lang="zh-HK" altLang="en-US" sz="3200" b="1">
              <a:solidFill>
                <a:srgbClr val="FF0000"/>
              </a:solidFill>
              <a:latin typeface="Times New Roman" pitchFamily="18" charset="0"/>
              <a:ea typeface="PMingLiU" pitchFamily="18" charset="-120"/>
            </a:endParaRPr>
          </a:p>
        </p:txBody>
      </p:sp>
      <p:sp>
        <p:nvSpPr>
          <p:cNvPr id="16391" name="文字方塊 5"/>
          <p:cNvSpPr txBox="1">
            <a:spLocks noChangeArrowheads="1"/>
          </p:cNvSpPr>
          <p:nvPr/>
        </p:nvSpPr>
        <p:spPr bwMode="auto">
          <a:xfrm>
            <a:off x="2362200" y="3200400"/>
            <a:ext cx="2881313"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power station</a:t>
            </a:r>
            <a:endParaRPr lang="zh-HK" altLang="en-US" sz="3200" b="1">
              <a:solidFill>
                <a:srgbClr val="FF0000"/>
              </a:solidFill>
              <a:latin typeface="Times New Roman" pitchFamily="18" charset="0"/>
              <a:ea typeface="PMingLiU" pitchFamily="18" charset="-120"/>
            </a:endParaRPr>
          </a:p>
        </p:txBody>
      </p:sp>
      <p:sp>
        <p:nvSpPr>
          <p:cNvPr id="16392" name="文字方塊 6"/>
          <p:cNvSpPr txBox="1">
            <a:spLocks noChangeArrowheads="1"/>
          </p:cNvSpPr>
          <p:nvPr/>
        </p:nvSpPr>
        <p:spPr bwMode="auto">
          <a:xfrm>
            <a:off x="762000" y="4191000"/>
            <a:ext cx="2362200"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connected to</a:t>
            </a:r>
            <a:endParaRPr lang="zh-HK" altLang="en-US" sz="3200" b="1">
              <a:solidFill>
                <a:srgbClr val="FF0000"/>
              </a:solidFill>
              <a:latin typeface="Times New Roman" pitchFamily="18" charset="0"/>
              <a:ea typeface="PMingLiU" pitchFamily="18" charset="-120"/>
            </a:endParaRPr>
          </a:p>
        </p:txBody>
      </p:sp>
      <p:sp>
        <p:nvSpPr>
          <p:cNvPr id="16393" name="文字方塊 7"/>
          <p:cNvSpPr txBox="1">
            <a:spLocks noChangeArrowheads="1"/>
          </p:cNvSpPr>
          <p:nvPr/>
        </p:nvSpPr>
        <p:spPr bwMode="auto">
          <a:xfrm>
            <a:off x="381000" y="4724400"/>
            <a:ext cx="1219200"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wires</a:t>
            </a:r>
            <a:endParaRPr lang="zh-HK" altLang="en-US" sz="3200" b="1">
              <a:solidFill>
                <a:srgbClr val="FF0000"/>
              </a:solidFill>
              <a:latin typeface="Times New Roman" pitchFamily="18" charset="0"/>
              <a:ea typeface="PMingLiU" pitchFamily="18" charset="-120"/>
            </a:endParaRPr>
          </a:p>
        </p:txBody>
      </p:sp>
      <p:sp>
        <p:nvSpPr>
          <p:cNvPr id="16394" name="文字方塊 8"/>
          <p:cNvSpPr txBox="1">
            <a:spLocks noChangeArrowheads="1"/>
          </p:cNvSpPr>
          <p:nvPr/>
        </p:nvSpPr>
        <p:spPr bwMode="auto">
          <a:xfrm>
            <a:off x="762000" y="5791200"/>
            <a:ext cx="1447800"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anyone</a:t>
            </a:r>
            <a:endParaRPr lang="zh-HK" altLang="en-US" sz="3200" b="1">
              <a:solidFill>
                <a:srgbClr val="FF0000"/>
              </a:solidFill>
              <a:latin typeface="Times New Roman" pitchFamily="18" charset="0"/>
              <a:ea typeface="PMingLiU"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fade">
                                      <p:cBhvr>
                                        <p:cTn id="7" dur="5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fade">
                                      <p:cBhvr>
                                        <p:cTn id="12" dur="500"/>
                                        <p:tgtEl>
                                          <p:spTgt spid="163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92"/>
                                        </p:tgtEl>
                                        <p:attrNameLst>
                                          <p:attrName>style.visibility</p:attrName>
                                        </p:attrNameLst>
                                      </p:cBhvr>
                                      <p:to>
                                        <p:strVal val="visible"/>
                                      </p:to>
                                    </p:set>
                                    <p:animEffect transition="in" filter="fade">
                                      <p:cBhvr>
                                        <p:cTn id="17" dur="500"/>
                                        <p:tgtEl>
                                          <p:spTgt spid="163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93"/>
                                        </p:tgtEl>
                                        <p:attrNameLst>
                                          <p:attrName>style.visibility</p:attrName>
                                        </p:attrNameLst>
                                      </p:cBhvr>
                                      <p:to>
                                        <p:strVal val="visible"/>
                                      </p:to>
                                    </p:set>
                                    <p:animEffect transition="in" filter="fade">
                                      <p:cBhvr>
                                        <p:cTn id="22" dur="500"/>
                                        <p:tgtEl>
                                          <p:spTgt spid="163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394"/>
                                        </p:tgtEl>
                                        <p:attrNameLst>
                                          <p:attrName>style.visibility</p:attrName>
                                        </p:attrNameLst>
                                      </p:cBhvr>
                                      <p:to>
                                        <p:strVal val="visible"/>
                                      </p:to>
                                    </p:set>
                                    <p:animEffect transition="in" filter="fade">
                                      <p:cBhvr>
                                        <p:cTn id="27" dur="500"/>
                                        <p:tgtEl>
                                          <p:spTgt spid="16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utoUpdateAnimBg="0"/>
      <p:bldP spid="16391" grpId="0" autoUpdateAnimBg="0"/>
      <p:bldP spid="16392" grpId="0" autoUpdateAnimBg="0"/>
      <p:bldP spid="16393" grpId="0" autoUpdateAnimBg="0"/>
      <p:bldP spid="1639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图片 5" descr="postit.png"/>
          <p:cNvPicPr>
            <a:picLocks noChangeAspect="1" noChangeArrowheads="1"/>
          </p:cNvPicPr>
          <p:nvPr/>
        </p:nvPicPr>
        <p:blipFill>
          <a:blip r:embed="rId3"/>
          <a:srcRect/>
          <a:stretch>
            <a:fillRect/>
          </a:stretch>
        </p:blipFill>
        <p:spPr bwMode="auto">
          <a:xfrm>
            <a:off x="71438" y="-68263"/>
            <a:ext cx="1928812" cy="1925638"/>
          </a:xfrm>
          <a:prstGeom prst="rect">
            <a:avLst/>
          </a:prstGeom>
          <a:noFill/>
          <a:ln w="9525">
            <a:noFill/>
            <a:miter lim="800000"/>
            <a:headEnd/>
            <a:tailEnd/>
          </a:ln>
        </p:spPr>
      </p:pic>
      <p:sp>
        <p:nvSpPr>
          <p:cNvPr id="53250"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5</a:t>
            </a:r>
            <a:endParaRPr lang="zh-CN" altLang="en-US" sz="5400" b="1" i="1">
              <a:solidFill>
                <a:srgbClr val="002060"/>
              </a:solidFill>
              <a:latin typeface="Bradley Hand ITC"/>
            </a:endParaRPr>
          </a:p>
        </p:txBody>
      </p:sp>
      <p:sp>
        <p:nvSpPr>
          <p:cNvPr id="17412" name="TextBox 3"/>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215968"/>
                </a:solidFill>
                <a:effectLst>
                  <a:outerShdw blurRad="38100" dist="38100" dir="2700000" algn="tl">
                    <a:srgbClr val="C0C0C0"/>
                  </a:outerShdw>
                </a:effectLst>
                <a:latin typeface="Cooper Black" pitchFamily="18" charset="0"/>
                <a:ea typeface="+mn-ea"/>
              </a:rPr>
              <a:t>Repeat the text after the tape </a:t>
            </a:r>
            <a:endParaRPr lang="zh-CN" altLang="en-US" sz="3600" b="1">
              <a:solidFill>
                <a:srgbClr val="215968"/>
              </a:solidFill>
              <a:effectLst>
                <a:outerShdw blurRad="38100" dist="38100" dir="2700000" algn="tl">
                  <a:srgbClr val="C0C0C0"/>
                </a:outerShdw>
              </a:effectLst>
              <a:latin typeface="Cooper Black" pitchFamily="18" charset="0"/>
              <a:ea typeface="+mn-ea"/>
            </a:endParaRPr>
          </a:p>
        </p:txBody>
      </p:sp>
      <p:sp>
        <p:nvSpPr>
          <p:cNvPr id="17413" name="流程图: 文档 10"/>
          <p:cNvSpPr>
            <a:spLocks noChangeArrowheads="1"/>
          </p:cNvSpPr>
          <p:nvPr/>
        </p:nvSpPr>
        <p:spPr bwMode="auto">
          <a:xfrm flipH="1" flipV="1">
            <a:off x="0" y="5929313"/>
            <a:ext cx="9144000" cy="928687"/>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17414" name="Picture 10"/>
          <p:cNvPicPr>
            <a:picLocks noChangeAspect="1" noChangeArrowheads="1"/>
          </p:cNvPicPr>
          <p:nvPr/>
        </p:nvPicPr>
        <p:blipFill>
          <a:blip r:embed="rId4"/>
          <a:srcRect/>
          <a:stretch>
            <a:fillRect/>
          </a:stretch>
        </p:blipFill>
        <p:spPr bwMode="auto">
          <a:xfrm>
            <a:off x="-19050" y="1585913"/>
            <a:ext cx="8912225" cy="4716462"/>
          </a:xfrm>
          <a:prstGeom prst="rect">
            <a:avLst/>
          </a:prstGeom>
          <a:noFill/>
          <a:ln w="9525">
            <a:noFill/>
            <a:miter lim="800000"/>
            <a:headEnd/>
            <a:tailEnd/>
          </a:ln>
          <a:effectLst>
            <a:outerShdw dist="139700" dir="2700000" algn="ctr" rotWithShape="0">
              <a:srgbClr val="333333">
                <a:alpha val="60999"/>
              </a:srgbClr>
            </a:outerShdw>
          </a:effectLst>
        </p:spPr>
      </p:pic>
      <p:pic>
        <p:nvPicPr>
          <p:cNvPr id="17415" name="U6 Reading (1).wav">
            <a:hlinkClick r:id="" action="ppaction://media"/>
          </p:cNvPr>
          <p:cNvPicPr>
            <a:picLocks noRot="1" noChangeAspect="1" noChangeArrowheads="1"/>
          </p:cNvPicPr>
          <p:nvPr>
            <a:wavAudioFile r:embed="rId1" name="U6 Reading (1).wav"/>
          </p:nvPr>
        </p:nvPicPr>
        <p:blipFill>
          <a:blip r:embed="rId5"/>
          <a:srcRect/>
          <a:stretch>
            <a:fillRect/>
          </a:stretch>
        </p:blipFill>
        <p:spPr bwMode="auto">
          <a:xfrm>
            <a:off x="4286250" y="207168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41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810" fill="hold"/>
                                        <p:tgtEl>
                                          <p:spTgt spid="17415"/>
                                        </p:tgtEl>
                                      </p:cBhvr>
                                    </p:cmd>
                                  </p:childTnLst>
                                </p:cTn>
                              </p:par>
                            </p:childTnLst>
                          </p:cTn>
                        </p:par>
                      </p:childTnLst>
                    </p:cTn>
                  </p:par>
                </p:childTnLst>
              </p:cTn>
              <p:nextCondLst>
                <p:cond evt="onClick" delay="0">
                  <p:tgtEl>
                    <p:spTgt spid="17415"/>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741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流程图: 文档 2"/>
          <p:cNvSpPr>
            <a:spLocks noChangeArrowheads="1"/>
          </p:cNvSpPr>
          <p:nvPr/>
        </p:nvSpPr>
        <p:spPr bwMode="auto">
          <a:xfrm flipH="1" flipV="1">
            <a:off x="0" y="5786438"/>
            <a:ext cx="9144000" cy="1071562"/>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54274" name="图片 5" descr="bulb.gif"/>
          <p:cNvPicPr>
            <a:picLocks noChangeAspect="1" noChangeArrowheads="1"/>
          </p:cNvPicPr>
          <p:nvPr/>
        </p:nvPicPr>
        <p:blipFill>
          <a:blip r:embed="rId3"/>
          <a:srcRect/>
          <a:stretch>
            <a:fillRect/>
          </a:stretch>
        </p:blipFill>
        <p:spPr bwMode="auto">
          <a:xfrm>
            <a:off x="7429500" y="5643563"/>
            <a:ext cx="1023938" cy="993775"/>
          </a:xfrm>
          <a:prstGeom prst="rect">
            <a:avLst/>
          </a:prstGeom>
          <a:noFill/>
          <a:ln w="9525">
            <a:noFill/>
            <a:miter lim="800000"/>
            <a:headEnd/>
            <a:tailEnd/>
          </a:ln>
        </p:spPr>
      </p:pic>
      <p:pic>
        <p:nvPicPr>
          <p:cNvPr id="54275" name="Picture 8"/>
          <p:cNvPicPr>
            <a:picLocks noChangeAspect="1" noChangeArrowheads="1"/>
          </p:cNvPicPr>
          <p:nvPr/>
        </p:nvPicPr>
        <p:blipFill>
          <a:blip r:embed="rId4"/>
          <a:srcRect/>
          <a:stretch>
            <a:fillRect/>
          </a:stretch>
        </p:blipFill>
        <p:spPr bwMode="auto">
          <a:xfrm>
            <a:off x="107950" y="1588"/>
            <a:ext cx="8929688" cy="4525962"/>
          </a:xfrm>
          <a:prstGeom prst="rect">
            <a:avLst/>
          </a:prstGeom>
          <a:noFill/>
          <a:ln w="9525">
            <a:noFill/>
            <a:miter lim="800000"/>
            <a:headEnd/>
            <a:tailEnd/>
          </a:ln>
        </p:spPr>
      </p:pic>
      <p:pic>
        <p:nvPicPr>
          <p:cNvPr id="54276" name="Picture 9"/>
          <p:cNvPicPr>
            <a:picLocks noChangeAspect="1" noChangeArrowheads="1"/>
          </p:cNvPicPr>
          <p:nvPr/>
        </p:nvPicPr>
        <p:blipFill>
          <a:blip r:embed="rId5"/>
          <a:srcRect/>
          <a:stretch>
            <a:fillRect/>
          </a:stretch>
        </p:blipFill>
        <p:spPr bwMode="auto">
          <a:xfrm>
            <a:off x="2700338" y="4438650"/>
            <a:ext cx="4897437" cy="2370138"/>
          </a:xfrm>
          <a:prstGeom prst="rect">
            <a:avLst/>
          </a:prstGeom>
          <a:noFill/>
          <a:ln w="9525">
            <a:noFill/>
            <a:miter lim="800000"/>
            <a:headEnd/>
            <a:tailEnd/>
          </a:ln>
        </p:spPr>
      </p:pic>
      <p:pic>
        <p:nvPicPr>
          <p:cNvPr id="54277" name="Picture 10"/>
          <p:cNvPicPr>
            <a:picLocks noChangeAspect="1" noChangeArrowheads="1"/>
          </p:cNvPicPr>
          <p:nvPr/>
        </p:nvPicPr>
        <p:blipFill>
          <a:blip r:embed="rId6"/>
          <a:srcRect/>
          <a:stretch>
            <a:fillRect/>
          </a:stretch>
        </p:blipFill>
        <p:spPr bwMode="auto">
          <a:xfrm>
            <a:off x="252413" y="4652963"/>
            <a:ext cx="2143125" cy="1666875"/>
          </a:xfrm>
          <a:prstGeom prst="rect">
            <a:avLst/>
          </a:prstGeom>
          <a:noFill/>
          <a:ln w="9525">
            <a:noFill/>
            <a:miter lim="800000"/>
            <a:headEnd/>
            <a:tailEnd/>
          </a:ln>
        </p:spPr>
      </p:pic>
      <p:pic>
        <p:nvPicPr>
          <p:cNvPr id="18439" name="U6 Reading （2）.wav">
            <a:hlinkClick r:id="" action="ppaction://media"/>
          </p:cNvPr>
          <p:cNvPicPr>
            <a:picLocks noRot="1" noChangeAspect="1" noChangeArrowheads="1"/>
          </p:cNvPicPr>
          <p:nvPr>
            <a:wavAudioFile r:embed="rId1" name="U6 Reading （2）.wav"/>
          </p:nvPr>
        </p:nvPicPr>
        <p:blipFill>
          <a:blip r:embed="rId7"/>
          <a:srcRect/>
          <a:stretch>
            <a:fillRect/>
          </a:stretch>
        </p:blipFill>
        <p:spPr bwMode="auto">
          <a:xfrm>
            <a:off x="6786563" y="11430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843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559" fill="hold"/>
                                        <p:tgtEl>
                                          <p:spTgt spid="18439"/>
                                        </p:tgtEl>
                                      </p:cBhvr>
                                    </p:cmd>
                                  </p:childTnLst>
                                </p:cTn>
                              </p:par>
                            </p:childTnLst>
                          </p:cTn>
                        </p:par>
                      </p:childTnLst>
                    </p:cTn>
                  </p:par>
                </p:childTnLst>
              </p:cTn>
              <p:nextCondLst>
                <p:cond evt="onClick" delay="0">
                  <p:tgtEl>
                    <p:spTgt spid="18439"/>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843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5297" name="Group 2"/>
          <p:cNvGrpSpPr>
            <a:grpSpLocks/>
          </p:cNvGrpSpPr>
          <p:nvPr/>
        </p:nvGrpSpPr>
        <p:grpSpPr bwMode="auto">
          <a:xfrm>
            <a:off x="0" y="260350"/>
            <a:ext cx="9144000" cy="579438"/>
            <a:chOff x="0" y="0"/>
            <a:chExt cx="5436" cy="365"/>
          </a:xfrm>
        </p:grpSpPr>
        <p:sp>
          <p:nvSpPr>
            <p:cNvPr id="19459" name="Text Box 3"/>
            <p:cNvSpPr txBox="1">
              <a:spLocks noChangeArrowheads="1"/>
            </p:cNvSpPr>
            <p:nvPr/>
          </p:nvSpPr>
          <p:spPr bwMode="auto">
            <a:xfrm>
              <a:off x="264" y="0"/>
              <a:ext cx="5172" cy="365"/>
            </a:xfrm>
            <a:prstGeom prst="rect">
              <a:avLst/>
            </a:prstGeom>
            <a:noFill/>
            <a:ln w="9525">
              <a:noFill/>
              <a:miter lim="800000"/>
              <a:headEnd/>
              <a:tailEnd/>
            </a:ln>
          </p:spPr>
          <p:txBody>
            <a:bodyPr>
              <a:spAutoFit/>
            </a:bodyPr>
            <a:lstStyle/>
            <a:p>
              <a:pPr fontAlgn="auto">
                <a:spcBef>
                  <a:spcPct val="50000"/>
                </a:spcBef>
                <a:spcAft>
                  <a:spcPts val="0"/>
                </a:spcAft>
                <a:defRPr/>
              </a:pPr>
              <a:r>
                <a:rPr lang="en-US" sz="2400" b="1">
                  <a:latin typeface="Century Gothic" pitchFamily="34" charset="0"/>
                  <a:ea typeface="+mn-ea"/>
                </a:rPr>
                <a:t> </a:t>
              </a:r>
              <a:r>
                <a:rPr lang="en-US" sz="2800" b="1" i="1">
                  <a:latin typeface="Century Gothic" pitchFamily="34" charset="0"/>
                  <a:ea typeface="+mn-ea"/>
                </a:rPr>
                <a:t>Find out the </a:t>
              </a:r>
              <a:r>
                <a:rPr lang="en-US" sz="3200" b="1" i="1">
                  <a:solidFill>
                    <a:srgbClr val="3333FF"/>
                  </a:solidFill>
                  <a:effectLst>
                    <a:outerShdw blurRad="38100" dist="38100" dir="2700000" algn="tl">
                      <a:srgbClr val="C0C0C0"/>
                    </a:outerShdw>
                  </a:effectLst>
                  <a:latin typeface="Century Gothic" pitchFamily="34" charset="0"/>
                  <a:ea typeface="+mn-ea"/>
                </a:rPr>
                <a:t>useful phrases</a:t>
              </a:r>
              <a:r>
                <a:rPr lang="en-US" sz="2800" b="1" i="1">
                  <a:latin typeface="Century Gothic" pitchFamily="34" charset="0"/>
                  <a:ea typeface="+mn-ea"/>
                </a:rPr>
                <a:t> and </a:t>
              </a:r>
              <a:r>
                <a:rPr lang="en-US" sz="3200" b="1" i="1">
                  <a:solidFill>
                    <a:srgbClr val="3333FF"/>
                  </a:solidFill>
                  <a:effectLst>
                    <a:outerShdw blurRad="38100" dist="38100" dir="2700000" algn="tl">
                      <a:srgbClr val="C0C0C0"/>
                    </a:outerShdw>
                  </a:effectLst>
                  <a:latin typeface="Century Gothic" pitchFamily="34" charset="0"/>
                  <a:ea typeface="+mn-ea"/>
                </a:rPr>
                <a:t>expressions</a:t>
              </a:r>
              <a:r>
                <a:rPr lang="en-US" sz="2800" b="1" i="1">
                  <a:latin typeface="Century Gothic" pitchFamily="34" charset="0"/>
                  <a:ea typeface="+mn-ea"/>
                </a:rPr>
                <a:t>.</a:t>
              </a:r>
            </a:p>
          </p:txBody>
        </p:sp>
        <p:sp>
          <p:nvSpPr>
            <p:cNvPr id="55302" name="Rectangle 4"/>
            <p:cNvSpPr>
              <a:spLocks noChangeArrowheads="1"/>
            </p:cNvSpPr>
            <p:nvPr/>
          </p:nvSpPr>
          <p:spPr bwMode="auto">
            <a:xfrm>
              <a:off x="0" y="56"/>
              <a:ext cx="174" cy="181"/>
            </a:xfrm>
            <a:prstGeom prst="rect">
              <a:avLst/>
            </a:prstGeom>
            <a:solidFill>
              <a:srgbClr val="CC99FF"/>
            </a:solidFill>
            <a:ln w="9525">
              <a:solidFill>
                <a:srgbClr val="CC99FF"/>
              </a:solidFill>
              <a:miter lim="800000"/>
              <a:headEnd/>
              <a:tailEnd/>
            </a:ln>
          </p:spPr>
          <p:txBody>
            <a:bodyPr wrap="none" anchor="ctr"/>
            <a:lstStyle/>
            <a:p>
              <a:endParaRPr lang="zh-HK" altLang="en-US">
                <a:latin typeface="Calibri" pitchFamily="34" charset="0"/>
                <a:ea typeface="PMingLiU" pitchFamily="18" charset="-120"/>
              </a:endParaRPr>
            </a:p>
          </p:txBody>
        </p:sp>
      </p:grpSp>
      <p:sp>
        <p:nvSpPr>
          <p:cNvPr id="55298" name="Rectangle 5"/>
          <p:cNvSpPr>
            <a:spLocks noChangeArrowheads="1"/>
          </p:cNvSpPr>
          <p:nvPr/>
        </p:nvSpPr>
        <p:spPr bwMode="auto">
          <a:xfrm>
            <a:off x="144463" y="1139825"/>
            <a:ext cx="3779837" cy="4878388"/>
          </a:xfrm>
          <a:prstGeom prst="rect">
            <a:avLst/>
          </a:prstGeom>
          <a:noFill/>
          <a:ln w="9525">
            <a:noFill/>
            <a:miter lim="800000"/>
            <a:headEnd/>
            <a:tailEnd/>
          </a:ln>
        </p:spPr>
        <p:txBody>
          <a:bodyPr anchor="ctr">
            <a:spAutoFit/>
          </a:bodyPr>
          <a:lstStyle/>
          <a:p>
            <a:pPr marL="342900" indent="-342900">
              <a:lnSpc>
                <a:spcPct val="115000"/>
              </a:lnSpc>
              <a:spcBef>
                <a:spcPct val="20000"/>
              </a:spcBef>
              <a:buClr>
                <a:srgbClr val="FF0066"/>
              </a:buClr>
              <a:buFont typeface="Arial" charset="0"/>
              <a:buAutoNum type="arabicPeriod"/>
              <a:tabLst>
                <a:tab pos="247650" algn="l"/>
              </a:tabLst>
            </a:pPr>
            <a:r>
              <a:rPr lang="en-US" altLang="zh-CN" sz="3400" b="1">
                <a:solidFill>
                  <a:srgbClr val="660066"/>
                </a:solidFill>
                <a:latin typeface="Book Antiqua" pitchFamily="18" charset="0"/>
                <a:sym typeface="Kingsoft Phonetic Plain"/>
              </a:rPr>
              <a:t>  </a:t>
            </a:r>
            <a:r>
              <a:rPr lang="zh-CN" altLang="en-US" sz="3400" b="1">
                <a:latin typeface="Book Antiqua" pitchFamily="18" charset="0"/>
                <a:sym typeface="Kingsoft Phonetic Plain"/>
              </a:rPr>
              <a:t>一盒</a:t>
            </a:r>
            <a:r>
              <a:rPr lang="en-US" altLang="zh-CN" sz="3400" b="1">
                <a:latin typeface="Book Antiqua" pitchFamily="18" charset="0"/>
                <a:sym typeface="Kingsoft Phonetic Plain"/>
              </a:rPr>
              <a:t>…</a:t>
            </a: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成盒装的</a:t>
            </a: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流经，流过</a:t>
            </a: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在某种程度上</a:t>
            </a: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与</a:t>
            </a:r>
            <a:r>
              <a:rPr lang="en-US" altLang="zh-CN" sz="3400" b="1">
                <a:latin typeface="Book Antiqua" pitchFamily="18" charset="0"/>
                <a:sym typeface="Kingsoft Phonetic Plain"/>
              </a:rPr>
              <a:t>…</a:t>
            </a:r>
            <a:r>
              <a:rPr lang="zh-CN" altLang="en-US" sz="3400" b="1">
                <a:latin typeface="Book Antiqua" pitchFamily="18" charset="0"/>
                <a:sym typeface="Kingsoft Phonetic Plain"/>
              </a:rPr>
              <a:t>相连接</a:t>
            </a:r>
            <a:endParaRPr lang="en-US" sz="3400" b="1">
              <a:latin typeface="Book Antiqua" pitchFamily="18" charset="0"/>
              <a:sym typeface="Kingsoft Phonetic Plain"/>
            </a:endParaRP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片刻之后</a:t>
            </a:r>
            <a:endParaRPr lang="en-US" sz="3400" b="1">
              <a:latin typeface="Book Antiqua" pitchFamily="18" charset="0"/>
              <a:sym typeface="Kingsoft Phonetic Plain"/>
            </a:endParaRPr>
          </a:p>
          <a:p>
            <a:pPr marL="342900" indent="-342900">
              <a:lnSpc>
                <a:spcPct val="115000"/>
              </a:lnSpc>
              <a:spcBef>
                <a:spcPct val="20000"/>
              </a:spcBef>
              <a:buClr>
                <a:srgbClr val="FF0066"/>
              </a:buClr>
              <a:buFont typeface="Arial" charset="0"/>
              <a:buAutoNum type="arabicPeriod"/>
              <a:tabLst>
                <a:tab pos="247650" algn="l"/>
              </a:tabLst>
            </a:pPr>
            <a:r>
              <a:rPr lang="zh-CN" altLang="en-US" sz="3400" b="1">
                <a:latin typeface="Book Antiqua" pitchFamily="18" charset="0"/>
                <a:sym typeface="Kingsoft Phonetic Plain"/>
              </a:rPr>
              <a:t>看起来傻乎乎的</a:t>
            </a:r>
          </a:p>
        </p:txBody>
      </p:sp>
      <p:sp>
        <p:nvSpPr>
          <p:cNvPr id="19462" name="Rectangle 6"/>
          <p:cNvSpPr>
            <a:spLocks noChangeArrowheads="1"/>
          </p:cNvSpPr>
          <p:nvPr/>
        </p:nvSpPr>
        <p:spPr bwMode="auto">
          <a:xfrm>
            <a:off x="4427538" y="1114425"/>
            <a:ext cx="4716462" cy="5010150"/>
          </a:xfrm>
          <a:prstGeom prst="rect">
            <a:avLst/>
          </a:prstGeom>
          <a:noFill/>
          <a:ln w="9525">
            <a:noFill/>
            <a:miter lim="800000"/>
            <a:headEnd/>
            <a:tailEnd/>
          </a:ln>
        </p:spPr>
        <p:txBody>
          <a:bodyPr>
            <a:spAutoFit/>
          </a:bodyPr>
          <a:lstStyle/>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a packet of…</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in packet</a:t>
            </a:r>
            <a:r>
              <a:rPr lang="en-US" altLang="zh-CN" sz="3600" b="1">
                <a:solidFill>
                  <a:srgbClr val="3333FF"/>
                </a:solidFill>
                <a:latin typeface="Book Antiqua" pitchFamily="18" charset="0"/>
                <a:sym typeface="Kingsoft Phonetic Plain"/>
              </a:rPr>
              <a:t>s</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flow through</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in a way</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be connect</a:t>
            </a:r>
            <a:r>
              <a:rPr lang="en-US" altLang="zh-CN" sz="3600" b="1">
                <a:solidFill>
                  <a:srgbClr val="3333FF"/>
                </a:solidFill>
                <a:latin typeface="Book Antiqua" pitchFamily="18" charset="0"/>
                <a:sym typeface="Kingsoft Phonetic Plain"/>
              </a:rPr>
              <a:t>ed</a:t>
            </a:r>
            <a:r>
              <a:rPr lang="en-US" altLang="zh-CN" sz="3600" b="1">
                <a:solidFill>
                  <a:srgbClr val="660066"/>
                </a:solidFill>
                <a:latin typeface="Book Antiqua" pitchFamily="18" charset="0"/>
                <a:sym typeface="Kingsoft Phonetic Plain"/>
              </a:rPr>
              <a:t> to…</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 a moment later</a:t>
            </a:r>
          </a:p>
          <a:p>
            <a:pPr>
              <a:lnSpc>
                <a:spcPct val="115000"/>
              </a:lnSpc>
              <a:spcBef>
                <a:spcPct val="15000"/>
              </a:spcBef>
              <a:buClr>
                <a:srgbClr val="FF0066"/>
              </a:buClr>
              <a:buFont typeface="Arial" charset="0"/>
              <a:buChar char="•"/>
            </a:pPr>
            <a:r>
              <a:rPr lang="en-US" altLang="zh-CN" sz="3600" b="1">
                <a:solidFill>
                  <a:srgbClr val="660066"/>
                </a:solidFill>
                <a:latin typeface="Book Antiqua" pitchFamily="18" charset="0"/>
                <a:sym typeface="Kingsoft Phonetic Plain"/>
              </a:rPr>
              <a:t>look foolish</a:t>
            </a:r>
          </a:p>
        </p:txBody>
      </p:sp>
      <p:pic>
        <p:nvPicPr>
          <p:cNvPr id="55300" name="Picture 5" descr="英语周报标志"/>
          <p:cNvPicPr>
            <a:picLocks noChangeAspect="1" noChangeArrowheads="1"/>
          </p:cNvPicPr>
          <p:nvPr/>
        </p:nvPicPr>
        <p:blipFill>
          <a:blip r:embed="rId2"/>
          <a:srcRect/>
          <a:stretch>
            <a:fillRect/>
          </a:stretch>
        </p:blipFill>
        <p:spPr bwMode="auto">
          <a:xfrm>
            <a:off x="7239000" y="0"/>
            <a:ext cx="1905000" cy="6286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462">
                                            <p:txEl>
                                              <p:pRg st="0" end="0"/>
                                            </p:txEl>
                                          </p:spTgt>
                                        </p:tgtEl>
                                        <p:attrNameLst>
                                          <p:attrName>style.visibility</p:attrName>
                                        </p:attrNameLst>
                                      </p:cBhvr>
                                      <p:to>
                                        <p:strVal val="visible"/>
                                      </p:to>
                                    </p:set>
                                    <p:animEffect transition="in" filter="box(in)">
                                      <p:cBhvr>
                                        <p:cTn id="7" dur="500"/>
                                        <p:tgtEl>
                                          <p:spTgt spid="194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9462">
                                            <p:txEl>
                                              <p:pRg st="1" end="1"/>
                                            </p:txEl>
                                          </p:spTgt>
                                        </p:tgtEl>
                                        <p:attrNameLst>
                                          <p:attrName>style.visibility</p:attrName>
                                        </p:attrNameLst>
                                      </p:cBhvr>
                                      <p:to>
                                        <p:strVal val="visible"/>
                                      </p:to>
                                    </p:set>
                                    <p:animEffect transition="in" filter="box(in)">
                                      <p:cBhvr>
                                        <p:cTn id="12" dur="500"/>
                                        <p:tgtEl>
                                          <p:spTgt spid="1946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9462">
                                            <p:txEl>
                                              <p:pRg st="2" end="2"/>
                                            </p:txEl>
                                          </p:spTgt>
                                        </p:tgtEl>
                                        <p:attrNameLst>
                                          <p:attrName>style.visibility</p:attrName>
                                        </p:attrNameLst>
                                      </p:cBhvr>
                                      <p:to>
                                        <p:strVal val="visible"/>
                                      </p:to>
                                    </p:set>
                                    <p:animEffect transition="in" filter="box(in)">
                                      <p:cBhvr>
                                        <p:cTn id="17" dur="500"/>
                                        <p:tgtEl>
                                          <p:spTgt spid="1946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9462">
                                            <p:txEl>
                                              <p:pRg st="3" end="3"/>
                                            </p:txEl>
                                          </p:spTgt>
                                        </p:tgtEl>
                                        <p:attrNameLst>
                                          <p:attrName>style.visibility</p:attrName>
                                        </p:attrNameLst>
                                      </p:cBhvr>
                                      <p:to>
                                        <p:strVal val="visible"/>
                                      </p:to>
                                    </p:set>
                                    <p:animEffect transition="in" filter="box(in)">
                                      <p:cBhvr>
                                        <p:cTn id="22" dur="500"/>
                                        <p:tgtEl>
                                          <p:spTgt spid="1946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9462">
                                            <p:txEl>
                                              <p:pRg st="4" end="4"/>
                                            </p:txEl>
                                          </p:spTgt>
                                        </p:tgtEl>
                                        <p:attrNameLst>
                                          <p:attrName>style.visibility</p:attrName>
                                        </p:attrNameLst>
                                      </p:cBhvr>
                                      <p:to>
                                        <p:strVal val="visible"/>
                                      </p:to>
                                    </p:set>
                                    <p:animEffect transition="in" filter="box(in)">
                                      <p:cBhvr>
                                        <p:cTn id="27" dur="500"/>
                                        <p:tgtEl>
                                          <p:spTgt spid="1946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19462">
                                            <p:txEl>
                                              <p:pRg st="5" end="5"/>
                                            </p:txEl>
                                          </p:spTgt>
                                        </p:tgtEl>
                                        <p:attrNameLst>
                                          <p:attrName>style.visibility</p:attrName>
                                        </p:attrNameLst>
                                      </p:cBhvr>
                                      <p:to>
                                        <p:strVal val="visible"/>
                                      </p:to>
                                    </p:set>
                                    <p:animEffect transition="in" filter="box(in)">
                                      <p:cBhvr>
                                        <p:cTn id="32" dur="500"/>
                                        <p:tgtEl>
                                          <p:spTgt spid="1946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9462">
                                            <p:txEl>
                                              <p:pRg st="6" end="6"/>
                                            </p:txEl>
                                          </p:spTgt>
                                        </p:tgtEl>
                                        <p:attrNameLst>
                                          <p:attrName>style.visibility</p:attrName>
                                        </p:attrNameLst>
                                      </p:cBhvr>
                                      <p:to>
                                        <p:strVal val="visible"/>
                                      </p:to>
                                    </p:set>
                                    <p:animEffect transition="in" filter="box(in)">
                                      <p:cBhvr>
                                        <p:cTn id="37" dur="500"/>
                                        <p:tgtEl>
                                          <p:spTgt spid="1946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2268538" y="260350"/>
            <a:ext cx="5915025" cy="633413"/>
          </a:xfrm>
        </p:spPr>
        <p:txBody>
          <a:bodyPr/>
          <a:lstStyle/>
          <a:p>
            <a:pPr eaLnBrk="1" hangingPunct="1"/>
            <a:r>
              <a:rPr lang="zh-CN" altLang="en-US" sz="4000" smtClean="0">
                <a:solidFill>
                  <a:schemeClr val="hlink"/>
                </a:solidFill>
              </a:rPr>
              <a:t>短语收藏夹</a:t>
            </a:r>
          </a:p>
        </p:txBody>
      </p:sp>
      <p:sp>
        <p:nvSpPr>
          <p:cNvPr id="56322" name="Rectangle 3"/>
          <p:cNvSpPr>
            <a:spLocks noGrp="1" noChangeArrowheads="1"/>
          </p:cNvSpPr>
          <p:nvPr>
            <p:ph type="body" idx="1"/>
          </p:nvPr>
        </p:nvSpPr>
        <p:spPr>
          <a:xfrm>
            <a:off x="673100" y="1196975"/>
            <a:ext cx="3827463" cy="4929188"/>
          </a:xfrm>
        </p:spPr>
        <p:txBody>
          <a:bodyPr/>
          <a:lstStyle/>
          <a:p>
            <a:pPr eaLnBrk="1" hangingPunct="1">
              <a:lnSpc>
                <a:spcPct val="120000"/>
              </a:lnSpc>
              <a:buFontTx/>
              <a:buNone/>
            </a:pPr>
            <a:r>
              <a:rPr lang="en-US" altLang="zh-CN" smtClean="0"/>
              <a:t>a packet of</a:t>
            </a:r>
            <a:endParaRPr lang="zh-CN" altLang="en-US" smtClean="0"/>
          </a:p>
          <a:p>
            <a:pPr eaLnBrk="1" hangingPunct="1">
              <a:lnSpc>
                <a:spcPct val="120000"/>
              </a:lnSpc>
              <a:buFontTx/>
              <a:buNone/>
            </a:pPr>
            <a:r>
              <a:rPr lang="en-US" altLang="zh-CN" smtClean="0"/>
              <a:t>in a way</a:t>
            </a:r>
            <a:endParaRPr lang="zh-CN" altLang="en-US" smtClean="0"/>
          </a:p>
          <a:p>
            <a:pPr eaLnBrk="1" hangingPunct="1">
              <a:lnSpc>
                <a:spcPct val="120000"/>
              </a:lnSpc>
              <a:buFontTx/>
              <a:buNone/>
            </a:pPr>
            <a:r>
              <a:rPr lang="en-US" altLang="zh-CN" smtClean="0"/>
              <a:t>(be) connected to</a:t>
            </a:r>
            <a:endParaRPr lang="zh-CN" altLang="en-US" smtClean="0"/>
          </a:p>
          <a:p>
            <a:pPr eaLnBrk="1" hangingPunct="1">
              <a:lnSpc>
                <a:spcPct val="120000"/>
              </a:lnSpc>
              <a:buFontTx/>
              <a:buNone/>
            </a:pPr>
            <a:r>
              <a:rPr lang="en-US" altLang="zh-CN" smtClean="0"/>
              <a:t>power station</a:t>
            </a:r>
            <a:endParaRPr lang="zh-CN" altLang="en-US" smtClean="0"/>
          </a:p>
          <a:p>
            <a:pPr eaLnBrk="1" hangingPunct="1">
              <a:lnSpc>
                <a:spcPct val="120000"/>
              </a:lnSpc>
              <a:buFontTx/>
              <a:buNone/>
            </a:pPr>
            <a:r>
              <a:rPr lang="en-US" altLang="zh-CN" smtClean="0"/>
              <a:t>come from</a:t>
            </a:r>
            <a:endParaRPr lang="zh-CN" altLang="en-US" smtClean="0"/>
          </a:p>
          <a:p>
            <a:pPr eaLnBrk="1" hangingPunct="1">
              <a:lnSpc>
                <a:spcPct val="120000"/>
              </a:lnSpc>
              <a:buFontTx/>
              <a:buNone/>
            </a:pPr>
            <a:r>
              <a:rPr lang="en-US" altLang="zh-CN" smtClean="0"/>
              <a:t>in packets</a:t>
            </a:r>
            <a:endParaRPr lang="zh-CN" altLang="en-US" smtClean="0"/>
          </a:p>
          <a:p>
            <a:pPr eaLnBrk="1" hangingPunct="1">
              <a:lnSpc>
                <a:spcPct val="120000"/>
              </a:lnSpc>
              <a:buFontTx/>
              <a:buNone/>
            </a:pPr>
            <a:r>
              <a:rPr lang="en-US" altLang="zh-CN" smtClean="0"/>
              <a:t>come back</a:t>
            </a:r>
            <a:endParaRPr lang="zh-CN" altLang="en-US" smtClean="0"/>
          </a:p>
        </p:txBody>
      </p:sp>
      <p:sp>
        <p:nvSpPr>
          <p:cNvPr id="20484" name="Rectangle 4"/>
          <p:cNvSpPr>
            <a:spLocks noChangeArrowheads="1"/>
          </p:cNvSpPr>
          <p:nvPr/>
        </p:nvSpPr>
        <p:spPr bwMode="auto">
          <a:xfrm>
            <a:off x="4789488" y="1196975"/>
            <a:ext cx="3743325" cy="4778375"/>
          </a:xfrm>
          <a:prstGeom prst="rect">
            <a:avLst/>
          </a:prstGeom>
          <a:noFill/>
          <a:ln w="9525">
            <a:noFill/>
            <a:miter lim="800000"/>
            <a:headEnd/>
            <a:tailEnd/>
          </a:ln>
        </p:spPr>
        <p:txBody>
          <a:bodyPr>
            <a:spAutoFit/>
          </a:bodyPr>
          <a:lstStyle/>
          <a:p>
            <a:pPr>
              <a:lnSpc>
                <a:spcPct val="125000"/>
              </a:lnSpc>
              <a:spcBef>
                <a:spcPct val="25000"/>
              </a:spcBef>
            </a:pPr>
            <a:r>
              <a:rPr lang="zh-CN" altLang="en-US" sz="3000" b="1">
                <a:solidFill>
                  <a:srgbClr val="ED3F36"/>
                </a:solidFill>
              </a:rPr>
              <a:t>一袋</a:t>
            </a:r>
          </a:p>
          <a:p>
            <a:pPr>
              <a:lnSpc>
                <a:spcPct val="125000"/>
              </a:lnSpc>
              <a:spcBef>
                <a:spcPct val="25000"/>
              </a:spcBef>
            </a:pPr>
            <a:r>
              <a:rPr lang="zh-CN" altLang="en-US" sz="3000" b="1">
                <a:solidFill>
                  <a:srgbClr val="ED3F36"/>
                </a:solidFill>
              </a:rPr>
              <a:t>在某种程度上</a:t>
            </a:r>
          </a:p>
          <a:p>
            <a:pPr>
              <a:lnSpc>
                <a:spcPct val="125000"/>
              </a:lnSpc>
              <a:spcBef>
                <a:spcPct val="25000"/>
              </a:spcBef>
            </a:pPr>
            <a:r>
              <a:rPr lang="zh-CN" altLang="en-US" sz="3000" b="1">
                <a:solidFill>
                  <a:srgbClr val="ED3F36"/>
                </a:solidFill>
              </a:rPr>
              <a:t>连接到</a:t>
            </a:r>
          </a:p>
          <a:p>
            <a:pPr>
              <a:lnSpc>
                <a:spcPct val="125000"/>
              </a:lnSpc>
              <a:spcBef>
                <a:spcPct val="25000"/>
              </a:spcBef>
            </a:pPr>
            <a:r>
              <a:rPr lang="zh-CN" altLang="en-US" sz="3000" b="1">
                <a:solidFill>
                  <a:srgbClr val="ED3F36"/>
                </a:solidFill>
              </a:rPr>
              <a:t>发电站</a:t>
            </a:r>
          </a:p>
          <a:p>
            <a:pPr>
              <a:lnSpc>
                <a:spcPct val="125000"/>
              </a:lnSpc>
              <a:spcBef>
                <a:spcPct val="25000"/>
              </a:spcBef>
            </a:pPr>
            <a:r>
              <a:rPr lang="zh-CN" altLang="en-US" sz="3000" b="1">
                <a:solidFill>
                  <a:srgbClr val="ED3F36"/>
                </a:solidFill>
              </a:rPr>
              <a:t>来自</a:t>
            </a:r>
          </a:p>
          <a:p>
            <a:pPr>
              <a:lnSpc>
                <a:spcPct val="125000"/>
              </a:lnSpc>
              <a:spcBef>
                <a:spcPct val="25000"/>
              </a:spcBef>
            </a:pPr>
            <a:r>
              <a:rPr lang="zh-CN" altLang="en-US" sz="3000" b="1">
                <a:solidFill>
                  <a:srgbClr val="ED3F36"/>
                </a:solidFill>
              </a:rPr>
              <a:t>一包包地</a:t>
            </a:r>
          </a:p>
          <a:p>
            <a:pPr>
              <a:lnSpc>
                <a:spcPct val="125000"/>
              </a:lnSpc>
              <a:spcBef>
                <a:spcPct val="25000"/>
              </a:spcBef>
            </a:pPr>
            <a:r>
              <a:rPr lang="zh-CN" altLang="en-US" sz="3000" b="1">
                <a:solidFill>
                  <a:srgbClr val="ED3F36"/>
                </a:solidFill>
              </a:rPr>
              <a:t>回来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4">
                                            <p:txEl>
                                              <p:pRg st="0" end="0"/>
                                            </p:txEl>
                                          </p:spTgt>
                                        </p:tgtEl>
                                        <p:attrNameLst>
                                          <p:attrName>style.visibility</p:attrName>
                                        </p:attrNameLst>
                                      </p:cBhvr>
                                      <p:to>
                                        <p:strVal val="visible"/>
                                      </p:to>
                                    </p:set>
                                    <p:anim calcmode="lin" valueType="num">
                                      <p:cBhvr additive="base">
                                        <p:cTn id="7" dur="500" fill="hold"/>
                                        <p:tgtEl>
                                          <p:spTgt spid="204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4">
                                            <p:txEl>
                                              <p:pRg st="1" end="1"/>
                                            </p:txEl>
                                          </p:spTgt>
                                        </p:tgtEl>
                                        <p:attrNameLst>
                                          <p:attrName>style.visibility</p:attrName>
                                        </p:attrNameLst>
                                      </p:cBhvr>
                                      <p:to>
                                        <p:strVal val="visible"/>
                                      </p:to>
                                    </p:set>
                                    <p:anim calcmode="lin" valueType="num">
                                      <p:cBhvr additive="base">
                                        <p:cTn id="13" dur="500" fill="hold"/>
                                        <p:tgtEl>
                                          <p:spTgt spid="2048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84">
                                            <p:txEl>
                                              <p:pRg st="2" end="2"/>
                                            </p:txEl>
                                          </p:spTgt>
                                        </p:tgtEl>
                                        <p:attrNameLst>
                                          <p:attrName>style.visibility</p:attrName>
                                        </p:attrNameLst>
                                      </p:cBhvr>
                                      <p:to>
                                        <p:strVal val="visible"/>
                                      </p:to>
                                    </p:set>
                                    <p:anim calcmode="lin" valueType="num">
                                      <p:cBhvr additive="base">
                                        <p:cTn id="19" dur="500" fill="hold"/>
                                        <p:tgtEl>
                                          <p:spTgt spid="2048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84">
                                            <p:txEl>
                                              <p:pRg st="3" end="3"/>
                                            </p:txEl>
                                          </p:spTgt>
                                        </p:tgtEl>
                                        <p:attrNameLst>
                                          <p:attrName>style.visibility</p:attrName>
                                        </p:attrNameLst>
                                      </p:cBhvr>
                                      <p:to>
                                        <p:strVal val="visible"/>
                                      </p:to>
                                    </p:set>
                                    <p:anim calcmode="lin" valueType="num">
                                      <p:cBhvr additive="base">
                                        <p:cTn id="25" dur="500" fill="hold"/>
                                        <p:tgtEl>
                                          <p:spTgt spid="2048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484">
                                            <p:txEl>
                                              <p:pRg st="4" end="4"/>
                                            </p:txEl>
                                          </p:spTgt>
                                        </p:tgtEl>
                                        <p:attrNameLst>
                                          <p:attrName>style.visibility</p:attrName>
                                        </p:attrNameLst>
                                      </p:cBhvr>
                                      <p:to>
                                        <p:strVal val="visible"/>
                                      </p:to>
                                    </p:set>
                                    <p:anim calcmode="lin" valueType="num">
                                      <p:cBhvr additive="base">
                                        <p:cTn id="31" dur="500" fill="hold"/>
                                        <p:tgtEl>
                                          <p:spTgt spid="2048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0484">
                                            <p:txEl>
                                              <p:pRg st="5" end="5"/>
                                            </p:txEl>
                                          </p:spTgt>
                                        </p:tgtEl>
                                        <p:attrNameLst>
                                          <p:attrName>style.visibility</p:attrName>
                                        </p:attrNameLst>
                                      </p:cBhvr>
                                      <p:to>
                                        <p:strVal val="visible"/>
                                      </p:to>
                                    </p:set>
                                    <p:anim calcmode="lin" valueType="num">
                                      <p:cBhvr additive="base">
                                        <p:cTn id="37" dur="500" fill="hold"/>
                                        <p:tgtEl>
                                          <p:spTgt spid="2048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048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0484">
                                            <p:txEl>
                                              <p:pRg st="6" end="6"/>
                                            </p:txEl>
                                          </p:spTgt>
                                        </p:tgtEl>
                                        <p:attrNameLst>
                                          <p:attrName>style.visibility</p:attrName>
                                        </p:attrNameLst>
                                      </p:cBhvr>
                                      <p:to>
                                        <p:strVal val="visible"/>
                                      </p:to>
                                    </p:set>
                                    <p:anim calcmode="lin" valueType="num">
                                      <p:cBhvr additive="base">
                                        <p:cTn id="43" dur="500" fill="hold"/>
                                        <p:tgtEl>
                                          <p:spTgt spid="2048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48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body" idx="1"/>
          </p:nvPr>
        </p:nvSpPr>
        <p:spPr>
          <a:xfrm>
            <a:off x="539750" y="731838"/>
            <a:ext cx="8147050" cy="5576887"/>
          </a:xfrm>
        </p:spPr>
        <p:txBody>
          <a:bodyPr/>
          <a:lstStyle/>
          <a:p>
            <a:pPr eaLnBrk="1" hangingPunct="1">
              <a:lnSpc>
                <a:spcPct val="115000"/>
              </a:lnSpc>
              <a:buFontTx/>
              <a:buNone/>
            </a:pPr>
            <a:r>
              <a:rPr lang="zh-CN" altLang="en-US" sz="2800" smtClean="0"/>
              <a:t>根据中文意思完成句子。</a:t>
            </a:r>
          </a:p>
          <a:p>
            <a:pPr eaLnBrk="1" hangingPunct="1">
              <a:lnSpc>
                <a:spcPct val="115000"/>
              </a:lnSpc>
              <a:buFontTx/>
              <a:buNone/>
            </a:pPr>
            <a:r>
              <a:rPr lang="en-US" altLang="zh-CN" sz="2800" smtClean="0"/>
              <a:t>1. </a:t>
            </a:r>
            <a:r>
              <a:rPr lang="zh-CN" altLang="en-US" sz="2800" smtClean="0"/>
              <a:t>你能给我买一袋盐吗？</a:t>
            </a:r>
          </a:p>
          <a:p>
            <a:pPr eaLnBrk="1" hangingPunct="1">
              <a:lnSpc>
                <a:spcPct val="115000"/>
              </a:lnSpc>
              <a:buFontTx/>
              <a:buNone/>
            </a:pPr>
            <a:r>
              <a:rPr lang="en-US" altLang="zh-CN" sz="2800" smtClean="0"/>
              <a:t>	Can you get me ____ ____ ____ salt?</a:t>
            </a:r>
          </a:p>
          <a:p>
            <a:pPr eaLnBrk="1" hangingPunct="1">
              <a:lnSpc>
                <a:spcPct val="115000"/>
              </a:lnSpc>
              <a:buFontTx/>
              <a:buNone/>
            </a:pPr>
            <a:r>
              <a:rPr lang="en-US" altLang="zh-CN" sz="2800" smtClean="0"/>
              <a:t>2. </a:t>
            </a:r>
            <a:r>
              <a:rPr lang="zh-CN" altLang="en-US" sz="2800" smtClean="0"/>
              <a:t>我家附近有一个发电站。</a:t>
            </a:r>
          </a:p>
          <a:p>
            <a:pPr eaLnBrk="1" hangingPunct="1">
              <a:lnSpc>
                <a:spcPct val="115000"/>
              </a:lnSpc>
              <a:buFontTx/>
              <a:buNone/>
            </a:pPr>
            <a:r>
              <a:rPr lang="en-US" altLang="zh-CN" sz="2800" smtClean="0"/>
              <a:t>	There is a ____ ____ near my house.</a:t>
            </a:r>
          </a:p>
          <a:p>
            <a:pPr eaLnBrk="1" hangingPunct="1">
              <a:lnSpc>
                <a:spcPct val="115000"/>
              </a:lnSpc>
              <a:buFontTx/>
              <a:buNone/>
            </a:pPr>
            <a:r>
              <a:rPr lang="en-US" altLang="zh-CN" sz="2800" smtClean="0"/>
              <a:t>3. </a:t>
            </a:r>
            <a:r>
              <a:rPr lang="zh-CN" altLang="en-US" sz="2800" smtClean="0"/>
              <a:t>手机可以连接到电脑上。</a:t>
            </a:r>
          </a:p>
          <a:p>
            <a:pPr eaLnBrk="1" hangingPunct="1">
              <a:lnSpc>
                <a:spcPct val="115000"/>
              </a:lnSpc>
              <a:buFontTx/>
              <a:buNone/>
            </a:pPr>
            <a:r>
              <a:rPr lang="en-US" altLang="zh-CN" sz="2800" smtClean="0"/>
              <a:t>	Mobile phones can ____ ____ ____ computers.</a:t>
            </a:r>
          </a:p>
          <a:p>
            <a:pPr eaLnBrk="1" hangingPunct="1">
              <a:lnSpc>
                <a:spcPct val="115000"/>
              </a:lnSpc>
              <a:buFontTx/>
              <a:buNone/>
            </a:pPr>
            <a:r>
              <a:rPr lang="en-US" altLang="zh-CN" sz="2800" smtClean="0"/>
              <a:t>4. </a:t>
            </a:r>
            <a:r>
              <a:rPr lang="zh-CN" altLang="en-US" sz="2800" smtClean="0"/>
              <a:t>在某种程度上，他像他爸爸。</a:t>
            </a:r>
          </a:p>
          <a:p>
            <a:pPr eaLnBrk="1" hangingPunct="1">
              <a:lnSpc>
                <a:spcPct val="115000"/>
              </a:lnSpc>
              <a:buFontTx/>
              <a:buNone/>
            </a:pPr>
            <a:r>
              <a:rPr lang="en-US" altLang="zh-CN" sz="2800" smtClean="0"/>
              <a:t>	 ____ ____ ____, he is like his father.</a:t>
            </a:r>
            <a:endParaRPr lang="zh-CN" altLang="en-US" sz="2800" smtClean="0"/>
          </a:p>
        </p:txBody>
      </p:sp>
      <p:sp>
        <p:nvSpPr>
          <p:cNvPr id="21507" name="Rectangle 3"/>
          <p:cNvSpPr>
            <a:spLocks noChangeArrowheads="1"/>
          </p:cNvSpPr>
          <p:nvPr/>
        </p:nvSpPr>
        <p:spPr bwMode="auto">
          <a:xfrm>
            <a:off x="1042988" y="5373688"/>
            <a:ext cx="2808287" cy="519112"/>
          </a:xfrm>
          <a:prstGeom prst="rect">
            <a:avLst/>
          </a:prstGeom>
          <a:noFill/>
          <a:ln w="9525">
            <a:noFill/>
            <a:miter lim="800000"/>
            <a:headEnd/>
            <a:tailEnd/>
          </a:ln>
        </p:spPr>
        <p:txBody>
          <a:bodyPr>
            <a:spAutoFit/>
          </a:bodyPr>
          <a:lstStyle/>
          <a:p>
            <a:r>
              <a:rPr lang="en-US" altLang="zh-CN" sz="2800">
                <a:solidFill>
                  <a:srgbClr val="ED3F36"/>
                </a:solidFill>
              </a:rPr>
              <a:t>In a way</a:t>
            </a:r>
            <a:endParaRPr lang="zh-CN" altLang="en-US" sz="2800">
              <a:solidFill>
                <a:srgbClr val="ED3F36"/>
              </a:solidFill>
            </a:endParaRPr>
          </a:p>
        </p:txBody>
      </p:sp>
      <p:sp>
        <p:nvSpPr>
          <p:cNvPr id="21508" name="Rectangle 4"/>
          <p:cNvSpPr>
            <a:spLocks noChangeArrowheads="1"/>
          </p:cNvSpPr>
          <p:nvPr/>
        </p:nvSpPr>
        <p:spPr bwMode="auto">
          <a:xfrm>
            <a:off x="3708400" y="1901825"/>
            <a:ext cx="1925638" cy="519113"/>
          </a:xfrm>
          <a:prstGeom prst="rect">
            <a:avLst/>
          </a:prstGeom>
          <a:noFill/>
          <a:ln w="9525">
            <a:noFill/>
            <a:miter lim="800000"/>
            <a:headEnd/>
            <a:tailEnd/>
          </a:ln>
        </p:spPr>
        <p:txBody>
          <a:bodyPr wrap="none">
            <a:spAutoFit/>
          </a:bodyPr>
          <a:lstStyle/>
          <a:p>
            <a:r>
              <a:rPr lang="en-US" altLang="zh-CN" sz="2800">
                <a:solidFill>
                  <a:srgbClr val="ED3F36"/>
                </a:solidFill>
              </a:rPr>
              <a:t>a packet of</a:t>
            </a:r>
            <a:endParaRPr lang="zh-CN" altLang="en-US" sz="2800">
              <a:solidFill>
                <a:srgbClr val="ED3F36"/>
              </a:solidFill>
            </a:endParaRPr>
          </a:p>
        </p:txBody>
      </p:sp>
      <p:sp>
        <p:nvSpPr>
          <p:cNvPr id="21509" name="Rectangle 5"/>
          <p:cNvSpPr>
            <a:spLocks noChangeArrowheads="1"/>
          </p:cNvSpPr>
          <p:nvPr/>
        </p:nvSpPr>
        <p:spPr bwMode="auto">
          <a:xfrm>
            <a:off x="2411413" y="3001963"/>
            <a:ext cx="2303462" cy="519112"/>
          </a:xfrm>
          <a:prstGeom prst="rect">
            <a:avLst/>
          </a:prstGeom>
          <a:noFill/>
          <a:ln w="9525">
            <a:noFill/>
            <a:miter lim="800000"/>
            <a:headEnd/>
            <a:tailEnd/>
          </a:ln>
        </p:spPr>
        <p:txBody>
          <a:bodyPr wrap="none">
            <a:spAutoFit/>
          </a:bodyPr>
          <a:lstStyle/>
          <a:p>
            <a:r>
              <a:rPr lang="en-US" altLang="zh-CN" sz="2800">
                <a:solidFill>
                  <a:srgbClr val="ED3F36"/>
                </a:solidFill>
              </a:rPr>
              <a:t>power station</a:t>
            </a:r>
            <a:endParaRPr lang="zh-CN" altLang="en-US" sz="2800">
              <a:solidFill>
                <a:srgbClr val="ED3F36"/>
              </a:solidFill>
            </a:endParaRPr>
          </a:p>
        </p:txBody>
      </p:sp>
      <p:sp>
        <p:nvSpPr>
          <p:cNvPr id="21510" name="Rectangle 6"/>
          <p:cNvSpPr>
            <a:spLocks noChangeArrowheads="1"/>
          </p:cNvSpPr>
          <p:nvPr/>
        </p:nvSpPr>
        <p:spPr bwMode="auto">
          <a:xfrm>
            <a:off x="3995738" y="4154488"/>
            <a:ext cx="2719387" cy="519112"/>
          </a:xfrm>
          <a:prstGeom prst="rect">
            <a:avLst/>
          </a:prstGeom>
          <a:noFill/>
          <a:ln w="9525">
            <a:noFill/>
            <a:miter lim="800000"/>
            <a:headEnd/>
            <a:tailEnd/>
          </a:ln>
        </p:spPr>
        <p:txBody>
          <a:bodyPr wrap="none">
            <a:spAutoFit/>
          </a:bodyPr>
          <a:lstStyle/>
          <a:p>
            <a:r>
              <a:rPr lang="en-US" altLang="zh-CN" sz="2800">
                <a:solidFill>
                  <a:srgbClr val="ED3F36"/>
                </a:solidFill>
              </a:rPr>
              <a:t>be connected to</a:t>
            </a:r>
            <a:endParaRPr lang="zh-CN" altLang="en-US" sz="280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additive="base">
                                        <p:cTn id="7" dur="500" fill="hold"/>
                                        <p:tgtEl>
                                          <p:spTgt spid="21508"/>
                                        </p:tgtEl>
                                        <p:attrNameLst>
                                          <p:attrName>ppt_x</p:attrName>
                                        </p:attrNameLst>
                                      </p:cBhvr>
                                      <p:tavLst>
                                        <p:tav tm="0">
                                          <p:val>
                                            <p:strVal val="#ppt_x"/>
                                          </p:val>
                                        </p:tav>
                                        <p:tav tm="100000">
                                          <p:val>
                                            <p:strVal val="#ppt_x"/>
                                          </p:val>
                                        </p:tav>
                                      </p:tavLst>
                                    </p:anim>
                                    <p:anim calcmode="lin" valueType="num">
                                      <p:cBhvr additive="base">
                                        <p:cTn id="8"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additive="base">
                                        <p:cTn id="13" dur="500" fill="hold"/>
                                        <p:tgtEl>
                                          <p:spTgt spid="21509"/>
                                        </p:tgtEl>
                                        <p:attrNameLst>
                                          <p:attrName>ppt_x</p:attrName>
                                        </p:attrNameLst>
                                      </p:cBhvr>
                                      <p:tavLst>
                                        <p:tav tm="0">
                                          <p:val>
                                            <p:strVal val="#ppt_x"/>
                                          </p:val>
                                        </p:tav>
                                        <p:tav tm="100000">
                                          <p:val>
                                            <p:strVal val="#ppt_x"/>
                                          </p:val>
                                        </p:tav>
                                      </p:tavLst>
                                    </p:anim>
                                    <p:anim calcmode="lin" valueType="num">
                                      <p:cBhvr additive="base">
                                        <p:cTn id="14"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10"/>
                                        </p:tgtEl>
                                        <p:attrNameLst>
                                          <p:attrName>style.visibility</p:attrName>
                                        </p:attrNameLst>
                                      </p:cBhvr>
                                      <p:to>
                                        <p:strVal val="visible"/>
                                      </p:to>
                                    </p:set>
                                    <p:anim calcmode="lin" valueType="num">
                                      <p:cBhvr additive="base">
                                        <p:cTn id="19" dur="500" fill="hold"/>
                                        <p:tgtEl>
                                          <p:spTgt spid="21510"/>
                                        </p:tgtEl>
                                        <p:attrNameLst>
                                          <p:attrName>ppt_x</p:attrName>
                                        </p:attrNameLst>
                                      </p:cBhvr>
                                      <p:tavLst>
                                        <p:tav tm="0">
                                          <p:val>
                                            <p:strVal val="#ppt_x"/>
                                          </p:val>
                                        </p:tav>
                                        <p:tav tm="100000">
                                          <p:val>
                                            <p:strVal val="#ppt_x"/>
                                          </p:val>
                                        </p:tav>
                                      </p:tavLst>
                                    </p:anim>
                                    <p:anim calcmode="lin" valueType="num">
                                      <p:cBhvr additive="base">
                                        <p:cTn id="20" dur="500" fill="hold"/>
                                        <p:tgtEl>
                                          <p:spTgt spid="215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07"/>
                                        </p:tgtEl>
                                        <p:attrNameLst>
                                          <p:attrName>style.visibility</p:attrName>
                                        </p:attrNameLst>
                                      </p:cBhvr>
                                      <p:to>
                                        <p:strVal val="visible"/>
                                      </p:to>
                                    </p:set>
                                    <p:anim calcmode="lin" valueType="num">
                                      <p:cBhvr additive="base">
                                        <p:cTn id="25" dur="500" fill="hold"/>
                                        <p:tgtEl>
                                          <p:spTgt spid="21507"/>
                                        </p:tgtEl>
                                        <p:attrNameLst>
                                          <p:attrName>ppt_x</p:attrName>
                                        </p:attrNameLst>
                                      </p:cBhvr>
                                      <p:tavLst>
                                        <p:tav tm="0">
                                          <p:val>
                                            <p:strVal val="#ppt_x"/>
                                          </p:val>
                                        </p:tav>
                                        <p:tav tm="100000">
                                          <p:val>
                                            <p:strVal val="#ppt_x"/>
                                          </p:val>
                                        </p:tav>
                                      </p:tavLst>
                                    </p:anim>
                                    <p:anim calcmode="lin" valueType="num">
                                      <p:cBhvr additive="base">
                                        <p:cTn id="26"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21508" grpId="0" autoUpdateAnimBg="0"/>
      <p:bldP spid="21509" grpId="0" autoUpdateAnimBg="0"/>
      <p:bldP spid="2151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8370" name="Group 2"/>
          <p:cNvGrpSpPr>
            <a:grpSpLocks/>
          </p:cNvGrpSpPr>
          <p:nvPr/>
        </p:nvGrpSpPr>
        <p:grpSpPr bwMode="auto">
          <a:xfrm>
            <a:off x="250825" y="692150"/>
            <a:ext cx="8629650" cy="1187450"/>
            <a:chOff x="0" y="0"/>
            <a:chExt cx="5436" cy="748"/>
          </a:xfrm>
        </p:grpSpPr>
        <p:sp>
          <p:nvSpPr>
            <p:cNvPr id="58378" name="Text Box 3"/>
            <p:cNvSpPr txBox="1">
              <a:spLocks noChangeArrowheads="1"/>
            </p:cNvSpPr>
            <p:nvPr/>
          </p:nvSpPr>
          <p:spPr bwMode="auto">
            <a:xfrm>
              <a:off x="264" y="0"/>
              <a:ext cx="5172" cy="748"/>
            </a:xfrm>
            <a:prstGeom prst="rect">
              <a:avLst/>
            </a:prstGeom>
            <a:noFill/>
            <a:ln w="9525">
              <a:noFill/>
              <a:miter lim="800000"/>
              <a:headEnd/>
              <a:tailEnd/>
            </a:ln>
          </p:spPr>
          <p:txBody>
            <a:bodyPr>
              <a:spAutoFit/>
            </a:bodyPr>
            <a:lstStyle/>
            <a:p>
              <a:pPr>
                <a:spcBef>
                  <a:spcPct val="50000"/>
                </a:spcBef>
              </a:pPr>
              <a:r>
                <a:rPr lang="en-US" altLang="zh-CN" sz="2400" b="1" i="1">
                  <a:latin typeface="Century Gothic"/>
                </a:rPr>
                <a:t>Find these sentences in the story on P73. Write the name of the person or thing that pronounce in italics</a:t>
              </a:r>
              <a:r>
                <a:rPr lang="zh-CN" altLang="en-US" sz="2400" b="1" i="1">
                  <a:latin typeface="Century Gothic"/>
                </a:rPr>
                <a:t>（斜体） </a:t>
              </a:r>
              <a:r>
                <a:rPr lang="en-US" altLang="zh-CN" sz="2400" b="1" i="1">
                  <a:latin typeface="Century Gothic"/>
                </a:rPr>
                <a:t>refer to.</a:t>
              </a:r>
              <a:r>
                <a:rPr lang="en-US" altLang="zh-CN" sz="2400" b="1">
                  <a:latin typeface="Century Gothic"/>
                </a:rPr>
                <a:t> </a:t>
              </a:r>
            </a:p>
          </p:txBody>
        </p:sp>
        <p:sp>
          <p:nvSpPr>
            <p:cNvPr id="58379" name="Rectangle 4"/>
            <p:cNvSpPr>
              <a:spLocks noChangeArrowheads="1"/>
            </p:cNvSpPr>
            <p:nvPr/>
          </p:nvSpPr>
          <p:spPr bwMode="auto">
            <a:xfrm>
              <a:off x="0" y="56"/>
              <a:ext cx="174" cy="181"/>
            </a:xfrm>
            <a:prstGeom prst="rect">
              <a:avLst/>
            </a:prstGeom>
            <a:solidFill>
              <a:srgbClr val="CC99FF"/>
            </a:solidFill>
            <a:ln w="9525">
              <a:solidFill>
                <a:srgbClr val="CC99FF"/>
              </a:solidFill>
              <a:miter lim="800000"/>
              <a:headEnd/>
              <a:tailEnd/>
            </a:ln>
          </p:spPr>
          <p:txBody>
            <a:bodyPr wrap="none" anchor="ctr"/>
            <a:lstStyle/>
            <a:p>
              <a:endParaRPr lang="zh-HK" altLang="en-US">
                <a:latin typeface="Calibri" pitchFamily="34" charset="0"/>
                <a:ea typeface="PMingLiU" pitchFamily="18" charset="-120"/>
              </a:endParaRPr>
            </a:p>
          </p:txBody>
        </p:sp>
      </p:grpSp>
      <p:sp>
        <p:nvSpPr>
          <p:cNvPr id="58371" name="Rectangle 5"/>
          <p:cNvSpPr>
            <a:spLocks noChangeArrowheads="1"/>
          </p:cNvSpPr>
          <p:nvPr/>
        </p:nvSpPr>
        <p:spPr bwMode="auto">
          <a:xfrm>
            <a:off x="0" y="1443038"/>
            <a:ext cx="8964613" cy="5130800"/>
          </a:xfrm>
          <a:prstGeom prst="rect">
            <a:avLst/>
          </a:prstGeom>
          <a:noFill/>
          <a:ln w="9525">
            <a:noFill/>
            <a:miter lim="800000"/>
            <a:headEnd/>
            <a:tailEnd/>
          </a:ln>
        </p:spPr>
        <p:txBody>
          <a:bodyPr anchor="ctr">
            <a:spAutoFit/>
          </a:bodyPr>
          <a:lstStyle/>
          <a:p>
            <a:pPr lvl="1">
              <a:lnSpc>
                <a:spcPct val="120000"/>
              </a:lnSpc>
              <a:spcBef>
                <a:spcPct val="20000"/>
              </a:spcBef>
              <a:buFont typeface="Wingdings" pitchFamily="2" charset="2"/>
              <a:buNone/>
              <a:tabLst>
                <a:tab pos="266700" algn="l"/>
              </a:tabLst>
            </a:pPr>
            <a:endParaRPr lang="en-US" altLang="zh-CN" sz="3000" b="1">
              <a:latin typeface="Times New Roman" pitchFamily="18" charset="0"/>
            </a:endParaRPr>
          </a:p>
          <a:p>
            <a:pPr lvl="1">
              <a:lnSpc>
                <a:spcPct val="120000"/>
              </a:lnSpc>
              <a:spcBef>
                <a:spcPct val="20000"/>
              </a:spcBef>
              <a:tabLst>
                <a:tab pos="266700" algn="l"/>
              </a:tabLst>
            </a:pPr>
            <a:r>
              <a:rPr lang="en-US" altLang="zh-CN" sz="3000" b="1">
                <a:latin typeface="Times New Roman" pitchFamily="18" charset="0"/>
              </a:rPr>
              <a:t>1.</a:t>
            </a:r>
            <a:r>
              <a:rPr lang="en-US" altLang="zh-CN" sz="3000" b="1">
                <a:solidFill>
                  <a:srgbClr val="558ED5"/>
                </a:solidFill>
                <a:latin typeface="Times New Roman" pitchFamily="18" charset="0"/>
              </a:rPr>
              <a:t>I</a:t>
            </a:r>
            <a:r>
              <a:rPr lang="en-US" altLang="zh-CN" sz="3000" b="1">
                <a:latin typeface="Times New Roman" pitchFamily="18" charset="0"/>
              </a:rPr>
              <a:t>’ m going to buy some sweets. (Lines 1-2)</a:t>
            </a:r>
          </a:p>
          <a:p>
            <a:pPr lvl="1">
              <a:lnSpc>
                <a:spcPct val="120000"/>
              </a:lnSpc>
              <a:spcBef>
                <a:spcPct val="20000"/>
              </a:spcBef>
              <a:tabLst>
                <a:tab pos="266700" algn="l"/>
              </a:tabLst>
            </a:pPr>
            <a:r>
              <a:rPr lang="en-US" altLang="zh-CN" sz="3000" b="1">
                <a:latin typeface="Times New Roman" pitchFamily="18" charset="0"/>
              </a:rPr>
              <a:t>2.Can </a:t>
            </a:r>
            <a:r>
              <a:rPr lang="en-US" altLang="zh-CN" sz="3000" b="1">
                <a:solidFill>
                  <a:srgbClr val="558ED5"/>
                </a:solidFill>
                <a:latin typeface="Times New Roman" pitchFamily="18" charset="0"/>
              </a:rPr>
              <a:t>you </a:t>
            </a:r>
            <a:r>
              <a:rPr lang="en-US" altLang="zh-CN" sz="3000" b="1">
                <a:latin typeface="Times New Roman" pitchFamily="18" charset="0"/>
              </a:rPr>
              <a:t>get </a:t>
            </a:r>
            <a:r>
              <a:rPr lang="en-US" altLang="zh-CN" sz="3000" b="1" i="1">
                <a:latin typeface="Times New Roman" pitchFamily="18" charset="0"/>
              </a:rPr>
              <a:t>me</a:t>
            </a:r>
            <a:r>
              <a:rPr lang="en-US" altLang="zh-CN" sz="3000" b="1">
                <a:latin typeface="Times New Roman" pitchFamily="18" charset="0"/>
              </a:rPr>
              <a:t> a packet of electricity, please? </a:t>
            </a:r>
          </a:p>
          <a:p>
            <a:pPr lvl="1">
              <a:lnSpc>
                <a:spcPct val="120000"/>
              </a:lnSpc>
              <a:spcBef>
                <a:spcPct val="20000"/>
              </a:spcBef>
              <a:tabLst>
                <a:tab pos="266700" algn="l"/>
              </a:tabLst>
            </a:pPr>
            <a:r>
              <a:rPr lang="en-US" altLang="zh-CN" sz="3000" b="1">
                <a:latin typeface="Times New Roman" pitchFamily="18" charset="0"/>
              </a:rPr>
              <a:t>   (Lines 4-5)</a:t>
            </a:r>
          </a:p>
          <a:p>
            <a:pPr lvl="1">
              <a:lnSpc>
                <a:spcPct val="120000"/>
              </a:lnSpc>
              <a:spcBef>
                <a:spcPct val="20000"/>
              </a:spcBef>
              <a:tabLst>
                <a:tab pos="266700" algn="l"/>
              </a:tabLst>
            </a:pPr>
            <a:r>
              <a:rPr lang="en-US" altLang="zh-CN" sz="3000" b="1">
                <a:latin typeface="Times New Roman" pitchFamily="18" charset="0"/>
              </a:rPr>
              <a:t>3.</a:t>
            </a:r>
            <a:r>
              <a:rPr lang="en-US" altLang="zh-CN" sz="3000" b="1">
                <a:solidFill>
                  <a:srgbClr val="558ED5"/>
                </a:solidFill>
                <a:latin typeface="Times New Roman" pitchFamily="18" charset="0"/>
              </a:rPr>
              <a:t>She</a:t>
            </a:r>
            <a:r>
              <a:rPr lang="en-US" altLang="zh-CN" sz="3000" b="1">
                <a:latin typeface="Times New Roman" pitchFamily="18" charset="0"/>
              </a:rPr>
              <a:t>’ll look foolish. (Lines 8)</a:t>
            </a:r>
          </a:p>
          <a:p>
            <a:pPr lvl="1">
              <a:lnSpc>
                <a:spcPct val="120000"/>
              </a:lnSpc>
              <a:spcBef>
                <a:spcPct val="20000"/>
              </a:spcBef>
              <a:tabLst>
                <a:tab pos="266700" algn="l"/>
              </a:tabLst>
            </a:pPr>
            <a:r>
              <a:rPr lang="en-US" altLang="zh-CN" sz="3000" b="1" i="1">
                <a:latin typeface="Times New Roman" pitchFamily="18" charset="0"/>
              </a:rPr>
              <a:t>4.I</a:t>
            </a:r>
            <a:r>
              <a:rPr lang="en-US" altLang="zh-CN" sz="3000" b="1" i="1">
                <a:solidFill>
                  <a:srgbClr val="558ED5"/>
                </a:solidFill>
                <a:latin typeface="Times New Roman" pitchFamily="18" charset="0"/>
              </a:rPr>
              <a:t>t</a:t>
            </a:r>
            <a:r>
              <a:rPr lang="en-US" altLang="zh-CN" sz="3000" b="1">
                <a:solidFill>
                  <a:srgbClr val="558ED5"/>
                </a:solidFill>
                <a:latin typeface="Times New Roman" pitchFamily="18" charset="0"/>
              </a:rPr>
              <a:t>’</a:t>
            </a:r>
            <a:r>
              <a:rPr lang="en-US" altLang="zh-CN" sz="3000" b="1">
                <a:latin typeface="Times New Roman" pitchFamily="18" charset="0"/>
              </a:rPr>
              <a:t>s like water, in a way. (Lines 11-12)</a:t>
            </a:r>
          </a:p>
          <a:p>
            <a:pPr lvl="1">
              <a:lnSpc>
                <a:spcPct val="120000"/>
              </a:lnSpc>
              <a:spcBef>
                <a:spcPct val="20000"/>
              </a:spcBef>
              <a:tabLst>
                <a:tab pos="266700" algn="l"/>
              </a:tabLst>
            </a:pPr>
            <a:r>
              <a:rPr lang="en-US" altLang="zh-CN" sz="3000" b="1">
                <a:latin typeface="Times New Roman" pitchFamily="18" charset="0"/>
              </a:rPr>
              <a:t>5.</a:t>
            </a:r>
            <a:r>
              <a:rPr lang="en-US" altLang="zh-CN" sz="3000" b="1">
                <a:solidFill>
                  <a:srgbClr val="558ED5"/>
                </a:solidFill>
                <a:latin typeface="Times New Roman" pitchFamily="18" charset="0"/>
              </a:rPr>
              <a:t>They</a:t>
            </a:r>
            <a:r>
              <a:rPr lang="en-US" altLang="zh-CN" sz="3000" b="1">
                <a:latin typeface="Times New Roman" pitchFamily="18" charset="0"/>
              </a:rPr>
              <a:t> are connected to a power station. (Lines 16)</a:t>
            </a:r>
          </a:p>
          <a:p>
            <a:pPr lvl="1">
              <a:lnSpc>
                <a:spcPct val="120000"/>
              </a:lnSpc>
              <a:spcBef>
                <a:spcPct val="20000"/>
              </a:spcBef>
              <a:buFont typeface="Wingdings" pitchFamily="2" charset="2"/>
              <a:buChar char="l"/>
              <a:tabLst>
                <a:tab pos="266700" algn="l"/>
              </a:tabLst>
            </a:pPr>
            <a:endParaRPr lang="en-US" altLang="zh-CN" sz="3000" b="1">
              <a:solidFill>
                <a:srgbClr val="660066"/>
              </a:solidFill>
              <a:latin typeface="Times New Roman" pitchFamily="18" charset="0"/>
              <a:ea typeface="Dotum" pitchFamily="34" charset="-127"/>
            </a:endParaRPr>
          </a:p>
        </p:txBody>
      </p:sp>
      <p:sp>
        <p:nvSpPr>
          <p:cNvPr id="22534" name="Text Box 6"/>
          <p:cNvSpPr txBox="1">
            <a:spLocks noChangeArrowheads="1"/>
          </p:cNvSpPr>
          <p:nvPr/>
        </p:nvSpPr>
        <p:spPr bwMode="auto">
          <a:xfrm>
            <a:off x="7667625" y="2133600"/>
            <a:ext cx="1152525"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66"/>
                </a:solidFill>
                <a:latin typeface="Architect"/>
              </a:rPr>
              <a:t>Daisy</a:t>
            </a:r>
          </a:p>
        </p:txBody>
      </p:sp>
      <p:sp>
        <p:nvSpPr>
          <p:cNvPr id="22535" name="Text Box 9"/>
          <p:cNvSpPr txBox="1">
            <a:spLocks noChangeArrowheads="1"/>
          </p:cNvSpPr>
          <p:nvPr/>
        </p:nvSpPr>
        <p:spPr bwMode="auto">
          <a:xfrm>
            <a:off x="7019925" y="4781550"/>
            <a:ext cx="1944688"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66"/>
                </a:solidFill>
                <a:latin typeface="Architect"/>
              </a:rPr>
              <a:t>Electricity</a:t>
            </a:r>
          </a:p>
        </p:txBody>
      </p:sp>
      <p:sp>
        <p:nvSpPr>
          <p:cNvPr id="58374" name="Text Box 13"/>
          <p:cNvSpPr txBox="1">
            <a:spLocks noChangeArrowheads="1"/>
          </p:cNvSpPr>
          <p:nvPr/>
        </p:nvSpPr>
        <p:spPr bwMode="auto">
          <a:xfrm>
            <a:off x="395288" y="115888"/>
            <a:ext cx="4824412" cy="519112"/>
          </a:xfrm>
          <a:prstGeom prst="rect">
            <a:avLst/>
          </a:prstGeom>
          <a:noFill/>
          <a:ln w="9525">
            <a:noFill/>
            <a:miter lim="800000"/>
            <a:headEnd/>
            <a:tailEnd/>
          </a:ln>
        </p:spPr>
        <p:txBody>
          <a:bodyPr>
            <a:spAutoFit/>
          </a:bodyPr>
          <a:lstStyle/>
          <a:p>
            <a:pPr>
              <a:spcBef>
                <a:spcPct val="50000"/>
              </a:spcBef>
            </a:pPr>
            <a:r>
              <a:rPr lang="en-US" altLang="zh-CN" sz="2800">
                <a:solidFill>
                  <a:srgbClr val="0000FF"/>
                </a:solidFill>
                <a:latin typeface="Arial Black" pitchFamily="34" charset="0"/>
              </a:rPr>
              <a:t>D1</a:t>
            </a:r>
          </a:p>
        </p:txBody>
      </p:sp>
      <p:sp>
        <p:nvSpPr>
          <p:cNvPr id="22537" name="Text Box 7"/>
          <p:cNvSpPr txBox="1">
            <a:spLocks noChangeArrowheads="1"/>
          </p:cNvSpPr>
          <p:nvPr/>
        </p:nvSpPr>
        <p:spPr bwMode="auto">
          <a:xfrm>
            <a:off x="2700338" y="3414713"/>
            <a:ext cx="1476375" cy="519112"/>
          </a:xfrm>
          <a:prstGeom prst="rect">
            <a:avLst/>
          </a:prstGeom>
          <a:noFill/>
          <a:ln w="9525">
            <a:noFill/>
            <a:miter lim="800000"/>
            <a:headEnd/>
            <a:tailEnd/>
          </a:ln>
        </p:spPr>
        <p:txBody>
          <a:bodyPr>
            <a:spAutoFit/>
          </a:bodyPr>
          <a:lstStyle/>
          <a:p>
            <a:pPr>
              <a:spcBef>
                <a:spcPct val="50000"/>
              </a:spcBef>
            </a:pPr>
            <a:r>
              <a:rPr lang="en-US" altLang="zh-CN" sz="2800" b="1">
                <a:solidFill>
                  <a:srgbClr val="FF0066"/>
                </a:solidFill>
                <a:latin typeface="Architect"/>
              </a:rPr>
              <a:t>Benny.</a:t>
            </a:r>
          </a:p>
        </p:txBody>
      </p:sp>
      <p:sp>
        <p:nvSpPr>
          <p:cNvPr id="22538" name="Text Box 6"/>
          <p:cNvSpPr txBox="1">
            <a:spLocks noChangeArrowheads="1"/>
          </p:cNvSpPr>
          <p:nvPr/>
        </p:nvSpPr>
        <p:spPr bwMode="auto">
          <a:xfrm>
            <a:off x="5362575" y="4133850"/>
            <a:ext cx="1225550" cy="519113"/>
          </a:xfrm>
          <a:prstGeom prst="rect">
            <a:avLst/>
          </a:prstGeom>
          <a:noFill/>
          <a:ln w="9525">
            <a:noFill/>
            <a:miter lim="800000"/>
            <a:headEnd/>
            <a:tailEnd/>
          </a:ln>
        </p:spPr>
        <p:txBody>
          <a:bodyPr>
            <a:spAutoFit/>
          </a:bodyPr>
          <a:lstStyle/>
          <a:p>
            <a:pPr>
              <a:spcBef>
                <a:spcPct val="50000"/>
              </a:spcBef>
            </a:pPr>
            <a:r>
              <a:rPr lang="en-US" altLang="zh-CN" sz="2800" b="1">
                <a:solidFill>
                  <a:srgbClr val="FF0066"/>
                </a:solidFill>
                <a:latin typeface="Architect"/>
              </a:rPr>
              <a:t>Daisy</a:t>
            </a:r>
          </a:p>
        </p:txBody>
      </p:sp>
      <p:sp>
        <p:nvSpPr>
          <p:cNvPr id="22539" name="文字方塊 1"/>
          <p:cNvSpPr txBox="1">
            <a:spLocks noChangeArrowheads="1"/>
          </p:cNvSpPr>
          <p:nvPr/>
        </p:nvSpPr>
        <p:spPr bwMode="auto">
          <a:xfrm>
            <a:off x="827088" y="5876925"/>
            <a:ext cx="1223962" cy="519113"/>
          </a:xfrm>
          <a:prstGeom prst="rect">
            <a:avLst/>
          </a:prstGeom>
          <a:noFill/>
          <a:ln w="9525">
            <a:noFill/>
            <a:miter lim="800000"/>
            <a:headEnd/>
            <a:tailEnd/>
          </a:ln>
        </p:spPr>
        <p:txBody>
          <a:bodyPr>
            <a:spAutoFit/>
          </a:bodyPr>
          <a:lstStyle/>
          <a:p>
            <a:r>
              <a:rPr lang="en-US" altLang="zh-CN" sz="2800" b="1">
                <a:solidFill>
                  <a:srgbClr val="FF0066"/>
                </a:solidFill>
                <a:latin typeface="Calibri" pitchFamily="34" charset="0"/>
                <a:ea typeface="PMingLiU" pitchFamily="18" charset="-120"/>
              </a:rPr>
              <a:t>Cables</a:t>
            </a:r>
            <a:endParaRPr lang="zh-HK" altLang="en-US" sz="2800" b="1">
              <a:solidFill>
                <a:srgbClr val="FF0066"/>
              </a:solidFill>
              <a:latin typeface="Calibri" pitchFamily="34" charset="0"/>
              <a:ea typeface="PMingLiU" pitchFamily="18" charset="-12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p:cTn id="7" dur="500" fill="hold"/>
                                        <p:tgtEl>
                                          <p:spTgt spid="22534"/>
                                        </p:tgtEl>
                                        <p:attrNameLst>
                                          <p:attrName>ppt_w</p:attrName>
                                        </p:attrNameLst>
                                      </p:cBhvr>
                                      <p:tavLst>
                                        <p:tav tm="0">
                                          <p:val>
                                            <p:fltVal val="0"/>
                                          </p:val>
                                        </p:tav>
                                        <p:tav tm="100000">
                                          <p:val>
                                            <p:strVal val="#ppt_w"/>
                                          </p:val>
                                        </p:tav>
                                      </p:tavLst>
                                    </p:anim>
                                    <p:anim calcmode="lin" valueType="num">
                                      <p:cBhvr>
                                        <p:cTn id="8" dur="500" fill="hold"/>
                                        <p:tgtEl>
                                          <p:spTgt spid="22534"/>
                                        </p:tgtEl>
                                        <p:attrNameLst>
                                          <p:attrName>ppt_h</p:attrName>
                                        </p:attrNameLst>
                                      </p:cBhvr>
                                      <p:tavLst>
                                        <p:tav tm="0">
                                          <p:val>
                                            <p:fltVal val="0"/>
                                          </p:val>
                                        </p:tav>
                                        <p:tav tm="100000">
                                          <p:val>
                                            <p:strVal val="#ppt_h"/>
                                          </p:val>
                                        </p:tav>
                                      </p:tavLst>
                                    </p:anim>
                                    <p:animEffect transition="in" filter="fade">
                                      <p:cBhvr>
                                        <p:cTn id="9" dur="500"/>
                                        <p:tgtEl>
                                          <p:spTgt spid="2253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253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253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53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5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autoUpdateAnimBg="0"/>
      <p:bldP spid="22535" grpId="0" autoUpdateAnimBg="0"/>
      <p:bldP spid="22537" grpId="0" autoUpdateAnimBg="0"/>
      <p:bldP spid="22538" grpId="0" autoUpdateAnimBg="0"/>
      <p:bldP spid="2253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3"/>
          <p:cNvSpPr txBox="1">
            <a:spLocks noChangeArrowheads="1"/>
          </p:cNvSpPr>
          <p:nvPr/>
        </p:nvSpPr>
        <p:spPr bwMode="auto">
          <a:xfrm>
            <a:off x="2057400" y="304800"/>
            <a:ext cx="4038600" cy="701675"/>
          </a:xfrm>
          <a:prstGeom prst="rect">
            <a:avLst/>
          </a:prstGeom>
          <a:noFill/>
          <a:ln w="9525">
            <a:noFill/>
            <a:miter lim="800000"/>
            <a:headEnd/>
            <a:tailEnd/>
          </a:ln>
        </p:spPr>
        <p:txBody>
          <a:bodyPr>
            <a:spAutoFit/>
          </a:bodyPr>
          <a:lstStyle/>
          <a:p>
            <a:pPr fontAlgn="auto">
              <a:spcBef>
                <a:spcPts val="0"/>
              </a:spcBef>
              <a:spcAft>
                <a:spcPts val="0"/>
              </a:spcAft>
              <a:defRPr/>
            </a:pPr>
            <a:r>
              <a:rPr lang="zh-CN" altLang="zh-CN" sz="4000" b="1">
                <a:solidFill>
                  <a:srgbClr val="31859C"/>
                </a:solidFill>
                <a:effectLst>
                  <a:outerShdw blurRad="38100" dist="38100" dir="2700000" algn="tl">
                    <a:srgbClr val="C0C0C0"/>
                  </a:outerShdw>
                </a:effectLst>
                <a:latin typeface="Cooper Black" pitchFamily="18" charset="0"/>
                <a:ea typeface="+mn-ea"/>
              </a:rPr>
              <a:t>Getting ready</a:t>
            </a:r>
          </a:p>
        </p:txBody>
      </p:sp>
      <p:sp>
        <p:nvSpPr>
          <p:cNvPr id="40962" name="Rectangle 3"/>
          <p:cNvSpPr>
            <a:spLocks noChangeArrowheads="1"/>
          </p:cNvSpPr>
          <p:nvPr/>
        </p:nvSpPr>
        <p:spPr bwMode="auto">
          <a:xfrm>
            <a:off x="1143000" y="1066800"/>
            <a:ext cx="7696200" cy="579438"/>
          </a:xfrm>
          <a:prstGeom prst="rect">
            <a:avLst/>
          </a:prstGeom>
          <a:noFill/>
          <a:ln w="9525">
            <a:noFill/>
            <a:miter lim="800000"/>
            <a:headEnd/>
            <a:tailEnd/>
          </a:ln>
        </p:spPr>
        <p:txBody>
          <a:bodyPr>
            <a:spAutoFit/>
          </a:bodyPr>
          <a:lstStyle/>
          <a:p>
            <a:r>
              <a:rPr lang="zh-CN" altLang="zh-CN" sz="3200" b="1">
                <a:latin typeface="Times New Roman" pitchFamily="18" charset="0"/>
              </a:rPr>
              <a:t>In this unit, you will learn about electricity.</a:t>
            </a:r>
          </a:p>
        </p:txBody>
      </p:sp>
      <p:sp>
        <p:nvSpPr>
          <p:cNvPr id="40963" name="Rectangle 4"/>
          <p:cNvSpPr>
            <a:spLocks noChangeArrowheads="1"/>
          </p:cNvSpPr>
          <p:nvPr/>
        </p:nvSpPr>
        <p:spPr bwMode="auto">
          <a:xfrm>
            <a:off x="609600" y="1752600"/>
            <a:ext cx="8001000" cy="4457700"/>
          </a:xfrm>
          <a:prstGeom prst="rect">
            <a:avLst/>
          </a:prstGeom>
          <a:noFill/>
          <a:ln w="9525">
            <a:noFill/>
            <a:miter lim="800000"/>
            <a:headEnd/>
            <a:tailEnd/>
          </a:ln>
        </p:spPr>
        <p:txBody>
          <a:bodyPr>
            <a:spAutoFit/>
          </a:bodyPr>
          <a:lstStyle/>
          <a:p>
            <a:r>
              <a:rPr lang="zh-CN" altLang="zh-CN" sz="2600" b="1">
                <a:solidFill>
                  <a:srgbClr val="0000FF"/>
                </a:solidFill>
                <a:latin typeface="Times New Roman" pitchFamily="18" charset="0"/>
              </a:rPr>
              <a:t>Reading</a:t>
            </a:r>
          </a:p>
          <a:p>
            <a:pPr>
              <a:buFont typeface="Arial" charset="0"/>
              <a:buChar char="•"/>
            </a:pPr>
            <a:r>
              <a:rPr lang="zh-CN" altLang="zh-CN" sz="2600" b="1">
                <a:latin typeface="Times New Roman" pitchFamily="18" charset="0"/>
              </a:rPr>
              <a:t> Read a story about electricity. </a:t>
            </a:r>
          </a:p>
          <a:p>
            <a:r>
              <a:rPr lang="zh-CN" altLang="zh-CN" sz="2600" b="1">
                <a:solidFill>
                  <a:srgbClr val="0000FF"/>
                </a:solidFill>
                <a:latin typeface="Times New Roman" pitchFamily="18" charset="0"/>
              </a:rPr>
              <a:t>Listening</a:t>
            </a:r>
          </a:p>
          <a:p>
            <a:pPr>
              <a:buFont typeface="Arial" charset="0"/>
              <a:buChar char="•"/>
            </a:pPr>
            <a:r>
              <a:rPr lang="zh-CN" altLang="zh-CN" sz="2600" b="1">
                <a:latin typeface="Times New Roman" pitchFamily="18" charset="0"/>
              </a:rPr>
              <a:t> Listen to a conversation about electricity in a flat.</a:t>
            </a:r>
          </a:p>
          <a:p>
            <a:r>
              <a:rPr lang="zh-CN" altLang="zh-CN" sz="2600" b="1">
                <a:solidFill>
                  <a:srgbClr val="0000FF"/>
                </a:solidFill>
                <a:latin typeface="Times New Roman" pitchFamily="18" charset="0"/>
              </a:rPr>
              <a:t>Grammar</a:t>
            </a:r>
          </a:p>
          <a:p>
            <a:pPr>
              <a:buFont typeface="Arial" charset="0"/>
              <a:buChar char="•"/>
            </a:pPr>
            <a:r>
              <a:rPr lang="zh-CN" altLang="zh-CN" sz="2600" b="1">
                <a:latin typeface="Times New Roman" pitchFamily="18" charset="0"/>
              </a:rPr>
              <a:t> Learn how to use the </a:t>
            </a:r>
            <a:r>
              <a:rPr lang="zh-CN" altLang="zh-CN" sz="2600" b="1">
                <a:solidFill>
                  <a:srgbClr val="FF0066"/>
                </a:solidFill>
                <a:latin typeface="Times New Roman" pitchFamily="18" charset="0"/>
              </a:rPr>
              <a:t>modal verbs</a:t>
            </a:r>
            <a:r>
              <a:rPr lang="zh-CN" altLang="zh-CN" sz="2600" b="1">
                <a:latin typeface="Times New Roman" pitchFamily="18" charset="0"/>
              </a:rPr>
              <a:t> </a:t>
            </a:r>
            <a:r>
              <a:rPr lang="zh-CN" altLang="zh-CN" sz="2600" b="1" i="1">
                <a:solidFill>
                  <a:srgbClr val="FF0066"/>
                </a:solidFill>
                <a:latin typeface="Times New Roman" pitchFamily="18" charset="0"/>
              </a:rPr>
              <a:t>can, may and must</a:t>
            </a:r>
            <a:r>
              <a:rPr lang="zh-CN" altLang="zh-CN" sz="2600" b="1">
                <a:latin typeface="Times New Roman" pitchFamily="18" charset="0"/>
              </a:rPr>
              <a:t>.</a:t>
            </a:r>
          </a:p>
          <a:p>
            <a:r>
              <a:rPr lang="zh-CN" altLang="zh-CN" sz="2600" b="1">
                <a:solidFill>
                  <a:srgbClr val="0000FF"/>
                </a:solidFill>
                <a:latin typeface="Times New Roman" pitchFamily="18" charset="0"/>
              </a:rPr>
              <a:t>Speaking</a:t>
            </a:r>
          </a:p>
          <a:p>
            <a:pPr>
              <a:buFont typeface="Arial" charset="0"/>
              <a:buChar char="•"/>
            </a:pPr>
            <a:r>
              <a:rPr lang="zh-CN" altLang="zh-CN" sz="2600" b="1">
                <a:latin typeface="Times New Roman" pitchFamily="18" charset="0"/>
              </a:rPr>
              <a:t> Learn to identify the syllables in English words.</a:t>
            </a:r>
          </a:p>
          <a:p>
            <a:pPr>
              <a:buFont typeface="Arial" charset="0"/>
              <a:buChar char="•"/>
            </a:pPr>
            <a:r>
              <a:rPr lang="zh-CN" altLang="zh-CN" sz="2600" b="1">
                <a:latin typeface="Times New Roman" pitchFamily="18" charset="0"/>
              </a:rPr>
              <a:t> Talk about safety rules at home.</a:t>
            </a:r>
          </a:p>
          <a:p>
            <a:r>
              <a:rPr lang="zh-CN" altLang="zh-CN" sz="2600" b="1">
                <a:solidFill>
                  <a:srgbClr val="0000FF"/>
                </a:solidFill>
                <a:latin typeface="Times New Roman" pitchFamily="18" charset="0"/>
              </a:rPr>
              <a:t>Writing</a:t>
            </a:r>
          </a:p>
          <a:p>
            <a:pPr>
              <a:buFont typeface="Arial" charset="0"/>
              <a:buChar char="•"/>
            </a:pPr>
            <a:r>
              <a:rPr lang="zh-CN" altLang="zh-CN" sz="2600" b="1">
                <a:latin typeface="Times New Roman" pitchFamily="18" charset="0"/>
              </a:rPr>
              <a:t> Make some home rules.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ChangeArrowheads="1"/>
          </p:cNvSpPr>
          <p:nvPr/>
        </p:nvSpPr>
        <p:spPr bwMode="auto">
          <a:xfrm>
            <a:off x="304800" y="228600"/>
            <a:ext cx="8839200" cy="1739900"/>
          </a:xfrm>
          <a:prstGeom prst="rect">
            <a:avLst/>
          </a:prstGeom>
          <a:noFill/>
          <a:ln w="9525">
            <a:noFill/>
            <a:miter lim="800000"/>
            <a:headEnd/>
            <a:tailEnd/>
          </a:ln>
        </p:spPr>
        <p:txBody>
          <a:bodyPr>
            <a:spAutoFit/>
          </a:bodyPr>
          <a:lstStyle/>
          <a:p>
            <a:r>
              <a:rPr lang="zh-CN" altLang="zh-CN" sz="3600" b="1">
                <a:solidFill>
                  <a:srgbClr val="0000CC"/>
                </a:solidFill>
                <a:latin typeface="Times New Roman" pitchFamily="18" charset="0"/>
                <a:cs typeface="Times New Roman" pitchFamily="18" charset="0"/>
              </a:rPr>
              <a:t>D2  The picture below shows how electricity  </a:t>
            </a:r>
          </a:p>
          <a:p>
            <a:r>
              <a:rPr lang="zh-CN" altLang="zh-CN" sz="3600" b="1">
                <a:solidFill>
                  <a:srgbClr val="0000CC"/>
                </a:solidFill>
                <a:latin typeface="Times New Roman" pitchFamily="18" charset="0"/>
                <a:cs typeface="Times New Roman" pitchFamily="18" charset="0"/>
              </a:rPr>
              <a:t>       get to Benny’s flat? Fill in the blanks  </a:t>
            </a:r>
          </a:p>
          <a:p>
            <a:r>
              <a:rPr lang="zh-CN" altLang="zh-CN" sz="3600" b="1">
                <a:solidFill>
                  <a:srgbClr val="0000CC"/>
                </a:solidFill>
                <a:latin typeface="Times New Roman" pitchFamily="18" charset="0"/>
                <a:cs typeface="Times New Roman" pitchFamily="18" charset="0"/>
              </a:rPr>
              <a:t>       with the correct words from the box. </a:t>
            </a:r>
          </a:p>
        </p:txBody>
      </p:sp>
      <p:pic>
        <p:nvPicPr>
          <p:cNvPr id="59394" name="Picture 3" descr="1"/>
          <p:cNvPicPr>
            <a:picLocks noChangeAspect="1" noChangeArrowheads="1"/>
          </p:cNvPicPr>
          <p:nvPr/>
        </p:nvPicPr>
        <p:blipFill>
          <a:blip r:embed="rId2"/>
          <a:srcRect/>
          <a:stretch>
            <a:fillRect/>
          </a:stretch>
        </p:blipFill>
        <p:spPr bwMode="auto">
          <a:xfrm>
            <a:off x="1066800" y="1905000"/>
            <a:ext cx="6705600" cy="685800"/>
          </a:xfrm>
          <a:prstGeom prst="rect">
            <a:avLst/>
          </a:prstGeom>
          <a:noFill/>
          <a:ln w="9525">
            <a:noFill/>
            <a:miter lim="800000"/>
            <a:headEnd/>
            <a:tailEnd/>
          </a:ln>
        </p:spPr>
      </p:pic>
      <p:sp>
        <p:nvSpPr>
          <p:cNvPr id="59395" name="Text Box 4"/>
          <p:cNvSpPr txBox="1">
            <a:spLocks noChangeArrowheads="1"/>
          </p:cNvSpPr>
          <p:nvPr/>
        </p:nvSpPr>
        <p:spPr bwMode="auto">
          <a:xfrm>
            <a:off x="1981200" y="1981200"/>
            <a:ext cx="5434013" cy="579438"/>
          </a:xfrm>
          <a:prstGeom prst="rect">
            <a:avLst/>
          </a:prstGeom>
          <a:noFill/>
          <a:ln w="9525">
            <a:noFill/>
            <a:miter lim="800000"/>
            <a:headEnd/>
            <a:tailEnd/>
          </a:ln>
        </p:spPr>
        <p:txBody>
          <a:bodyPr wrap="none">
            <a:spAutoFit/>
          </a:bodyPr>
          <a:lstStyle/>
          <a:p>
            <a:r>
              <a:rPr lang="zh-CN" altLang="zh-CN" sz="3200" b="1">
                <a:latin typeface="Times New Roman" pitchFamily="18" charset="0"/>
              </a:rPr>
              <a:t>cable      power station      wire</a:t>
            </a:r>
          </a:p>
        </p:txBody>
      </p:sp>
      <p:pic>
        <p:nvPicPr>
          <p:cNvPr id="59396" name="Picture 5" descr="Reading 5"/>
          <p:cNvPicPr>
            <a:picLocks noChangeAspect="1" noChangeArrowheads="1"/>
          </p:cNvPicPr>
          <p:nvPr/>
        </p:nvPicPr>
        <p:blipFill>
          <a:blip r:embed="rId3"/>
          <a:srcRect/>
          <a:stretch>
            <a:fillRect/>
          </a:stretch>
        </p:blipFill>
        <p:spPr bwMode="auto">
          <a:xfrm>
            <a:off x="1447800" y="2743200"/>
            <a:ext cx="6324600" cy="3802063"/>
          </a:xfrm>
          <a:prstGeom prst="rect">
            <a:avLst/>
          </a:prstGeom>
          <a:noFill/>
          <a:ln w="9525">
            <a:noFill/>
            <a:miter lim="800000"/>
            <a:headEnd/>
            <a:tailEnd/>
          </a:ln>
        </p:spPr>
      </p:pic>
      <p:sp>
        <p:nvSpPr>
          <p:cNvPr id="23558" name="文字方塊 4"/>
          <p:cNvSpPr txBox="1">
            <a:spLocks noChangeArrowheads="1"/>
          </p:cNvSpPr>
          <p:nvPr/>
        </p:nvSpPr>
        <p:spPr bwMode="auto">
          <a:xfrm>
            <a:off x="1981200" y="3733800"/>
            <a:ext cx="990600" cy="579438"/>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PMingLiU" pitchFamily="18" charset="-120"/>
              </a:rPr>
              <a:t>wire</a:t>
            </a:r>
            <a:endParaRPr lang="en-US" altLang="zh-CN" sz="3200" b="1">
              <a:solidFill>
                <a:srgbClr val="FF0000"/>
              </a:solidFill>
              <a:latin typeface="Times New Roman" pitchFamily="18" charset="0"/>
              <a:ea typeface="PMingLiU" pitchFamily="18" charset="-120"/>
            </a:endParaRPr>
          </a:p>
        </p:txBody>
      </p:sp>
      <p:sp>
        <p:nvSpPr>
          <p:cNvPr id="23559" name="文字方塊 4"/>
          <p:cNvSpPr txBox="1">
            <a:spLocks noChangeArrowheads="1"/>
          </p:cNvSpPr>
          <p:nvPr/>
        </p:nvSpPr>
        <p:spPr bwMode="auto">
          <a:xfrm>
            <a:off x="1676400" y="6019800"/>
            <a:ext cx="1219200" cy="579438"/>
          </a:xfrm>
          <a:prstGeom prst="rect">
            <a:avLst/>
          </a:prstGeom>
          <a:noFill/>
          <a:ln w="9525">
            <a:noFill/>
            <a:miter lim="800000"/>
            <a:headEnd/>
            <a:tailEnd/>
          </a:ln>
        </p:spPr>
        <p:txBody>
          <a:bodyPr>
            <a:spAutoFit/>
          </a:bodyPr>
          <a:lstStyle/>
          <a:p>
            <a:r>
              <a:rPr lang="zh-CN" altLang="en-US" sz="3200" b="1">
                <a:solidFill>
                  <a:srgbClr val="FF0000"/>
                </a:solidFill>
                <a:latin typeface="Times New Roman" pitchFamily="18" charset="0"/>
                <a:ea typeface="PMingLiU" pitchFamily="18" charset="-120"/>
              </a:rPr>
              <a:t>cable</a:t>
            </a:r>
            <a:endParaRPr lang="zh-HK" altLang="en-US" sz="3200" b="1">
              <a:solidFill>
                <a:srgbClr val="FF0000"/>
              </a:solidFill>
              <a:latin typeface="Times New Roman" pitchFamily="18" charset="0"/>
              <a:ea typeface="PMingLiU" pitchFamily="18" charset="-120"/>
            </a:endParaRPr>
          </a:p>
        </p:txBody>
      </p:sp>
      <p:sp>
        <p:nvSpPr>
          <p:cNvPr id="23560" name="文字方塊 4"/>
          <p:cNvSpPr txBox="1">
            <a:spLocks noChangeArrowheads="1"/>
          </p:cNvSpPr>
          <p:nvPr/>
        </p:nvSpPr>
        <p:spPr bwMode="auto">
          <a:xfrm>
            <a:off x="6096000" y="2514600"/>
            <a:ext cx="2667000" cy="579438"/>
          </a:xfrm>
          <a:prstGeom prst="rect">
            <a:avLst/>
          </a:prstGeom>
          <a:noFill/>
          <a:ln w="9525">
            <a:noFill/>
            <a:miter lim="800000"/>
            <a:headEnd/>
            <a:tailEnd/>
          </a:ln>
        </p:spPr>
        <p:txBody>
          <a:bodyPr>
            <a:spAutoFit/>
          </a:bodyPr>
          <a:lstStyle/>
          <a:p>
            <a:r>
              <a:rPr lang="en-US" altLang="zh-CN" sz="3200" b="1">
                <a:solidFill>
                  <a:srgbClr val="FF0000"/>
                </a:solidFill>
                <a:latin typeface="Times New Roman" pitchFamily="18" charset="0"/>
                <a:ea typeface="PMingLiU" pitchFamily="18" charset="-120"/>
              </a:rPr>
              <a:t>power station </a:t>
            </a:r>
            <a:endParaRPr lang="zh-HK" altLang="en-US" sz="3200" b="1">
              <a:solidFill>
                <a:srgbClr val="FF0000"/>
              </a:solidFill>
              <a:latin typeface="Times New Roman" pitchFamily="18" charset="0"/>
              <a:ea typeface="PMingLiU" pitchFamily="18" charset="-12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fade">
                                      <p:cBhvr>
                                        <p:cTn id="7" dur="500"/>
                                        <p:tgtEl>
                                          <p:spTgt spid="235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559"/>
                                        </p:tgtEl>
                                        <p:attrNameLst>
                                          <p:attrName>style.visibility</p:attrName>
                                        </p:attrNameLst>
                                      </p:cBhvr>
                                      <p:to>
                                        <p:strVal val="visible"/>
                                      </p:to>
                                    </p:set>
                                    <p:animEffect transition="in" filter="fade">
                                      <p:cBhvr>
                                        <p:cTn id="12" dur="500"/>
                                        <p:tgtEl>
                                          <p:spTgt spid="2355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560"/>
                                        </p:tgtEl>
                                        <p:attrNameLst>
                                          <p:attrName>style.visibility</p:attrName>
                                        </p:attrNameLst>
                                      </p:cBhvr>
                                      <p:to>
                                        <p:strVal val="visible"/>
                                      </p:to>
                                    </p:set>
                                    <p:animEffect transition="in" filter="fade">
                                      <p:cBhvr>
                                        <p:cTn id="17" dur="500"/>
                                        <p:tgtEl>
                                          <p:spTgt spid="235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8" grpId="0" autoUpdateAnimBg="0"/>
      <p:bldP spid="23559" grpId="0" autoUpdateAnimBg="0"/>
      <p:bldP spid="23560"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7" name="文字方塊 1"/>
          <p:cNvSpPr txBox="1">
            <a:spLocks noChangeArrowheads="1"/>
          </p:cNvSpPr>
          <p:nvPr/>
        </p:nvSpPr>
        <p:spPr bwMode="auto">
          <a:xfrm>
            <a:off x="539750" y="404813"/>
            <a:ext cx="8496300" cy="3046412"/>
          </a:xfrm>
          <a:prstGeom prst="rect">
            <a:avLst/>
          </a:prstGeom>
          <a:noFill/>
          <a:ln w="9525">
            <a:noFill/>
            <a:miter lim="800000"/>
            <a:headEnd/>
            <a:tailEnd/>
          </a:ln>
        </p:spPr>
        <p:txBody>
          <a:bodyPr>
            <a:spAutoFit/>
          </a:bodyPr>
          <a:lstStyle/>
          <a:p>
            <a:r>
              <a:rPr lang="en-US" altLang="zh-CN" sz="4800" b="1">
                <a:latin typeface="Calibri" pitchFamily="34" charset="0"/>
                <a:ea typeface="PMingLiU" pitchFamily="18" charset="-120"/>
              </a:rPr>
              <a:t>D3 Discussion</a:t>
            </a:r>
          </a:p>
          <a:p>
            <a:endParaRPr lang="en-US" altLang="zh-CN" sz="4800" b="1">
              <a:latin typeface="Calibri" pitchFamily="34" charset="0"/>
              <a:ea typeface="PMingLiU" pitchFamily="18" charset="-120"/>
            </a:endParaRPr>
          </a:p>
          <a:p>
            <a:endParaRPr lang="en-US" altLang="zh-CN" sz="4800" b="1">
              <a:latin typeface="Calibri" pitchFamily="34" charset="0"/>
              <a:ea typeface="PMingLiU" pitchFamily="18" charset="-120"/>
            </a:endParaRPr>
          </a:p>
          <a:p>
            <a:r>
              <a:rPr lang="en-US" altLang="zh-CN" sz="4800" b="1">
                <a:latin typeface="Calibri" pitchFamily="34" charset="0"/>
                <a:ea typeface="PMingLiU" pitchFamily="18" charset="-120"/>
              </a:rPr>
              <a:t>Who looks foolish in the end?</a:t>
            </a:r>
            <a:endParaRPr lang="zh-HK" altLang="en-US" sz="4800" b="1">
              <a:latin typeface="Calibri" pitchFamily="34" charset="0"/>
              <a:ea typeface="PMingLiU" pitchFamily="18" charset="-12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ChangeArrowheads="1"/>
          </p:cNvSpPr>
          <p:nvPr/>
        </p:nvSpPr>
        <p:spPr bwMode="auto">
          <a:xfrm>
            <a:off x="304800" y="381000"/>
            <a:ext cx="8229600" cy="1190625"/>
          </a:xfrm>
          <a:prstGeom prst="rect">
            <a:avLst/>
          </a:prstGeom>
          <a:noFill/>
          <a:ln w="9525">
            <a:noFill/>
            <a:miter lim="800000"/>
            <a:headEnd/>
            <a:tailEnd/>
          </a:ln>
        </p:spPr>
        <p:txBody>
          <a:bodyPr>
            <a:spAutoFit/>
          </a:bodyPr>
          <a:lstStyle/>
          <a:p>
            <a:r>
              <a:rPr lang="zh-CN" altLang="zh-CN" sz="3600" b="1">
                <a:solidFill>
                  <a:srgbClr val="0000CC"/>
                </a:solidFill>
                <a:latin typeface="Times New Roman" pitchFamily="18" charset="0"/>
                <a:cs typeface="Times New Roman" pitchFamily="18" charset="0"/>
              </a:rPr>
              <a:t>D3  Who looks foolish in the end? Why?</a:t>
            </a:r>
          </a:p>
          <a:p>
            <a:r>
              <a:rPr lang="zh-CN" altLang="zh-CN" sz="3600" b="1">
                <a:solidFill>
                  <a:srgbClr val="0000CC"/>
                </a:solidFill>
                <a:latin typeface="Times New Roman" pitchFamily="18" charset="0"/>
                <a:cs typeface="Times New Roman" pitchFamily="18" charset="0"/>
              </a:rPr>
              <a:t>       Discuss with your classmates.  </a:t>
            </a:r>
          </a:p>
        </p:txBody>
      </p:sp>
      <p:sp>
        <p:nvSpPr>
          <p:cNvPr id="25603" name="Rectangle 3"/>
          <p:cNvSpPr>
            <a:spLocks noChangeArrowheads="1"/>
          </p:cNvSpPr>
          <p:nvPr/>
        </p:nvSpPr>
        <p:spPr bwMode="auto">
          <a:xfrm>
            <a:off x="457200" y="1600200"/>
            <a:ext cx="8382000" cy="4575175"/>
          </a:xfrm>
          <a:prstGeom prst="rect">
            <a:avLst/>
          </a:prstGeom>
          <a:noFill/>
          <a:ln w="9525">
            <a:noFill/>
            <a:miter lim="800000"/>
            <a:headEnd/>
            <a:tailEnd/>
          </a:ln>
        </p:spPr>
        <p:txBody>
          <a:bodyPr>
            <a:spAutoFit/>
          </a:bodyPr>
          <a:lstStyle/>
          <a:p>
            <a:pPr>
              <a:lnSpc>
                <a:spcPct val="115000"/>
              </a:lnSpc>
            </a:pPr>
            <a:r>
              <a:rPr lang="zh-CN" altLang="zh-CN" sz="3200" b="1">
                <a:latin typeface="Times New Roman" pitchFamily="18" charset="0"/>
              </a:rPr>
              <a:t>(Possible answer)</a:t>
            </a:r>
          </a:p>
          <a:p>
            <a:pPr>
              <a:lnSpc>
                <a:spcPct val="115000"/>
              </a:lnSpc>
            </a:pPr>
            <a:r>
              <a:rPr lang="zh-CN" altLang="zh-CN" sz="3200" b="1">
                <a:solidFill>
                  <a:srgbClr val="FF0000"/>
                </a:solidFill>
                <a:latin typeface="Times New Roman" pitchFamily="18" charset="0"/>
              </a:rPr>
              <a:t>      Benny looks foolish in the end. He thought Daisy didn't know what a packet of electricity was. He wanted to make fun of her. However, Daisy came back with a packet of batteries. The chemicals inside batteries produce electricity. So he had no reason to make fun of Daisy. Instead, his mother made fun of him.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p:cTn id="7" dur="1000" fill="hold"/>
                                        <p:tgtEl>
                                          <p:spTgt spid="25603"/>
                                        </p:tgtEl>
                                        <p:attrNameLst>
                                          <p:attrName>ppt_w</p:attrName>
                                        </p:attrNameLst>
                                      </p:cBhvr>
                                      <p:tavLst>
                                        <p:tav tm="0">
                                          <p:val>
                                            <p:strVal val="#ppt_w*0.70"/>
                                          </p:val>
                                        </p:tav>
                                        <p:tav tm="100000">
                                          <p:val>
                                            <p:strVal val="#ppt_w"/>
                                          </p:val>
                                        </p:tav>
                                      </p:tavLst>
                                    </p:anim>
                                    <p:anim calcmode="lin" valueType="num">
                                      <p:cBhvr>
                                        <p:cTn id="8" dur="1000" fill="hold"/>
                                        <p:tgtEl>
                                          <p:spTgt spid="25603"/>
                                        </p:tgtEl>
                                        <p:attrNameLst>
                                          <p:attrName>ppt_h</p:attrName>
                                        </p:attrNameLst>
                                      </p:cBhvr>
                                      <p:tavLst>
                                        <p:tav tm="0">
                                          <p:val>
                                            <p:strVal val="#ppt_h"/>
                                          </p:val>
                                        </p:tav>
                                        <p:tav tm="100000">
                                          <p:val>
                                            <p:strVal val="#ppt_h"/>
                                          </p:val>
                                        </p:tav>
                                      </p:tavLst>
                                    </p:anim>
                                    <p:animEffect transition="in" filter="fade">
                                      <p:cBhvr>
                                        <p:cTn id="9" dur="10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ChangeArrowheads="1"/>
          </p:cNvSpPr>
          <p:nvPr/>
        </p:nvSpPr>
        <p:spPr bwMode="auto">
          <a:xfrm>
            <a:off x="457200" y="152400"/>
            <a:ext cx="3167063" cy="914400"/>
          </a:xfrm>
          <a:prstGeom prst="rect">
            <a:avLst/>
          </a:prstGeom>
          <a:noFill/>
          <a:ln w="9525">
            <a:noFill/>
            <a:miter lim="800000"/>
            <a:headEnd/>
            <a:tailEnd/>
          </a:ln>
        </p:spPr>
        <p:txBody>
          <a:bodyPr wrap="none" anchor="ctr">
            <a:spAutoFit/>
          </a:bodyPr>
          <a:lstStyle/>
          <a:p>
            <a:r>
              <a:rPr lang="zh-CN" altLang="zh-CN" sz="5400" b="1">
                <a:solidFill>
                  <a:srgbClr val="0000FF"/>
                </a:solidFill>
                <a:latin typeface="MS UI Gothic" pitchFamily="34" charset="-128"/>
                <a:ea typeface="MS UI Gothic" pitchFamily="34" charset="-128"/>
              </a:rPr>
              <a:t>Structure</a:t>
            </a:r>
            <a:r>
              <a:rPr lang="zh-CN" altLang="zh-CN" sz="5400" b="1">
                <a:solidFill>
                  <a:schemeClr val="folHlink"/>
                </a:solidFill>
                <a:latin typeface="MS UI Gothic" pitchFamily="34" charset="-128"/>
                <a:ea typeface="MS UI Gothic" pitchFamily="34" charset="-128"/>
              </a:rPr>
              <a:t> </a:t>
            </a:r>
          </a:p>
        </p:txBody>
      </p:sp>
      <p:sp>
        <p:nvSpPr>
          <p:cNvPr id="62466" name="Rectangle 3"/>
          <p:cNvSpPr>
            <a:spLocks noChangeArrowheads="1"/>
          </p:cNvSpPr>
          <p:nvPr/>
        </p:nvSpPr>
        <p:spPr bwMode="auto">
          <a:xfrm>
            <a:off x="381000" y="1066800"/>
            <a:ext cx="8763000" cy="5216525"/>
          </a:xfrm>
          <a:prstGeom prst="rect">
            <a:avLst/>
          </a:prstGeom>
          <a:noFill/>
          <a:ln w="9525">
            <a:noFill/>
            <a:miter lim="800000"/>
            <a:headEnd/>
            <a:tailEnd/>
          </a:ln>
        </p:spPr>
        <p:txBody>
          <a:bodyPr>
            <a:spAutoFit/>
          </a:bodyPr>
          <a:lstStyle/>
          <a:p>
            <a:r>
              <a:rPr lang="zh-CN" altLang="zh-CN" sz="2800" b="1">
                <a:solidFill>
                  <a:srgbClr val="FF0066"/>
                </a:solidFill>
                <a:latin typeface="Times New Roman" pitchFamily="18" charset="0"/>
                <a:cs typeface="Times New Roman" pitchFamily="18" charset="0"/>
              </a:rPr>
              <a:t>Part 1 (Paragraphs 1--5):</a:t>
            </a:r>
            <a:r>
              <a:rPr lang="zh-CN" altLang="zh-CN" sz="2800" b="1">
                <a:latin typeface="Times New Roman" pitchFamily="18" charset="0"/>
                <a:cs typeface="Times New Roman" pitchFamily="18" charset="0"/>
              </a:rPr>
              <a:t> </a:t>
            </a:r>
          </a:p>
          <a:p>
            <a:r>
              <a:rPr lang="zh-CN" altLang="zh-CN" sz="2800" b="1">
                <a:latin typeface="Times New Roman" pitchFamily="18" charset="0"/>
                <a:cs typeface="Times New Roman" pitchFamily="18" charset="0"/>
              </a:rPr>
              <a:t>Daisy is going to the shop, and Benny tries to trick her by asking her to buy a packet of electricity for him. Daisy agrees and Benny thinks she is foolish.</a:t>
            </a:r>
          </a:p>
          <a:p>
            <a:r>
              <a:rPr lang="zh-CN" altLang="zh-CN" sz="2800" b="1">
                <a:solidFill>
                  <a:srgbClr val="FF0066"/>
                </a:solidFill>
                <a:latin typeface="Times New Roman" pitchFamily="18" charset="0"/>
                <a:cs typeface="Times New Roman" pitchFamily="18" charset="0"/>
              </a:rPr>
              <a:t>Part 2 (Paragraphs 6-10):</a:t>
            </a:r>
            <a:r>
              <a:rPr lang="zh-CN" altLang="zh-CN" sz="2800" b="1">
                <a:latin typeface="Times New Roman" pitchFamily="18" charset="0"/>
                <a:cs typeface="Times New Roman" pitchFamily="18" charset="0"/>
              </a:rPr>
              <a:t> </a:t>
            </a:r>
          </a:p>
          <a:p>
            <a:r>
              <a:rPr lang="zh-CN" altLang="zh-CN" sz="2800" b="1">
                <a:latin typeface="Times New Roman" pitchFamily="18" charset="0"/>
                <a:cs typeface="Times New Roman" pitchFamily="18" charset="0"/>
              </a:rPr>
              <a:t>Benny explains that electricity comes through wires. His dad explains that people get electricity from the power station through wires and cables.</a:t>
            </a:r>
          </a:p>
          <a:p>
            <a:r>
              <a:rPr lang="zh-CN" altLang="zh-CN" sz="2800" b="1">
                <a:solidFill>
                  <a:srgbClr val="FF0066"/>
                </a:solidFill>
                <a:latin typeface="Times New Roman" pitchFamily="18" charset="0"/>
                <a:cs typeface="Times New Roman" pitchFamily="18" charset="0"/>
              </a:rPr>
              <a:t>Part 3 (Paragraphs 11—16): </a:t>
            </a:r>
          </a:p>
          <a:p>
            <a:r>
              <a:rPr lang="zh-CN" altLang="zh-CN" sz="2800" b="1">
                <a:latin typeface="Times New Roman" pitchFamily="18" charset="0"/>
                <a:cs typeface="Times New Roman" pitchFamily="18" charset="0"/>
              </a:rPr>
              <a:t>Daisy returns with some batteries, the packets of electricity Benny asked for. Benny is surprised and now it is Benny who looks foolish.</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AutoShape 2"/>
          <p:cNvSpPr>
            <a:spLocks noChangeArrowheads="1"/>
          </p:cNvSpPr>
          <p:nvPr/>
        </p:nvSpPr>
        <p:spPr bwMode="auto">
          <a:xfrm>
            <a:off x="1219200" y="1295400"/>
            <a:ext cx="6781800" cy="533400"/>
          </a:xfrm>
          <a:prstGeom prst="roundRect">
            <a:avLst>
              <a:gd name="adj" fmla="val 16667"/>
            </a:avLst>
          </a:prstGeom>
          <a:solidFill>
            <a:srgbClr val="CCF9B5"/>
          </a:solidFill>
          <a:ln w="9525">
            <a:solidFill>
              <a:schemeClr val="tx1"/>
            </a:solidFill>
            <a:round/>
            <a:headEnd/>
            <a:tailEnd/>
          </a:ln>
        </p:spPr>
        <p:txBody>
          <a:bodyPr wrap="none" anchor="ctr"/>
          <a:lstStyle/>
          <a:p>
            <a:pPr algn="ctr"/>
            <a:r>
              <a:rPr lang="zh-CN" altLang="zh-CN" sz="2800" b="1">
                <a:latin typeface="Times New Roman" pitchFamily="18" charset="0"/>
              </a:rPr>
              <a:t>Electricity is produced in a power station.</a:t>
            </a:r>
            <a:endParaRPr lang="zh-CN" altLang="zh-CN" sz="2800"/>
          </a:p>
        </p:txBody>
      </p:sp>
      <p:sp>
        <p:nvSpPr>
          <p:cNvPr id="27651" name="AutoShape 3"/>
          <p:cNvSpPr>
            <a:spLocks noChangeArrowheads="1"/>
          </p:cNvSpPr>
          <p:nvPr/>
        </p:nvSpPr>
        <p:spPr bwMode="auto">
          <a:xfrm>
            <a:off x="1066800" y="2133600"/>
            <a:ext cx="7086600" cy="457200"/>
          </a:xfrm>
          <a:prstGeom prst="roundRect">
            <a:avLst>
              <a:gd name="adj" fmla="val 16667"/>
            </a:avLst>
          </a:prstGeom>
          <a:solidFill>
            <a:srgbClr val="CCF9B5"/>
          </a:solidFill>
          <a:ln w="9525">
            <a:solidFill>
              <a:schemeClr val="tx1"/>
            </a:solidFill>
            <a:round/>
            <a:headEnd/>
            <a:tailEnd/>
          </a:ln>
        </p:spPr>
        <p:txBody>
          <a:bodyPr wrap="none" anchor="ctr"/>
          <a:lstStyle/>
          <a:p>
            <a:pPr algn="ctr"/>
            <a:r>
              <a:rPr lang="zh-CN" altLang="zh-CN" sz="2800" b="1">
                <a:latin typeface="Times New Roman" pitchFamily="18" charset="0"/>
              </a:rPr>
              <a:t>Electricity travels in cables under the street.</a:t>
            </a:r>
          </a:p>
        </p:txBody>
      </p:sp>
      <p:sp>
        <p:nvSpPr>
          <p:cNvPr id="27652" name="AutoShape 4"/>
          <p:cNvSpPr>
            <a:spLocks noChangeArrowheads="1"/>
          </p:cNvSpPr>
          <p:nvPr/>
        </p:nvSpPr>
        <p:spPr bwMode="auto">
          <a:xfrm>
            <a:off x="609600" y="2895600"/>
            <a:ext cx="7772400" cy="457200"/>
          </a:xfrm>
          <a:prstGeom prst="roundRect">
            <a:avLst>
              <a:gd name="adj" fmla="val 16667"/>
            </a:avLst>
          </a:prstGeom>
          <a:solidFill>
            <a:srgbClr val="CCF9B5"/>
          </a:solidFill>
          <a:ln w="9525">
            <a:solidFill>
              <a:schemeClr val="tx1"/>
            </a:solidFill>
            <a:round/>
            <a:headEnd/>
            <a:tailEnd/>
          </a:ln>
        </p:spPr>
        <p:txBody>
          <a:bodyPr wrap="none" anchor="ctr"/>
          <a:lstStyle/>
          <a:p>
            <a:pPr algn="ctr"/>
            <a:r>
              <a:rPr lang="zh-CN" altLang="zh-CN" sz="2800" b="1">
                <a:latin typeface="Times New Roman" pitchFamily="18" charset="0"/>
              </a:rPr>
              <a:t>Electricity comes into our flat through thin wires.</a:t>
            </a:r>
          </a:p>
        </p:txBody>
      </p:sp>
      <p:sp>
        <p:nvSpPr>
          <p:cNvPr id="27653" name="AutoShape 5"/>
          <p:cNvSpPr>
            <a:spLocks noChangeArrowheads="1"/>
          </p:cNvSpPr>
          <p:nvPr/>
        </p:nvSpPr>
        <p:spPr bwMode="auto">
          <a:xfrm>
            <a:off x="228600" y="3657600"/>
            <a:ext cx="8305800" cy="457200"/>
          </a:xfrm>
          <a:prstGeom prst="roundRect">
            <a:avLst>
              <a:gd name="adj" fmla="val 16667"/>
            </a:avLst>
          </a:prstGeom>
          <a:solidFill>
            <a:srgbClr val="CCF9B5"/>
          </a:solidFill>
          <a:ln w="9525">
            <a:solidFill>
              <a:schemeClr val="tx1"/>
            </a:solidFill>
            <a:round/>
            <a:headEnd/>
            <a:tailEnd/>
          </a:ln>
        </p:spPr>
        <p:txBody>
          <a:bodyPr wrap="none" anchor="ctr"/>
          <a:lstStyle/>
          <a:p>
            <a:pPr algn="ctr"/>
            <a:r>
              <a:rPr lang="zh-CN" altLang="zh-CN" sz="2800" b="1">
                <a:latin typeface="Times New Roman" pitchFamily="18" charset="0"/>
              </a:rPr>
              <a:t>Electricity changes into light energy in light bulbs.</a:t>
            </a:r>
          </a:p>
        </p:txBody>
      </p:sp>
      <p:sp>
        <p:nvSpPr>
          <p:cNvPr id="63493" name="Rectangle 6"/>
          <p:cNvSpPr>
            <a:spLocks noChangeArrowheads="1"/>
          </p:cNvSpPr>
          <p:nvPr/>
        </p:nvSpPr>
        <p:spPr bwMode="auto">
          <a:xfrm>
            <a:off x="304800" y="152400"/>
            <a:ext cx="8610600" cy="1190625"/>
          </a:xfrm>
          <a:prstGeom prst="rect">
            <a:avLst/>
          </a:prstGeom>
          <a:noFill/>
          <a:ln w="9525">
            <a:noFill/>
            <a:miter lim="800000"/>
            <a:headEnd/>
            <a:tailEnd/>
          </a:ln>
        </p:spPr>
        <p:txBody>
          <a:bodyPr>
            <a:spAutoFit/>
          </a:bodyPr>
          <a:lstStyle/>
          <a:p>
            <a:r>
              <a:rPr lang="zh-CN" altLang="zh-CN" sz="3600" b="1">
                <a:solidFill>
                  <a:srgbClr val="0000CC"/>
                </a:solidFill>
                <a:latin typeface="Times New Roman" pitchFamily="18" charset="0"/>
                <a:cs typeface="Times New Roman" pitchFamily="18" charset="0"/>
              </a:rPr>
              <a:t>Draw a flow chat to talk about the process of electricity.</a:t>
            </a:r>
          </a:p>
        </p:txBody>
      </p:sp>
      <p:sp>
        <p:nvSpPr>
          <p:cNvPr id="27655" name="AutoShape 7"/>
          <p:cNvSpPr>
            <a:spLocks noChangeArrowheads="1"/>
          </p:cNvSpPr>
          <p:nvPr/>
        </p:nvSpPr>
        <p:spPr bwMode="auto">
          <a:xfrm>
            <a:off x="4343400" y="1828800"/>
            <a:ext cx="152400" cy="304800"/>
          </a:xfrm>
          <a:prstGeom prst="downArrow">
            <a:avLst>
              <a:gd name="adj1" fmla="val 50000"/>
              <a:gd name="adj2" fmla="val 50000"/>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7656" name="AutoShape 8"/>
          <p:cNvSpPr>
            <a:spLocks noChangeArrowheads="1"/>
          </p:cNvSpPr>
          <p:nvPr/>
        </p:nvSpPr>
        <p:spPr bwMode="auto">
          <a:xfrm>
            <a:off x="4343400" y="2590800"/>
            <a:ext cx="152400" cy="304800"/>
          </a:xfrm>
          <a:prstGeom prst="downArrow">
            <a:avLst>
              <a:gd name="adj1" fmla="val 50000"/>
              <a:gd name="adj2" fmla="val 50000"/>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7657" name="AutoShape 9"/>
          <p:cNvSpPr>
            <a:spLocks noChangeArrowheads="1"/>
          </p:cNvSpPr>
          <p:nvPr/>
        </p:nvSpPr>
        <p:spPr bwMode="auto">
          <a:xfrm>
            <a:off x="4343400" y="3352800"/>
            <a:ext cx="152400" cy="304800"/>
          </a:xfrm>
          <a:prstGeom prst="downArrow">
            <a:avLst>
              <a:gd name="adj1" fmla="val 50000"/>
              <a:gd name="adj2" fmla="val 50000"/>
            </a:avLst>
          </a:prstGeom>
          <a:solidFill>
            <a:schemeClr val="accent1"/>
          </a:solidFill>
          <a:ln w="9525">
            <a:solidFill>
              <a:schemeClr val="tx1"/>
            </a:solidFill>
            <a:miter lim="800000"/>
            <a:headEnd/>
            <a:tailEnd/>
          </a:ln>
        </p:spPr>
        <p:txBody>
          <a:bodyPr vert="eaVert" wrap="none" anchor="ctr"/>
          <a:lstStyle/>
          <a:p>
            <a:endParaRPr lang="zh-CN" altLang="en-US"/>
          </a:p>
        </p:txBody>
      </p:sp>
      <p:sp>
        <p:nvSpPr>
          <p:cNvPr id="27658" name="Rectangle 10"/>
          <p:cNvSpPr>
            <a:spLocks noChangeArrowheads="1"/>
          </p:cNvSpPr>
          <p:nvPr/>
        </p:nvSpPr>
        <p:spPr bwMode="auto">
          <a:xfrm>
            <a:off x="381000" y="4267200"/>
            <a:ext cx="8610600" cy="2227263"/>
          </a:xfrm>
          <a:prstGeom prst="rect">
            <a:avLst/>
          </a:prstGeom>
          <a:noFill/>
          <a:ln w="9525">
            <a:noFill/>
            <a:miter lim="800000"/>
            <a:headEnd/>
            <a:tailEnd/>
          </a:ln>
        </p:spPr>
        <p:txBody>
          <a:bodyPr>
            <a:spAutoFit/>
          </a:bodyPr>
          <a:lstStyle/>
          <a:p>
            <a:r>
              <a:rPr lang="zh-CN" altLang="zh-CN" sz="2800" b="1">
                <a:latin typeface="Times New Roman" pitchFamily="18" charset="0"/>
              </a:rPr>
              <a:t>     </a:t>
            </a:r>
            <a:r>
              <a:rPr lang="zh-CN" altLang="zh-CN" sz="2800" b="1">
                <a:solidFill>
                  <a:srgbClr val="FF0000"/>
                </a:solidFill>
                <a:latin typeface="Times New Roman" pitchFamily="18" charset="0"/>
              </a:rPr>
              <a:t>First,</a:t>
            </a:r>
            <a:r>
              <a:rPr lang="zh-CN" altLang="zh-CN" sz="2800" b="1">
                <a:latin typeface="Times New Roman" pitchFamily="18" charset="0"/>
              </a:rPr>
              <a:t> </a:t>
            </a:r>
            <a:r>
              <a:rPr lang="zh-CN" altLang="zh-CN" sz="2800" b="1">
                <a:solidFill>
                  <a:srgbClr val="FF0000"/>
                </a:solidFill>
                <a:latin typeface="Times New Roman" pitchFamily="18" charset="0"/>
              </a:rPr>
              <a:t>people produce electricity in a power station. After that, the electricity travels through cables under the street. The cables are connected to thin wires. Then, electricity comes into homes through those thin wires. Finally, it changes into light energy in light bulbs.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p:cTn id="7" dur="1000" fill="hold"/>
                                        <p:tgtEl>
                                          <p:spTgt spid="27650"/>
                                        </p:tgtEl>
                                        <p:attrNameLst>
                                          <p:attrName>ppt_w</p:attrName>
                                        </p:attrNameLst>
                                      </p:cBhvr>
                                      <p:tavLst>
                                        <p:tav tm="0">
                                          <p:val>
                                            <p:strVal val="#ppt_w*0.70"/>
                                          </p:val>
                                        </p:tav>
                                        <p:tav tm="100000">
                                          <p:val>
                                            <p:strVal val="#ppt_w"/>
                                          </p:val>
                                        </p:tav>
                                      </p:tavLst>
                                    </p:anim>
                                    <p:anim calcmode="lin" valueType="num">
                                      <p:cBhvr>
                                        <p:cTn id="8" dur="1000" fill="hold"/>
                                        <p:tgtEl>
                                          <p:spTgt spid="27650"/>
                                        </p:tgtEl>
                                        <p:attrNameLst>
                                          <p:attrName>ppt_h</p:attrName>
                                        </p:attrNameLst>
                                      </p:cBhvr>
                                      <p:tavLst>
                                        <p:tav tm="0">
                                          <p:val>
                                            <p:strVal val="#ppt_h"/>
                                          </p:val>
                                        </p:tav>
                                        <p:tav tm="100000">
                                          <p:val>
                                            <p:strVal val="#ppt_h"/>
                                          </p:val>
                                        </p:tav>
                                      </p:tavLst>
                                    </p:anim>
                                    <p:animEffect transition="in" filter="fade">
                                      <p:cBhvr>
                                        <p:cTn id="9" dur="1000"/>
                                        <p:tgtEl>
                                          <p:spTgt spid="27650"/>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27655"/>
                                        </p:tgtEl>
                                        <p:attrNameLst>
                                          <p:attrName>style.visibility</p:attrName>
                                        </p:attrNameLst>
                                      </p:cBhvr>
                                      <p:to>
                                        <p:strVal val="visible"/>
                                      </p:to>
                                    </p:set>
                                    <p:anim calcmode="lin" valueType="num">
                                      <p:cBhvr>
                                        <p:cTn id="12" dur="1000" fill="hold"/>
                                        <p:tgtEl>
                                          <p:spTgt spid="27655"/>
                                        </p:tgtEl>
                                        <p:attrNameLst>
                                          <p:attrName>ppt_w</p:attrName>
                                        </p:attrNameLst>
                                      </p:cBhvr>
                                      <p:tavLst>
                                        <p:tav tm="0">
                                          <p:val>
                                            <p:strVal val="#ppt_w*0.70"/>
                                          </p:val>
                                        </p:tav>
                                        <p:tav tm="100000">
                                          <p:val>
                                            <p:strVal val="#ppt_w"/>
                                          </p:val>
                                        </p:tav>
                                      </p:tavLst>
                                    </p:anim>
                                    <p:anim calcmode="lin" valueType="num">
                                      <p:cBhvr>
                                        <p:cTn id="13" dur="1000" fill="hold"/>
                                        <p:tgtEl>
                                          <p:spTgt spid="27655"/>
                                        </p:tgtEl>
                                        <p:attrNameLst>
                                          <p:attrName>ppt_h</p:attrName>
                                        </p:attrNameLst>
                                      </p:cBhvr>
                                      <p:tavLst>
                                        <p:tav tm="0">
                                          <p:val>
                                            <p:strVal val="#ppt_h"/>
                                          </p:val>
                                        </p:tav>
                                        <p:tav tm="100000">
                                          <p:val>
                                            <p:strVal val="#ppt_h"/>
                                          </p:val>
                                        </p:tav>
                                      </p:tavLst>
                                    </p:anim>
                                    <p:animEffect transition="in" filter="fade">
                                      <p:cBhvr>
                                        <p:cTn id="14" dur="1000"/>
                                        <p:tgtEl>
                                          <p:spTgt spid="27655"/>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7651"/>
                                        </p:tgtEl>
                                        <p:attrNameLst>
                                          <p:attrName>style.visibility</p:attrName>
                                        </p:attrNameLst>
                                      </p:cBhvr>
                                      <p:to>
                                        <p:strVal val="visible"/>
                                      </p:to>
                                    </p:set>
                                    <p:anim calcmode="lin" valueType="num">
                                      <p:cBhvr>
                                        <p:cTn id="17" dur="1000" fill="hold"/>
                                        <p:tgtEl>
                                          <p:spTgt spid="27651"/>
                                        </p:tgtEl>
                                        <p:attrNameLst>
                                          <p:attrName>ppt_w</p:attrName>
                                        </p:attrNameLst>
                                      </p:cBhvr>
                                      <p:tavLst>
                                        <p:tav tm="0">
                                          <p:val>
                                            <p:strVal val="#ppt_w*0.70"/>
                                          </p:val>
                                        </p:tav>
                                        <p:tav tm="100000">
                                          <p:val>
                                            <p:strVal val="#ppt_w"/>
                                          </p:val>
                                        </p:tav>
                                      </p:tavLst>
                                    </p:anim>
                                    <p:anim calcmode="lin" valueType="num">
                                      <p:cBhvr>
                                        <p:cTn id="18" dur="1000" fill="hold"/>
                                        <p:tgtEl>
                                          <p:spTgt spid="27651"/>
                                        </p:tgtEl>
                                        <p:attrNameLst>
                                          <p:attrName>ppt_h</p:attrName>
                                        </p:attrNameLst>
                                      </p:cBhvr>
                                      <p:tavLst>
                                        <p:tav tm="0">
                                          <p:val>
                                            <p:strVal val="#ppt_h"/>
                                          </p:val>
                                        </p:tav>
                                        <p:tav tm="100000">
                                          <p:val>
                                            <p:strVal val="#ppt_h"/>
                                          </p:val>
                                        </p:tav>
                                      </p:tavLst>
                                    </p:anim>
                                    <p:animEffect transition="in" filter="fade">
                                      <p:cBhvr>
                                        <p:cTn id="19" dur="1000"/>
                                        <p:tgtEl>
                                          <p:spTgt spid="27651"/>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27652"/>
                                        </p:tgtEl>
                                        <p:attrNameLst>
                                          <p:attrName>style.visibility</p:attrName>
                                        </p:attrNameLst>
                                      </p:cBhvr>
                                      <p:to>
                                        <p:strVal val="visible"/>
                                      </p:to>
                                    </p:set>
                                    <p:anim calcmode="lin" valueType="num">
                                      <p:cBhvr>
                                        <p:cTn id="22" dur="1000" fill="hold"/>
                                        <p:tgtEl>
                                          <p:spTgt spid="27652"/>
                                        </p:tgtEl>
                                        <p:attrNameLst>
                                          <p:attrName>ppt_w</p:attrName>
                                        </p:attrNameLst>
                                      </p:cBhvr>
                                      <p:tavLst>
                                        <p:tav tm="0">
                                          <p:val>
                                            <p:strVal val="#ppt_w*0.70"/>
                                          </p:val>
                                        </p:tav>
                                        <p:tav tm="100000">
                                          <p:val>
                                            <p:strVal val="#ppt_w"/>
                                          </p:val>
                                        </p:tav>
                                      </p:tavLst>
                                    </p:anim>
                                    <p:anim calcmode="lin" valueType="num">
                                      <p:cBhvr>
                                        <p:cTn id="23" dur="1000" fill="hold"/>
                                        <p:tgtEl>
                                          <p:spTgt spid="27652"/>
                                        </p:tgtEl>
                                        <p:attrNameLst>
                                          <p:attrName>ppt_h</p:attrName>
                                        </p:attrNameLst>
                                      </p:cBhvr>
                                      <p:tavLst>
                                        <p:tav tm="0">
                                          <p:val>
                                            <p:strVal val="#ppt_h"/>
                                          </p:val>
                                        </p:tav>
                                        <p:tav tm="100000">
                                          <p:val>
                                            <p:strVal val="#ppt_h"/>
                                          </p:val>
                                        </p:tav>
                                      </p:tavLst>
                                    </p:anim>
                                    <p:animEffect transition="in" filter="fade">
                                      <p:cBhvr>
                                        <p:cTn id="24" dur="1000"/>
                                        <p:tgtEl>
                                          <p:spTgt spid="2765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27657"/>
                                        </p:tgtEl>
                                        <p:attrNameLst>
                                          <p:attrName>style.visibility</p:attrName>
                                        </p:attrNameLst>
                                      </p:cBhvr>
                                      <p:to>
                                        <p:strVal val="visible"/>
                                      </p:to>
                                    </p:set>
                                    <p:anim calcmode="lin" valueType="num">
                                      <p:cBhvr>
                                        <p:cTn id="27" dur="1000" fill="hold"/>
                                        <p:tgtEl>
                                          <p:spTgt spid="27657"/>
                                        </p:tgtEl>
                                        <p:attrNameLst>
                                          <p:attrName>ppt_w</p:attrName>
                                        </p:attrNameLst>
                                      </p:cBhvr>
                                      <p:tavLst>
                                        <p:tav tm="0">
                                          <p:val>
                                            <p:strVal val="#ppt_w*0.70"/>
                                          </p:val>
                                        </p:tav>
                                        <p:tav tm="100000">
                                          <p:val>
                                            <p:strVal val="#ppt_w"/>
                                          </p:val>
                                        </p:tav>
                                      </p:tavLst>
                                    </p:anim>
                                    <p:anim calcmode="lin" valueType="num">
                                      <p:cBhvr>
                                        <p:cTn id="28" dur="1000" fill="hold"/>
                                        <p:tgtEl>
                                          <p:spTgt spid="27657"/>
                                        </p:tgtEl>
                                        <p:attrNameLst>
                                          <p:attrName>ppt_h</p:attrName>
                                        </p:attrNameLst>
                                      </p:cBhvr>
                                      <p:tavLst>
                                        <p:tav tm="0">
                                          <p:val>
                                            <p:strVal val="#ppt_h"/>
                                          </p:val>
                                        </p:tav>
                                        <p:tav tm="100000">
                                          <p:val>
                                            <p:strVal val="#ppt_h"/>
                                          </p:val>
                                        </p:tav>
                                      </p:tavLst>
                                    </p:anim>
                                    <p:animEffect transition="in" filter="fade">
                                      <p:cBhvr>
                                        <p:cTn id="29" dur="1000"/>
                                        <p:tgtEl>
                                          <p:spTgt spid="27657"/>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27653"/>
                                        </p:tgtEl>
                                        <p:attrNameLst>
                                          <p:attrName>style.visibility</p:attrName>
                                        </p:attrNameLst>
                                      </p:cBhvr>
                                      <p:to>
                                        <p:strVal val="visible"/>
                                      </p:to>
                                    </p:set>
                                    <p:anim calcmode="lin" valueType="num">
                                      <p:cBhvr>
                                        <p:cTn id="32" dur="1000" fill="hold"/>
                                        <p:tgtEl>
                                          <p:spTgt spid="27653"/>
                                        </p:tgtEl>
                                        <p:attrNameLst>
                                          <p:attrName>ppt_w</p:attrName>
                                        </p:attrNameLst>
                                      </p:cBhvr>
                                      <p:tavLst>
                                        <p:tav tm="0">
                                          <p:val>
                                            <p:strVal val="#ppt_w*0.70"/>
                                          </p:val>
                                        </p:tav>
                                        <p:tav tm="100000">
                                          <p:val>
                                            <p:strVal val="#ppt_w"/>
                                          </p:val>
                                        </p:tav>
                                      </p:tavLst>
                                    </p:anim>
                                    <p:anim calcmode="lin" valueType="num">
                                      <p:cBhvr>
                                        <p:cTn id="33" dur="1000" fill="hold"/>
                                        <p:tgtEl>
                                          <p:spTgt spid="27653"/>
                                        </p:tgtEl>
                                        <p:attrNameLst>
                                          <p:attrName>ppt_h</p:attrName>
                                        </p:attrNameLst>
                                      </p:cBhvr>
                                      <p:tavLst>
                                        <p:tav tm="0">
                                          <p:val>
                                            <p:strVal val="#ppt_h"/>
                                          </p:val>
                                        </p:tav>
                                        <p:tav tm="100000">
                                          <p:val>
                                            <p:strVal val="#ppt_h"/>
                                          </p:val>
                                        </p:tav>
                                      </p:tavLst>
                                    </p:anim>
                                    <p:animEffect transition="in" filter="fade">
                                      <p:cBhvr>
                                        <p:cTn id="34" dur="1000"/>
                                        <p:tgtEl>
                                          <p:spTgt spid="27653"/>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27656"/>
                                        </p:tgtEl>
                                        <p:attrNameLst>
                                          <p:attrName>style.visibility</p:attrName>
                                        </p:attrNameLst>
                                      </p:cBhvr>
                                      <p:to>
                                        <p:strVal val="visible"/>
                                      </p:to>
                                    </p:set>
                                    <p:anim calcmode="lin" valueType="num">
                                      <p:cBhvr>
                                        <p:cTn id="37" dur="1000" fill="hold"/>
                                        <p:tgtEl>
                                          <p:spTgt spid="27656"/>
                                        </p:tgtEl>
                                        <p:attrNameLst>
                                          <p:attrName>ppt_w</p:attrName>
                                        </p:attrNameLst>
                                      </p:cBhvr>
                                      <p:tavLst>
                                        <p:tav tm="0">
                                          <p:val>
                                            <p:strVal val="#ppt_w*0.70"/>
                                          </p:val>
                                        </p:tav>
                                        <p:tav tm="100000">
                                          <p:val>
                                            <p:strVal val="#ppt_w"/>
                                          </p:val>
                                        </p:tav>
                                      </p:tavLst>
                                    </p:anim>
                                    <p:anim calcmode="lin" valueType="num">
                                      <p:cBhvr>
                                        <p:cTn id="38" dur="1000" fill="hold"/>
                                        <p:tgtEl>
                                          <p:spTgt spid="27656"/>
                                        </p:tgtEl>
                                        <p:attrNameLst>
                                          <p:attrName>ppt_h</p:attrName>
                                        </p:attrNameLst>
                                      </p:cBhvr>
                                      <p:tavLst>
                                        <p:tav tm="0">
                                          <p:val>
                                            <p:strVal val="#ppt_h"/>
                                          </p:val>
                                        </p:tav>
                                        <p:tav tm="100000">
                                          <p:val>
                                            <p:strVal val="#ppt_h"/>
                                          </p:val>
                                        </p:tav>
                                      </p:tavLst>
                                    </p:anim>
                                    <p:animEffect transition="in" filter="fade">
                                      <p:cBhvr>
                                        <p:cTn id="39" dur="1000"/>
                                        <p:tgtEl>
                                          <p:spTgt spid="27656"/>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27658"/>
                                        </p:tgtEl>
                                        <p:attrNameLst>
                                          <p:attrName>style.visibility</p:attrName>
                                        </p:attrNameLst>
                                      </p:cBhvr>
                                      <p:to>
                                        <p:strVal val="visible"/>
                                      </p:to>
                                    </p:set>
                                    <p:anim calcmode="lin" valueType="num">
                                      <p:cBhvr>
                                        <p:cTn id="44" dur="1000" fill="hold"/>
                                        <p:tgtEl>
                                          <p:spTgt spid="27658"/>
                                        </p:tgtEl>
                                        <p:attrNameLst>
                                          <p:attrName>ppt_w</p:attrName>
                                        </p:attrNameLst>
                                      </p:cBhvr>
                                      <p:tavLst>
                                        <p:tav tm="0">
                                          <p:val>
                                            <p:strVal val="#ppt_w*0.70"/>
                                          </p:val>
                                        </p:tav>
                                        <p:tav tm="100000">
                                          <p:val>
                                            <p:strVal val="#ppt_w"/>
                                          </p:val>
                                        </p:tav>
                                      </p:tavLst>
                                    </p:anim>
                                    <p:anim calcmode="lin" valueType="num">
                                      <p:cBhvr>
                                        <p:cTn id="45" dur="1000" fill="hold"/>
                                        <p:tgtEl>
                                          <p:spTgt spid="27658"/>
                                        </p:tgtEl>
                                        <p:attrNameLst>
                                          <p:attrName>ppt_h</p:attrName>
                                        </p:attrNameLst>
                                      </p:cBhvr>
                                      <p:tavLst>
                                        <p:tav tm="0">
                                          <p:val>
                                            <p:strVal val="#ppt_h"/>
                                          </p:val>
                                        </p:tav>
                                        <p:tav tm="100000">
                                          <p:val>
                                            <p:strVal val="#ppt_h"/>
                                          </p:val>
                                        </p:tav>
                                      </p:tavLst>
                                    </p:anim>
                                    <p:animEffect transition="in" filter="fade">
                                      <p:cBhvr>
                                        <p:cTn id="46" dur="10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nimBg="1" autoUpdateAnimBg="0"/>
      <p:bldP spid="27651" grpId="0" animBg="1" autoUpdateAnimBg="0"/>
      <p:bldP spid="27652" grpId="0" animBg="1" autoUpdateAnimBg="0"/>
      <p:bldP spid="27653" grpId="0" animBg="1" autoUpdateAnimBg="0"/>
      <p:bldP spid="27655" grpId="0" animBg="1"/>
      <p:bldP spid="27656" grpId="0" animBg="1"/>
      <p:bldP spid="27657" grpId="0" animBg="1"/>
      <p:bldP spid="2765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3"/>
          <p:cNvSpPr txBox="1">
            <a:spLocks noChangeArrowheads="1"/>
          </p:cNvSpPr>
          <p:nvPr/>
        </p:nvSpPr>
        <p:spPr bwMode="auto">
          <a:xfrm>
            <a:off x="2057400" y="304800"/>
            <a:ext cx="5029200" cy="701675"/>
          </a:xfrm>
          <a:prstGeom prst="rect">
            <a:avLst/>
          </a:prstGeom>
          <a:noFill/>
          <a:ln w="9525">
            <a:noFill/>
            <a:miter lim="800000"/>
            <a:headEnd/>
            <a:tailEnd/>
          </a:ln>
        </p:spPr>
        <p:txBody>
          <a:bodyPr>
            <a:spAutoFit/>
          </a:bodyPr>
          <a:lstStyle/>
          <a:p>
            <a:pPr fontAlgn="auto">
              <a:spcBef>
                <a:spcPts val="0"/>
              </a:spcBef>
              <a:spcAft>
                <a:spcPts val="0"/>
              </a:spcAft>
              <a:defRPr/>
            </a:pPr>
            <a:r>
              <a:rPr lang="zh-CN" altLang="zh-CN" sz="4000" b="1">
                <a:solidFill>
                  <a:srgbClr val="31859C"/>
                </a:solidFill>
                <a:effectLst>
                  <a:outerShdw blurRad="38100" dist="38100" dir="2700000" algn="tl">
                    <a:srgbClr val="C0C0C0"/>
                  </a:outerShdw>
                </a:effectLst>
                <a:latin typeface="Cooper Black" pitchFamily="18" charset="0"/>
                <a:ea typeface="+mn-ea"/>
              </a:rPr>
              <a:t>Language Points</a:t>
            </a:r>
          </a:p>
        </p:txBody>
      </p:sp>
      <p:sp>
        <p:nvSpPr>
          <p:cNvPr id="28675" name="Rectangle 3"/>
          <p:cNvSpPr>
            <a:spLocks noChangeArrowheads="1"/>
          </p:cNvSpPr>
          <p:nvPr/>
        </p:nvSpPr>
        <p:spPr bwMode="auto">
          <a:xfrm>
            <a:off x="152400" y="990600"/>
            <a:ext cx="8839200" cy="5457825"/>
          </a:xfrm>
          <a:prstGeom prst="rect">
            <a:avLst/>
          </a:prstGeom>
          <a:noFill/>
          <a:ln w="9525">
            <a:noFill/>
            <a:miter lim="800000"/>
            <a:headEnd/>
            <a:tailEnd/>
          </a:ln>
        </p:spPr>
        <p:txBody>
          <a:bodyPr>
            <a:spAutoFit/>
          </a:bodyPr>
          <a:lstStyle/>
          <a:p>
            <a:pPr marL="342900" indent="-342900">
              <a:lnSpc>
                <a:spcPct val="110000"/>
              </a:lnSpc>
            </a:pPr>
            <a:r>
              <a:rPr lang="zh-CN" altLang="zh-CN" sz="3200" b="1">
                <a:latin typeface="Times New Roman" pitchFamily="18" charset="0"/>
                <a:cs typeface="Times New Roman" pitchFamily="18" charset="0"/>
              </a:rPr>
              <a:t> 1. She can’t buy electricity </a:t>
            </a:r>
            <a:r>
              <a:rPr lang="zh-CN" altLang="zh-CN" sz="3200" b="1">
                <a:solidFill>
                  <a:srgbClr val="FF0000"/>
                </a:solidFill>
                <a:latin typeface="Times New Roman" pitchFamily="18" charset="0"/>
                <a:cs typeface="Times New Roman" pitchFamily="18" charset="0"/>
              </a:rPr>
              <a:t>in packets</a:t>
            </a:r>
            <a:r>
              <a:rPr lang="zh-CN" altLang="zh-CN" sz="3200" b="1">
                <a:latin typeface="Times New Roman" pitchFamily="18" charset="0"/>
                <a:cs typeface="Times New Roman" pitchFamily="18" charset="0"/>
              </a:rPr>
              <a:t> like sweets!</a:t>
            </a:r>
            <a:r>
              <a:rPr lang="zh-CN" altLang="zh-CN" sz="3200" b="1">
                <a:solidFill>
                  <a:srgbClr val="0000FF"/>
                </a:solidFill>
                <a:latin typeface="Times New Roman" pitchFamily="18" charset="0"/>
                <a:cs typeface="Times New Roman" pitchFamily="18" charset="0"/>
              </a:rPr>
              <a:t>      </a:t>
            </a:r>
          </a:p>
          <a:p>
            <a:pPr marL="342900" indent="-342900">
              <a:lnSpc>
                <a:spcPct val="110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她不能像买糖一样一包包地买电。</a:t>
            </a:r>
          </a:p>
          <a:p>
            <a:pPr marL="342900" indent="-342900">
              <a:lnSpc>
                <a:spcPct val="110000"/>
              </a:lnSpc>
            </a:pPr>
            <a:r>
              <a:rPr lang="zh-CN" altLang="zh-CN" sz="3200" b="1">
                <a:latin typeface="Times New Roman" pitchFamily="18" charset="0"/>
                <a:cs typeface="Times New Roman" pitchFamily="18" charset="0"/>
              </a:rPr>
              <a:t>      </a:t>
            </a:r>
            <a:r>
              <a:rPr lang="zh-CN" altLang="zh-CN" sz="3200" b="1">
                <a:solidFill>
                  <a:srgbClr val="FF0066"/>
                </a:solidFill>
                <a:latin typeface="Times New Roman" pitchFamily="18" charset="0"/>
                <a:cs typeface="Times New Roman" pitchFamily="18" charset="0"/>
              </a:rPr>
              <a:t>in packets </a:t>
            </a:r>
            <a:r>
              <a:rPr lang="zh-CN" altLang="en-US" sz="3200" b="1">
                <a:solidFill>
                  <a:srgbClr val="FF0066"/>
                </a:solidFill>
                <a:latin typeface="Times New Roman" pitchFamily="18" charset="0"/>
                <a:cs typeface="Times New Roman" pitchFamily="18" charset="0"/>
              </a:rPr>
              <a:t>意为“一包包地”。</a:t>
            </a:r>
          </a:p>
          <a:p>
            <a:pPr marL="342900" indent="-342900">
              <a:lnSpc>
                <a:spcPct val="110000"/>
              </a:lnSpc>
            </a:pPr>
            <a:r>
              <a:rPr lang="zh-CN" altLang="zh-CN" sz="3200" b="1">
                <a:solidFill>
                  <a:srgbClr val="FF0066"/>
                </a:solidFill>
                <a:latin typeface="Times New Roman" pitchFamily="18" charset="0"/>
                <a:cs typeface="Times New Roman" pitchFamily="18" charset="0"/>
              </a:rPr>
              <a:t>   </a:t>
            </a:r>
            <a:r>
              <a:rPr lang="zh-CN" altLang="zh-CN" sz="3200" b="1">
                <a:latin typeface="Times New Roman" pitchFamily="18" charset="0"/>
                <a:cs typeface="Times New Roman" pitchFamily="18" charset="0"/>
              </a:rPr>
              <a:t>in</a:t>
            </a:r>
            <a:r>
              <a:rPr lang="zh-CN" altLang="en-US" sz="3200" b="1">
                <a:latin typeface="Times New Roman" pitchFamily="18" charset="0"/>
                <a:cs typeface="Times New Roman" pitchFamily="18" charset="0"/>
              </a:rPr>
              <a:t>后接量词的复数形式常用语显示某物的形 </a:t>
            </a:r>
          </a:p>
          <a:p>
            <a:pPr marL="342900" indent="-342900">
              <a:lnSpc>
                <a:spcPct val="110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状、包装或数量。如：</a:t>
            </a:r>
          </a:p>
          <a:p>
            <a:pPr marL="342900" indent="-342900">
              <a:lnSpc>
                <a:spcPct val="110000"/>
              </a:lnSpc>
            </a:pPr>
            <a:r>
              <a:rPr lang="zh-CN" altLang="zh-CN" sz="3200" b="1">
                <a:latin typeface="Times New Roman" pitchFamily="18" charset="0"/>
                <a:cs typeface="Times New Roman" pitchFamily="18" charset="0"/>
              </a:rPr>
              <a:t>        </a:t>
            </a:r>
            <a:r>
              <a:rPr lang="zh-CN" altLang="zh-CN" sz="3200" b="1">
                <a:solidFill>
                  <a:srgbClr val="0000FF"/>
                </a:solidFill>
                <a:latin typeface="Times New Roman" pitchFamily="18" charset="0"/>
                <a:cs typeface="Times New Roman" pitchFamily="18" charset="0"/>
              </a:rPr>
              <a:t>in pairs   </a:t>
            </a:r>
            <a:r>
              <a:rPr lang="zh-CN" altLang="en-US" sz="3200" b="1">
                <a:solidFill>
                  <a:srgbClr val="0000FF"/>
                </a:solidFill>
                <a:latin typeface="Times New Roman" pitchFamily="18" charset="0"/>
                <a:cs typeface="Times New Roman" pitchFamily="18" charset="0"/>
              </a:rPr>
              <a:t>一对对地        </a:t>
            </a:r>
            <a:r>
              <a:rPr lang="zh-CN" altLang="zh-CN" sz="3200" b="1">
                <a:solidFill>
                  <a:srgbClr val="0000FF"/>
                </a:solidFill>
                <a:latin typeface="Times New Roman" pitchFamily="18" charset="0"/>
                <a:cs typeface="Times New Roman" pitchFamily="18" charset="0"/>
              </a:rPr>
              <a:t>in rows </a:t>
            </a:r>
            <a:r>
              <a:rPr lang="zh-CN" altLang="en-US" sz="3200" b="1">
                <a:solidFill>
                  <a:srgbClr val="0000FF"/>
                </a:solidFill>
                <a:latin typeface="Times New Roman" pitchFamily="18" charset="0"/>
                <a:cs typeface="Times New Roman" pitchFamily="18" charset="0"/>
              </a:rPr>
              <a:t>一排排地</a:t>
            </a:r>
          </a:p>
          <a:p>
            <a:pPr marL="342900" indent="-342900">
              <a:lnSpc>
                <a:spcPct val="110000"/>
              </a:lnSpc>
            </a:pPr>
            <a:r>
              <a:rPr lang="zh-CN" altLang="zh-CN" sz="3200" b="1">
                <a:solidFill>
                  <a:srgbClr val="0000FF"/>
                </a:solidFill>
                <a:latin typeface="Times New Roman" pitchFamily="18" charset="0"/>
                <a:cs typeface="Times New Roman" pitchFamily="18" charset="0"/>
              </a:rPr>
              <a:t>        in groups</a:t>
            </a:r>
            <a:r>
              <a:rPr lang="zh-CN" altLang="en-US" sz="3200" b="1">
                <a:solidFill>
                  <a:srgbClr val="0000FF"/>
                </a:solidFill>
                <a:latin typeface="Times New Roman" pitchFamily="18" charset="0"/>
                <a:cs typeface="Times New Roman" pitchFamily="18" charset="0"/>
              </a:rPr>
              <a:t>成群结队地    </a:t>
            </a:r>
            <a:r>
              <a:rPr lang="zh-CN" altLang="zh-CN" sz="3200" b="1">
                <a:solidFill>
                  <a:srgbClr val="0000FF"/>
                </a:solidFill>
                <a:latin typeface="Times New Roman" pitchFamily="18" charset="0"/>
                <a:cs typeface="Times New Roman" pitchFamily="18" charset="0"/>
              </a:rPr>
              <a:t>in bags </a:t>
            </a:r>
            <a:r>
              <a:rPr lang="zh-CN" altLang="en-US" sz="3200" b="1">
                <a:solidFill>
                  <a:srgbClr val="0000FF"/>
                </a:solidFill>
                <a:latin typeface="Times New Roman" pitchFamily="18" charset="0"/>
                <a:cs typeface="Times New Roman" pitchFamily="18" charset="0"/>
              </a:rPr>
              <a:t>一袋袋地</a:t>
            </a:r>
          </a:p>
          <a:p>
            <a:pPr marL="342900" indent="-342900">
              <a:lnSpc>
                <a:spcPct val="110000"/>
              </a:lnSpc>
              <a:buFont typeface="Arial" charset="0"/>
              <a:buChar char="•"/>
            </a:pPr>
            <a:r>
              <a:rPr lang="zh-CN" altLang="zh-CN" sz="3200" b="1">
                <a:latin typeface="Times New Roman" pitchFamily="18" charset="0"/>
                <a:cs typeface="Times New Roman" pitchFamily="18" charset="0"/>
              </a:rPr>
              <a:t> The students work in groups on complex  </a:t>
            </a:r>
          </a:p>
          <a:p>
            <a:pPr marL="342900" indent="-342900">
              <a:lnSpc>
                <a:spcPct val="110000"/>
              </a:lnSpc>
            </a:pPr>
            <a:r>
              <a:rPr lang="zh-CN" altLang="zh-CN" sz="3200" b="1">
                <a:latin typeface="Times New Roman" pitchFamily="18" charset="0"/>
                <a:cs typeface="Times New Roman" pitchFamily="18" charset="0"/>
              </a:rPr>
              <a:t>    problems.	</a:t>
            </a:r>
          </a:p>
          <a:p>
            <a:pPr marL="342900" indent="-342900">
              <a:lnSpc>
                <a:spcPct val="110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学生们分组研究复杂的问题。</a:t>
            </a:r>
          </a:p>
        </p:txBody>
      </p:sp>
      <p:pic>
        <p:nvPicPr>
          <p:cNvPr id="64515" name="Picture 2" descr="http://israelifooddirect.com/images/SUGAR%20IN%20PACKETS.jpg"/>
          <p:cNvPicPr>
            <a:picLocks noChangeAspect="1" noChangeArrowheads="1"/>
          </p:cNvPicPr>
          <p:nvPr/>
        </p:nvPicPr>
        <p:blipFill>
          <a:blip r:embed="rId2"/>
          <a:srcRect/>
          <a:stretch>
            <a:fillRect/>
          </a:stretch>
        </p:blipFill>
        <p:spPr bwMode="auto">
          <a:xfrm>
            <a:off x="7715250" y="5029200"/>
            <a:ext cx="1428750" cy="1524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8675">
                                            <p:txEl>
                                              <p:pRg st="2" end="2"/>
                                            </p:txEl>
                                          </p:spTgt>
                                        </p:tgtEl>
                                        <p:attrNameLst>
                                          <p:attrName>style.visibility</p:attrName>
                                        </p:attrNameLst>
                                      </p:cBhvr>
                                      <p:to>
                                        <p:strVal val="visible"/>
                                      </p:to>
                                    </p:set>
                                    <p:anim calcmode="lin" valueType="num">
                                      <p:cBhvr>
                                        <p:cTn id="7" dur="500" fill="hold"/>
                                        <p:tgtEl>
                                          <p:spTgt spid="28675">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28675">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28675">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8675">
                                            <p:txEl>
                                              <p:pRg st="3" end="3"/>
                                            </p:txEl>
                                          </p:spTgt>
                                        </p:tgtEl>
                                        <p:attrNameLst>
                                          <p:attrName>style.visibility</p:attrName>
                                        </p:attrNameLst>
                                      </p:cBhvr>
                                      <p:to>
                                        <p:strVal val="visible"/>
                                      </p:to>
                                    </p:set>
                                    <p:anim calcmode="lin" valueType="num">
                                      <p:cBhvr>
                                        <p:cTn id="14" dur="500" fill="hold"/>
                                        <p:tgtEl>
                                          <p:spTgt spid="28675">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28675">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2867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8675">
                                            <p:txEl>
                                              <p:pRg st="4" end="4"/>
                                            </p:txEl>
                                          </p:spTgt>
                                        </p:tgtEl>
                                        <p:attrNameLst>
                                          <p:attrName>style.visibility</p:attrName>
                                        </p:attrNameLst>
                                      </p:cBhvr>
                                      <p:to>
                                        <p:strVal val="visible"/>
                                      </p:to>
                                    </p:set>
                                    <p:anim calcmode="lin" valueType="num">
                                      <p:cBhvr>
                                        <p:cTn id="21" dur="500" fill="hold"/>
                                        <p:tgtEl>
                                          <p:spTgt spid="28675">
                                            <p:txEl>
                                              <p:pRg st="4" end="4"/>
                                            </p:txEl>
                                          </p:spTgt>
                                        </p:tgtEl>
                                        <p:attrNameLst>
                                          <p:attrName>ppt_w</p:attrName>
                                        </p:attrNameLst>
                                      </p:cBhvr>
                                      <p:tavLst>
                                        <p:tav tm="0">
                                          <p:val>
                                            <p:fltVal val="0"/>
                                          </p:val>
                                        </p:tav>
                                        <p:tav tm="100000">
                                          <p:val>
                                            <p:strVal val="#ppt_w"/>
                                          </p:val>
                                        </p:tav>
                                      </p:tavLst>
                                    </p:anim>
                                    <p:anim calcmode="lin" valueType="num">
                                      <p:cBhvr>
                                        <p:cTn id="22" dur="500" fill="hold"/>
                                        <p:tgtEl>
                                          <p:spTgt spid="28675">
                                            <p:txEl>
                                              <p:pRg st="4" end="4"/>
                                            </p:txEl>
                                          </p:spTgt>
                                        </p:tgtEl>
                                        <p:attrNameLst>
                                          <p:attrName>ppt_h</p:attrName>
                                        </p:attrNameLst>
                                      </p:cBhvr>
                                      <p:tavLst>
                                        <p:tav tm="0">
                                          <p:val>
                                            <p:fltVal val="0"/>
                                          </p:val>
                                        </p:tav>
                                        <p:tav tm="100000">
                                          <p:val>
                                            <p:strVal val="#ppt_h"/>
                                          </p:val>
                                        </p:tav>
                                      </p:tavLst>
                                    </p:anim>
                                    <p:animEffect transition="in" filter="fade">
                                      <p:cBhvr>
                                        <p:cTn id="23" dur="500"/>
                                        <p:tgtEl>
                                          <p:spTgt spid="28675">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8675">
                                            <p:txEl>
                                              <p:pRg st="5" end="5"/>
                                            </p:txEl>
                                          </p:spTgt>
                                        </p:tgtEl>
                                        <p:attrNameLst>
                                          <p:attrName>style.visibility</p:attrName>
                                        </p:attrNameLst>
                                      </p:cBhvr>
                                      <p:to>
                                        <p:strVal val="visible"/>
                                      </p:to>
                                    </p:set>
                                    <p:anim calcmode="lin" valueType="num">
                                      <p:cBhvr>
                                        <p:cTn id="28" dur="500" fill="hold"/>
                                        <p:tgtEl>
                                          <p:spTgt spid="28675">
                                            <p:txEl>
                                              <p:pRg st="5" end="5"/>
                                            </p:txEl>
                                          </p:spTgt>
                                        </p:tgtEl>
                                        <p:attrNameLst>
                                          <p:attrName>ppt_w</p:attrName>
                                        </p:attrNameLst>
                                      </p:cBhvr>
                                      <p:tavLst>
                                        <p:tav tm="0">
                                          <p:val>
                                            <p:fltVal val="0"/>
                                          </p:val>
                                        </p:tav>
                                        <p:tav tm="100000">
                                          <p:val>
                                            <p:strVal val="#ppt_w"/>
                                          </p:val>
                                        </p:tav>
                                      </p:tavLst>
                                    </p:anim>
                                    <p:anim calcmode="lin" valueType="num">
                                      <p:cBhvr>
                                        <p:cTn id="29" dur="500" fill="hold"/>
                                        <p:tgtEl>
                                          <p:spTgt spid="28675">
                                            <p:txEl>
                                              <p:pRg st="5" end="5"/>
                                            </p:txEl>
                                          </p:spTgt>
                                        </p:tgtEl>
                                        <p:attrNameLst>
                                          <p:attrName>ppt_h</p:attrName>
                                        </p:attrNameLst>
                                      </p:cBhvr>
                                      <p:tavLst>
                                        <p:tav tm="0">
                                          <p:val>
                                            <p:fltVal val="0"/>
                                          </p:val>
                                        </p:tav>
                                        <p:tav tm="100000">
                                          <p:val>
                                            <p:strVal val="#ppt_h"/>
                                          </p:val>
                                        </p:tav>
                                      </p:tavLst>
                                    </p:anim>
                                    <p:animEffect transition="in" filter="fade">
                                      <p:cBhvr>
                                        <p:cTn id="30" dur="500"/>
                                        <p:tgtEl>
                                          <p:spTgt spid="28675">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28675">
                                            <p:txEl>
                                              <p:pRg st="6" end="6"/>
                                            </p:txEl>
                                          </p:spTgt>
                                        </p:tgtEl>
                                        <p:attrNameLst>
                                          <p:attrName>style.visibility</p:attrName>
                                        </p:attrNameLst>
                                      </p:cBhvr>
                                      <p:to>
                                        <p:strVal val="visible"/>
                                      </p:to>
                                    </p:set>
                                    <p:anim calcmode="lin" valueType="num">
                                      <p:cBhvr>
                                        <p:cTn id="35" dur="500" fill="hold"/>
                                        <p:tgtEl>
                                          <p:spTgt spid="28675">
                                            <p:txEl>
                                              <p:pRg st="6" end="6"/>
                                            </p:txEl>
                                          </p:spTgt>
                                        </p:tgtEl>
                                        <p:attrNameLst>
                                          <p:attrName>ppt_w</p:attrName>
                                        </p:attrNameLst>
                                      </p:cBhvr>
                                      <p:tavLst>
                                        <p:tav tm="0">
                                          <p:val>
                                            <p:fltVal val="0"/>
                                          </p:val>
                                        </p:tav>
                                        <p:tav tm="100000">
                                          <p:val>
                                            <p:strVal val="#ppt_w"/>
                                          </p:val>
                                        </p:tav>
                                      </p:tavLst>
                                    </p:anim>
                                    <p:anim calcmode="lin" valueType="num">
                                      <p:cBhvr>
                                        <p:cTn id="36" dur="500" fill="hold"/>
                                        <p:tgtEl>
                                          <p:spTgt spid="28675">
                                            <p:txEl>
                                              <p:pRg st="6" end="6"/>
                                            </p:txEl>
                                          </p:spTgt>
                                        </p:tgtEl>
                                        <p:attrNameLst>
                                          <p:attrName>ppt_h</p:attrName>
                                        </p:attrNameLst>
                                      </p:cBhvr>
                                      <p:tavLst>
                                        <p:tav tm="0">
                                          <p:val>
                                            <p:fltVal val="0"/>
                                          </p:val>
                                        </p:tav>
                                        <p:tav tm="100000">
                                          <p:val>
                                            <p:strVal val="#ppt_h"/>
                                          </p:val>
                                        </p:tav>
                                      </p:tavLst>
                                    </p:anim>
                                    <p:animEffect transition="in" filter="fade">
                                      <p:cBhvr>
                                        <p:cTn id="37" dur="500"/>
                                        <p:tgtEl>
                                          <p:spTgt spid="2867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nodeType="clickEffect">
                                  <p:stCondLst>
                                    <p:cond delay="0"/>
                                  </p:stCondLst>
                                  <p:childTnLst>
                                    <p:set>
                                      <p:cBhvr>
                                        <p:cTn id="41" dur="1" fill="hold">
                                          <p:stCondLst>
                                            <p:cond delay="0"/>
                                          </p:stCondLst>
                                        </p:cTn>
                                        <p:tgtEl>
                                          <p:spTgt spid="28675">
                                            <p:txEl>
                                              <p:pRg st="7" end="7"/>
                                            </p:txEl>
                                          </p:spTgt>
                                        </p:tgtEl>
                                        <p:attrNameLst>
                                          <p:attrName>style.visibility</p:attrName>
                                        </p:attrNameLst>
                                      </p:cBhvr>
                                      <p:to>
                                        <p:strVal val="visible"/>
                                      </p:to>
                                    </p:set>
                                    <p:anim calcmode="lin" valueType="num">
                                      <p:cBhvr>
                                        <p:cTn id="42" dur="500" fill="hold"/>
                                        <p:tgtEl>
                                          <p:spTgt spid="28675">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28675">
                                            <p:txEl>
                                              <p:pRg st="7" end="7"/>
                                            </p:txEl>
                                          </p:spTgt>
                                        </p:tgtEl>
                                        <p:attrNameLst>
                                          <p:attrName>ppt_h</p:attrName>
                                        </p:attrNameLst>
                                      </p:cBhvr>
                                      <p:tavLst>
                                        <p:tav tm="0">
                                          <p:val>
                                            <p:fltVal val="0"/>
                                          </p:val>
                                        </p:tav>
                                        <p:tav tm="100000">
                                          <p:val>
                                            <p:strVal val="#ppt_h"/>
                                          </p:val>
                                        </p:tav>
                                      </p:tavLst>
                                    </p:anim>
                                    <p:animEffect transition="in" filter="fade">
                                      <p:cBhvr>
                                        <p:cTn id="44" dur="500"/>
                                        <p:tgtEl>
                                          <p:spTgt spid="28675">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nodeType="clickEffect">
                                  <p:stCondLst>
                                    <p:cond delay="0"/>
                                  </p:stCondLst>
                                  <p:childTnLst>
                                    <p:set>
                                      <p:cBhvr>
                                        <p:cTn id="48" dur="1" fill="hold">
                                          <p:stCondLst>
                                            <p:cond delay="0"/>
                                          </p:stCondLst>
                                        </p:cTn>
                                        <p:tgtEl>
                                          <p:spTgt spid="28675">
                                            <p:txEl>
                                              <p:pRg st="8" end="8"/>
                                            </p:txEl>
                                          </p:spTgt>
                                        </p:tgtEl>
                                        <p:attrNameLst>
                                          <p:attrName>style.visibility</p:attrName>
                                        </p:attrNameLst>
                                      </p:cBhvr>
                                      <p:to>
                                        <p:strVal val="visible"/>
                                      </p:to>
                                    </p:set>
                                    <p:anim calcmode="lin" valueType="num">
                                      <p:cBhvr>
                                        <p:cTn id="49" dur="500" fill="hold"/>
                                        <p:tgtEl>
                                          <p:spTgt spid="28675">
                                            <p:txEl>
                                              <p:pRg st="8" end="8"/>
                                            </p:txEl>
                                          </p:spTgt>
                                        </p:tgtEl>
                                        <p:attrNameLst>
                                          <p:attrName>ppt_w</p:attrName>
                                        </p:attrNameLst>
                                      </p:cBhvr>
                                      <p:tavLst>
                                        <p:tav tm="0">
                                          <p:val>
                                            <p:fltVal val="0"/>
                                          </p:val>
                                        </p:tav>
                                        <p:tav tm="100000">
                                          <p:val>
                                            <p:strVal val="#ppt_w"/>
                                          </p:val>
                                        </p:tav>
                                      </p:tavLst>
                                    </p:anim>
                                    <p:anim calcmode="lin" valueType="num">
                                      <p:cBhvr>
                                        <p:cTn id="50" dur="500" fill="hold"/>
                                        <p:tgtEl>
                                          <p:spTgt spid="28675">
                                            <p:txEl>
                                              <p:pRg st="8" end="8"/>
                                            </p:txEl>
                                          </p:spTgt>
                                        </p:tgtEl>
                                        <p:attrNameLst>
                                          <p:attrName>ppt_h</p:attrName>
                                        </p:attrNameLst>
                                      </p:cBhvr>
                                      <p:tavLst>
                                        <p:tav tm="0">
                                          <p:val>
                                            <p:fltVal val="0"/>
                                          </p:val>
                                        </p:tav>
                                        <p:tav tm="100000">
                                          <p:val>
                                            <p:strVal val="#ppt_h"/>
                                          </p:val>
                                        </p:tav>
                                      </p:tavLst>
                                    </p:anim>
                                    <p:animEffect transition="in" filter="fade">
                                      <p:cBhvr>
                                        <p:cTn id="51" dur="500"/>
                                        <p:tgtEl>
                                          <p:spTgt spid="28675">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0" fill="hold" nodeType="clickEffect">
                                  <p:stCondLst>
                                    <p:cond delay="0"/>
                                  </p:stCondLst>
                                  <p:childTnLst>
                                    <p:set>
                                      <p:cBhvr>
                                        <p:cTn id="55" dur="1" fill="hold">
                                          <p:stCondLst>
                                            <p:cond delay="0"/>
                                          </p:stCondLst>
                                        </p:cTn>
                                        <p:tgtEl>
                                          <p:spTgt spid="28675">
                                            <p:txEl>
                                              <p:pRg st="9" end="9"/>
                                            </p:txEl>
                                          </p:spTgt>
                                        </p:tgtEl>
                                        <p:attrNameLst>
                                          <p:attrName>style.visibility</p:attrName>
                                        </p:attrNameLst>
                                      </p:cBhvr>
                                      <p:to>
                                        <p:strVal val="visible"/>
                                      </p:to>
                                    </p:set>
                                    <p:anim calcmode="lin" valueType="num">
                                      <p:cBhvr>
                                        <p:cTn id="56" dur="500" fill="hold"/>
                                        <p:tgtEl>
                                          <p:spTgt spid="28675">
                                            <p:txEl>
                                              <p:pRg st="9" end="9"/>
                                            </p:txEl>
                                          </p:spTgt>
                                        </p:tgtEl>
                                        <p:attrNameLst>
                                          <p:attrName>ppt_w</p:attrName>
                                        </p:attrNameLst>
                                      </p:cBhvr>
                                      <p:tavLst>
                                        <p:tav tm="0">
                                          <p:val>
                                            <p:fltVal val="0"/>
                                          </p:val>
                                        </p:tav>
                                        <p:tav tm="100000">
                                          <p:val>
                                            <p:strVal val="#ppt_w"/>
                                          </p:val>
                                        </p:tav>
                                      </p:tavLst>
                                    </p:anim>
                                    <p:anim calcmode="lin" valueType="num">
                                      <p:cBhvr>
                                        <p:cTn id="57" dur="500" fill="hold"/>
                                        <p:tgtEl>
                                          <p:spTgt spid="28675">
                                            <p:txEl>
                                              <p:pRg st="9" end="9"/>
                                            </p:txEl>
                                          </p:spTgt>
                                        </p:tgtEl>
                                        <p:attrNameLst>
                                          <p:attrName>ppt_h</p:attrName>
                                        </p:attrNameLst>
                                      </p:cBhvr>
                                      <p:tavLst>
                                        <p:tav tm="0">
                                          <p:val>
                                            <p:fltVal val="0"/>
                                          </p:val>
                                        </p:tav>
                                        <p:tav tm="100000">
                                          <p:val>
                                            <p:strVal val="#ppt_h"/>
                                          </p:val>
                                        </p:tav>
                                      </p:tavLst>
                                    </p:anim>
                                    <p:animEffect transition="in" filter="fade">
                                      <p:cBhvr>
                                        <p:cTn id="58" dur="500"/>
                                        <p:tgtEl>
                                          <p:spTgt spid="286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52400" y="152400"/>
            <a:ext cx="8991600" cy="6427788"/>
          </a:xfrm>
          <a:prstGeom prst="rect">
            <a:avLst/>
          </a:prstGeom>
          <a:noFill/>
          <a:ln w="9525">
            <a:noFill/>
            <a:miter lim="800000"/>
            <a:headEnd/>
            <a:tailEnd/>
          </a:ln>
        </p:spPr>
        <p:txBody>
          <a:bodyPr>
            <a:spAutoFit/>
          </a:bodyPr>
          <a:lstStyle/>
          <a:p>
            <a:r>
              <a:rPr lang="zh-CN" altLang="zh-CN" sz="3200" b="1">
                <a:latin typeface="Times New Roman" pitchFamily="18" charset="0"/>
                <a:cs typeface="Times New Roman" pitchFamily="18" charset="0"/>
              </a:rPr>
              <a:t>2. She’ll </a:t>
            </a:r>
            <a:r>
              <a:rPr lang="zh-CN" altLang="zh-CN" sz="3200" b="1">
                <a:solidFill>
                  <a:srgbClr val="FF0000"/>
                </a:solidFill>
                <a:latin typeface="Times New Roman" pitchFamily="18" charset="0"/>
                <a:cs typeface="Times New Roman" pitchFamily="18" charset="0"/>
              </a:rPr>
              <a:t>look foolish</a:t>
            </a:r>
            <a:r>
              <a:rPr lang="zh-CN" altLang="zh-CN" sz="3200" b="1">
                <a:latin typeface="Times New Roman" pitchFamily="18" charset="0"/>
                <a:cs typeface="Times New Roman" pitchFamily="18" charset="0"/>
              </a:rPr>
              <a:t>.</a:t>
            </a:r>
          </a:p>
          <a:p>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她将会看上去很傻。</a:t>
            </a:r>
          </a:p>
          <a:p>
            <a:r>
              <a:rPr lang="zh-CN" altLang="zh-CN" sz="3200" b="1">
                <a:solidFill>
                  <a:srgbClr val="0000FF"/>
                </a:solidFill>
                <a:latin typeface="Times New Roman" pitchFamily="18" charset="0"/>
                <a:cs typeface="Times New Roman" pitchFamily="18" charset="0"/>
              </a:rPr>
              <a:t>①</a:t>
            </a:r>
            <a:r>
              <a:rPr lang="zh-CN" altLang="zh-CN" sz="3200" b="1">
                <a:latin typeface="Times New Roman" pitchFamily="18" charset="0"/>
                <a:cs typeface="Times New Roman" pitchFamily="18" charset="0"/>
              </a:rPr>
              <a:t> </a:t>
            </a:r>
            <a:r>
              <a:rPr lang="zh-CN" altLang="zh-CN" sz="3200" b="1">
                <a:solidFill>
                  <a:srgbClr val="0000FF"/>
                </a:solidFill>
                <a:latin typeface="Times New Roman" pitchFamily="18" charset="0"/>
                <a:cs typeface="Times New Roman" pitchFamily="18" charset="0"/>
              </a:rPr>
              <a:t>look</a:t>
            </a:r>
            <a:r>
              <a:rPr lang="zh-CN" altLang="en-US" sz="3200" b="1">
                <a:solidFill>
                  <a:srgbClr val="0000FF"/>
                </a:solidFill>
                <a:latin typeface="Times New Roman" pitchFamily="18" charset="0"/>
                <a:cs typeface="Times New Roman" pitchFamily="18" charset="0"/>
              </a:rPr>
              <a:t>为系动词，意为“看起来好像，显得”，后 </a:t>
            </a:r>
          </a:p>
          <a:p>
            <a:r>
              <a:rPr lang="zh-CN" altLang="zh-CN" sz="3200" b="1">
                <a:solidFill>
                  <a:srgbClr val="0000FF"/>
                </a:solidFill>
                <a:latin typeface="Times New Roman" pitchFamily="18" charset="0"/>
                <a:cs typeface="Times New Roman" pitchFamily="18" charset="0"/>
              </a:rPr>
              <a:t>  </a:t>
            </a:r>
            <a:r>
              <a:rPr lang="zh-CN" altLang="en-US" sz="3200" b="1">
                <a:solidFill>
                  <a:srgbClr val="0000FF"/>
                </a:solidFill>
                <a:latin typeface="Times New Roman" pitchFamily="18" charset="0"/>
                <a:cs typeface="Times New Roman" pitchFamily="18" charset="0"/>
              </a:rPr>
              <a:t>跟形容词作表语。</a:t>
            </a:r>
            <a:r>
              <a:rPr lang="zh-CN" altLang="en-US" sz="3200" b="1">
                <a:latin typeface="Times New Roman" pitchFamily="18" charset="0"/>
                <a:cs typeface="Times New Roman" pitchFamily="18" charset="0"/>
              </a:rPr>
              <a:t>类似的词语有：</a:t>
            </a:r>
          </a:p>
          <a:p>
            <a:r>
              <a:rPr lang="zh-CN" altLang="en-US" sz="3200" b="1">
                <a:latin typeface="Times New Roman" pitchFamily="18" charset="0"/>
                <a:cs typeface="Times New Roman" pitchFamily="18" charset="0"/>
              </a:rPr>
              <a:t>  		</a:t>
            </a:r>
            <a:r>
              <a:rPr lang="zh-CN" altLang="zh-CN" sz="3200" b="1">
                <a:latin typeface="Times New Roman" pitchFamily="18" charset="0"/>
                <a:cs typeface="Times New Roman" pitchFamily="18" charset="0"/>
              </a:rPr>
              <a:t>look</a:t>
            </a:r>
          </a:p>
          <a:p>
            <a:r>
              <a:rPr lang="zh-CN" altLang="zh-CN" sz="3200" b="1">
                <a:latin typeface="Times New Roman" pitchFamily="18" charset="0"/>
                <a:cs typeface="Times New Roman" pitchFamily="18" charset="0"/>
              </a:rPr>
              <a:t>  		sound</a:t>
            </a:r>
          </a:p>
          <a:p>
            <a:r>
              <a:rPr lang="zh-CN" altLang="zh-CN" sz="3200" b="1">
                <a:latin typeface="Times New Roman" pitchFamily="18" charset="0"/>
                <a:cs typeface="Times New Roman" pitchFamily="18" charset="0"/>
              </a:rPr>
              <a:t>  		smell</a:t>
            </a:r>
          </a:p>
          <a:p>
            <a:r>
              <a:rPr lang="zh-CN" altLang="zh-CN" sz="3200" b="1">
                <a:latin typeface="Times New Roman" pitchFamily="18" charset="0"/>
                <a:cs typeface="Times New Roman" pitchFamily="18" charset="0"/>
              </a:rPr>
              <a:t>  		taste</a:t>
            </a:r>
          </a:p>
          <a:p>
            <a:r>
              <a:rPr lang="zh-CN" altLang="zh-CN" sz="3200" b="1">
                <a:latin typeface="Times New Roman" pitchFamily="18" charset="0"/>
                <a:cs typeface="Times New Roman" pitchFamily="18" charset="0"/>
              </a:rPr>
              <a:t>  		feel</a:t>
            </a:r>
          </a:p>
          <a:p>
            <a:pPr>
              <a:buFont typeface="Arial" charset="0"/>
              <a:buChar char="•"/>
            </a:pPr>
            <a:r>
              <a:rPr lang="zh-CN" altLang="zh-CN" sz="3200" b="1">
                <a:latin typeface="Times New Roman" pitchFamily="18" charset="0"/>
                <a:cs typeface="Times New Roman" pitchFamily="18" charset="0"/>
              </a:rPr>
              <a:t> The mother </a:t>
            </a:r>
            <a:r>
              <a:rPr lang="zh-CN" altLang="zh-CN" sz="3200" b="1">
                <a:solidFill>
                  <a:srgbClr val="FF0000"/>
                </a:solidFill>
                <a:latin typeface="Times New Roman" pitchFamily="18" charset="0"/>
                <a:cs typeface="Times New Roman" pitchFamily="18" charset="0"/>
              </a:rPr>
              <a:t>looks sad</a:t>
            </a:r>
            <a:r>
              <a:rPr lang="zh-CN" altLang="zh-CN" sz="3200" b="1">
                <a:latin typeface="Times New Roman" pitchFamily="18" charset="0"/>
                <a:cs typeface="Times New Roman" pitchFamily="18" charset="0"/>
              </a:rPr>
              <a:t>. She </a:t>
            </a:r>
            <a:r>
              <a:rPr lang="zh-CN" altLang="zh-CN" sz="3200" b="1">
                <a:solidFill>
                  <a:srgbClr val="FF0000"/>
                </a:solidFill>
                <a:latin typeface="Times New Roman" pitchFamily="18" charset="0"/>
                <a:cs typeface="Times New Roman" pitchFamily="18" charset="0"/>
              </a:rPr>
              <a:t>looks sadly</a:t>
            </a:r>
            <a:r>
              <a:rPr lang="zh-CN" altLang="zh-CN" sz="3200" b="1">
                <a:latin typeface="Times New Roman" pitchFamily="18" charset="0"/>
                <a:cs typeface="Times New Roman" pitchFamily="18" charset="0"/>
              </a:rPr>
              <a:t> </a:t>
            </a:r>
            <a:r>
              <a:rPr lang="zh-CN" altLang="zh-CN" sz="3200" b="1">
                <a:solidFill>
                  <a:srgbClr val="FF0000"/>
                </a:solidFill>
                <a:latin typeface="Times New Roman" pitchFamily="18" charset="0"/>
                <a:cs typeface="Times New Roman" pitchFamily="18" charset="0"/>
              </a:rPr>
              <a:t>at</a:t>
            </a:r>
            <a:r>
              <a:rPr lang="zh-CN" altLang="zh-CN" sz="3200" b="1">
                <a:latin typeface="Times New Roman" pitchFamily="18" charset="0"/>
                <a:cs typeface="Times New Roman" pitchFamily="18" charset="0"/>
              </a:rPr>
              <a:t> her son.</a:t>
            </a:r>
          </a:p>
          <a:p>
            <a:r>
              <a:rPr lang="zh-CN" altLang="zh-CN" sz="3200" b="1">
                <a:latin typeface="Times New Roman" pitchFamily="18" charset="0"/>
                <a:cs typeface="Times New Roman" pitchFamily="18" charset="0"/>
              </a:rPr>
              <a:t>  </a:t>
            </a:r>
            <a:r>
              <a:rPr lang="zh-CN" altLang="en-US" sz="3200" b="1">
                <a:solidFill>
                  <a:srgbClr val="0000FF"/>
                </a:solidFill>
                <a:latin typeface="Times New Roman" pitchFamily="18" charset="0"/>
                <a:cs typeface="Times New Roman" pitchFamily="18" charset="0"/>
              </a:rPr>
              <a:t>前一个</a:t>
            </a:r>
            <a:r>
              <a:rPr lang="zh-CN" altLang="zh-CN" sz="3200" b="1">
                <a:solidFill>
                  <a:srgbClr val="0000FF"/>
                </a:solidFill>
                <a:latin typeface="Times New Roman" pitchFamily="18" charset="0"/>
                <a:cs typeface="Times New Roman" pitchFamily="18" charset="0"/>
              </a:rPr>
              <a:t>look</a:t>
            </a:r>
            <a:r>
              <a:rPr lang="zh-CN" altLang="en-US" sz="3200" b="1">
                <a:solidFill>
                  <a:srgbClr val="0000FF"/>
                </a:solidFill>
                <a:latin typeface="Times New Roman" pitchFamily="18" charset="0"/>
                <a:cs typeface="Times New Roman" pitchFamily="18" charset="0"/>
              </a:rPr>
              <a:t>是系动词，后跟形容词</a:t>
            </a:r>
            <a:r>
              <a:rPr lang="zh-CN" altLang="zh-CN" sz="3200" b="1">
                <a:solidFill>
                  <a:srgbClr val="0000FF"/>
                </a:solidFill>
                <a:latin typeface="Times New Roman" pitchFamily="18" charset="0"/>
                <a:cs typeface="Times New Roman" pitchFamily="18" charset="0"/>
              </a:rPr>
              <a:t>sad</a:t>
            </a:r>
            <a:r>
              <a:rPr lang="zh-CN" altLang="en-US" sz="3200" b="1">
                <a:solidFill>
                  <a:srgbClr val="0000FF"/>
                </a:solidFill>
                <a:latin typeface="Times New Roman" pitchFamily="18" charset="0"/>
                <a:cs typeface="Times New Roman" pitchFamily="18" charset="0"/>
              </a:rPr>
              <a:t>，描述 </a:t>
            </a:r>
          </a:p>
          <a:p>
            <a:r>
              <a:rPr lang="zh-CN" altLang="zh-CN" sz="3200" b="1">
                <a:solidFill>
                  <a:srgbClr val="0000FF"/>
                </a:solidFill>
                <a:latin typeface="Times New Roman" pitchFamily="18" charset="0"/>
                <a:cs typeface="Times New Roman" pitchFamily="18" charset="0"/>
              </a:rPr>
              <a:t>  mother</a:t>
            </a:r>
            <a:r>
              <a:rPr lang="zh-CN" altLang="en-US" sz="3200" b="1">
                <a:solidFill>
                  <a:srgbClr val="0000FF"/>
                </a:solidFill>
                <a:latin typeface="Times New Roman" pitchFamily="18" charset="0"/>
                <a:cs typeface="Times New Roman" pitchFamily="18" charset="0"/>
              </a:rPr>
              <a:t>的状态；后一个</a:t>
            </a:r>
            <a:r>
              <a:rPr lang="zh-CN" altLang="zh-CN" sz="3200" b="1">
                <a:solidFill>
                  <a:srgbClr val="0000FF"/>
                </a:solidFill>
                <a:latin typeface="Times New Roman" pitchFamily="18" charset="0"/>
                <a:cs typeface="Times New Roman" pitchFamily="18" charset="0"/>
              </a:rPr>
              <a:t>look</a:t>
            </a:r>
            <a:r>
              <a:rPr lang="zh-CN" altLang="en-US" sz="3200" b="1">
                <a:solidFill>
                  <a:srgbClr val="0000FF"/>
                </a:solidFill>
                <a:latin typeface="Times New Roman" pitchFamily="18" charset="0"/>
                <a:cs typeface="Times New Roman" pitchFamily="18" charset="0"/>
              </a:rPr>
              <a:t>是行为动词，</a:t>
            </a:r>
            <a:r>
              <a:rPr lang="zh-CN" altLang="zh-CN" sz="3200" b="1">
                <a:solidFill>
                  <a:srgbClr val="0000FF"/>
                </a:solidFill>
                <a:latin typeface="Times New Roman" pitchFamily="18" charset="0"/>
                <a:cs typeface="Times New Roman" pitchFamily="18" charset="0"/>
              </a:rPr>
              <a:t>sadly </a:t>
            </a:r>
          </a:p>
          <a:p>
            <a:r>
              <a:rPr lang="zh-CN" altLang="zh-CN" sz="3200" b="1">
                <a:solidFill>
                  <a:srgbClr val="0000FF"/>
                </a:solidFill>
                <a:latin typeface="Times New Roman" pitchFamily="18" charset="0"/>
                <a:cs typeface="Times New Roman" pitchFamily="18" charset="0"/>
              </a:rPr>
              <a:t>  </a:t>
            </a:r>
            <a:r>
              <a:rPr lang="zh-CN" altLang="en-US" sz="3200" b="1">
                <a:solidFill>
                  <a:srgbClr val="0000FF"/>
                </a:solidFill>
                <a:latin typeface="Times New Roman" pitchFamily="18" charset="0"/>
                <a:cs typeface="Times New Roman" pitchFamily="18" charset="0"/>
              </a:rPr>
              <a:t>修饰</a:t>
            </a:r>
            <a:r>
              <a:rPr lang="zh-CN" altLang="zh-CN" sz="3200" b="1">
                <a:solidFill>
                  <a:srgbClr val="0000FF"/>
                </a:solidFill>
                <a:latin typeface="Times New Roman" pitchFamily="18" charset="0"/>
                <a:cs typeface="Times New Roman" pitchFamily="18" charset="0"/>
              </a:rPr>
              <a:t>look</a:t>
            </a:r>
            <a:r>
              <a:rPr lang="zh-CN" altLang="en-US" sz="3200" b="1">
                <a:solidFill>
                  <a:srgbClr val="0000FF"/>
                </a:solidFill>
                <a:latin typeface="Times New Roman" pitchFamily="18" charset="0"/>
                <a:cs typeface="Times New Roman" pitchFamily="18" charset="0"/>
              </a:rPr>
              <a:t>。</a:t>
            </a:r>
          </a:p>
        </p:txBody>
      </p:sp>
      <p:sp>
        <p:nvSpPr>
          <p:cNvPr id="29699" name="AutoShape 7"/>
          <p:cNvSpPr>
            <a:spLocks/>
          </p:cNvSpPr>
          <p:nvPr/>
        </p:nvSpPr>
        <p:spPr bwMode="auto">
          <a:xfrm flipH="1">
            <a:off x="3429000" y="2286000"/>
            <a:ext cx="431800" cy="2206625"/>
          </a:xfrm>
          <a:prstGeom prst="leftBrace">
            <a:avLst>
              <a:gd name="adj1" fmla="val 41687"/>
              <a:gd name="adj2" fmla="val 51616"/>
            </a:avLst>
          </a:prstGeom>
          <a:noFill/>
          <a:ln w="38100" cmpd="sng">
            <a:solidFill>
              <a:srgbClr val="4BACC6"/>
            </a:solidFill>
            <a:round/>
            <a:headEnd/>
            <a:tailEnd/>
          </a:ln>
          <a:effectLst>
            <a:outerShdw dist="23000" dir="5400000" algn="ctr" rotWithShape="0">
              <a:srgbClr val="000000">
                <a:alpha val="32999"/>
              </a:srgbClr>
            </a:outerShdw>
          </a:effectLst>
        </p:spPr>
        <p:txBody>
          <a:bodyPr wrap="none" anchor="ctr"/>
          <a:lstStyle/>
          <a:p>
            <a:pPr algn="ctr" fontAlgn="auto">
              <a:spcBef>
                <a:spcPts val="0"/>
              </a:spcBef>
              <a:spcAft>
                <a:spcPts val="0"/>
              </a:spcAft>
              <a:defRPr/>
            </a:pPr>
            <a:endParaRPr lang="zh-CN" altLang="en-US" sz="4000" b="1">
              <a:solidFill>
                <a:srgbClr val="0000FF"/>
              </a:solidFill>
              <a:latin typeface="Times New Roman" pitchFamily="18" charset="0"/>
              <a:ea typeface="+mn-ea"/>
            </a:endParaRPr>
          </a:p>
        </p:txBody>
      </p:sp>
      <p:sp>
        <p:nvSpPr>
          <p:cNvPr id="29700" name="Rectangle 8"/>
          <p:cNvSpPr>
            <a:spLocks noChangeArrowheads="1"/>
          </p:cNvSpPr>
          <p:nvPr/>
        </p:nvSpPr>
        <p:spPr bwMode="auto">
          <a:xfrm>
            <a:off x="3962400" y="3124200"/>
            <a:ext cx="1800225" cy="579438"/>
          </a:xfrm>
          <a:prstGeom prst="rect">
            <a:avLst/>
          </a:prstGeom>
          <a:noFill/>
          <a:ln w="9525">
            <a:noFill/>
            <a:miter lim="800000"/>
            <a:headEnd/>
            <a:tailEnd/>
          </a:ln>
        </p:spPr>
        <p:txBody>
          <a:bodyPr>
            <a:spAutoFit/>
          </a:bodyPr>
          <a:lstStyle/>
          <a:p>
            <a:r>
              <a:rPr lang="zh-CN" altLang="en-US" sz="3200" b="1">
                <a:solidFill>
                  <a:srgbClr val="FF0000"/>
                </a:solidFill>
                <a:latin typeface="Comic Sans MS" pitchFamily="66" charset="0"/>
              </a:rPr>
              <a:t>+ adj.</a:t>
            </a:r>
            <a:endParaRPr lang="zh-CN" altLang="en-US" sz="3200" b="1" u="sng">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29698">
                                            <p:txEl>
                                              <p:pRg st="4" end="4"/>
                                            </p:txEl>
                                          </p:spTgt>
                                        </p:tgtEl>
                                        <p:attrNameLst>
                                          <p:attrName>style.visibility</p:attrName>
                                        </p:attrNameLst>
                                      </p:cBhvr>
                                      <p:to>
                                        <p:strVal val="visible"/>
                                      </p:to>
                                    </p:set>
                                    <p:anim calcmode="lin" valueType="num">
                                      <p:cBhvr>
                                        <p:cTn id="7" dur="500" fill="hold"/>
                                        <p:tgtEl>
                                          <p:spTgt spid="29698">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698">
                                            <p:txEl>
                                              <p:pRg st="4" end="4"/>
                                            </p:txEl>
                                          </p:spTgt>
                                        </p:tgtEl>
                                        <p:attrNameLst>
                                          <p:attrName>ppt_y</p:attrName>
                                        </p:attrNameLst>
                                      </p:cBhvr>
                                      <p:tavLst>
                                        <p:tav tm="0">
                                          <p:val>
                                            <p:strVal val="#ppt_y"/>
                                          </p:val>
                                        </p:tav>
                                        <p:tav tm="100000">
                                          <p:val>
                                            <p:strVal val="#ppt_y"/>
                                          </p:val>
                                        </p:tav>
                                      </p:tavLst>
                                    </p:anim>
                                    <p:anim calcmode="lin" valueType="num">
                                      <p:cBhvr>
                                        <p:cTn id="9" dur="500" fill="hold"/>
                                        <p:tgtEl>
                                          <p:spTgt spid="29698">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698">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698">
                                            <p:txEl>
                                              <p:pRg st="4" end="4"/>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29698">
                                            <p:txEl>
                                              <p:pRg st="5" end="5"/>
                                            </p:txEl>
                                          </p:spTgt>
                                        </p:tgtEl>
                                        <p:attrNameLst>
                                          <p:attrName>style.visibility</p:attrName>
                                        </p:attrNameLst>
                                      </p:cBhvr>
                                      <p:to>
                                        <p:strVal val="visible"/>
                                      </p:to>
                                    </p:set>
                                    <p:anim calcmode="lin" valueType="num">
                                      <p:cBhvr>
                                        <p:cTn id="14" dur="500" fill="hold"/>
                                        <p:tgtEl>
                                          <p:spTgt spid="29698">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9698">
                                            <p:txEl>
                                              <p:pRg st="5" end="5"/>
                                            </p:txEl>
                                          </p:spTgt>
                                        </p:tgtEl>
                                        <p:attrNameLst>
                                          <p:attrName>ppt_y</p:attrName>
                                        </p:attrNameLst>
                                      </p:cBhvr>
                                      <p:tavLst>
                                        <p:tav tm="0">
                                          <p:val>
                                            <p:strVal val="#ppt_y"/>
                                          </p:val>
                                        </p:tav>
                                        <p:tav tm="100000">
                                          <p:val>
                                            <p:strVal val="#ppt_y"/>
                                          </p:val>
                                        </p:tav>
                                      </p:tavLst>
                                    </p:anim>
                                    <p:anim calcmode="lin" valueType="num">
                                      <p:cBhvr>
                                        <p:cTn id="16" dur="500" fill="hold"/>
                                        <p:tgtEl>
                                          <p:spTgt spid="29698">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9698">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9698">
                                            <p:txEl>
                                              <p:pRg st="5" end="5"/>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29698">
                                            <p:txEl>
                                              <p:pRg st="6" end="6"/>
                                            </p:txEl>
                                          </p:spTgt>
                                        </p:tgtEl>
                                        <p:attrNameLst>
                                          <p:attrName>style.visibility</p:attrName>
                                        </p:attrNameLst>
                                      </p:cBhvr>
                                      <p:to>
                                        <p:strVal val="visible"/>
                                      </p:to>
                                    </p:set>
                                    <p:anim calcmode="lin" valueType="num">
                                      <p:cBhvr>
                                        <p:cTn id="21" dur="500" fill="hold"/>
                                        <p:tgtEl>
                                          <p:spTgt spid="29698">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9698">
                                            <p:txEl>
                                              <p:pRg st="6" end="6"/>
                                            </p:txEl>
                                          </p:spTgt>
                                        </p:tgtEl>
                                        <p:attrNameLst>
                                          <p:attrName>ppt_y</p:attrName>
                                        </p:attrNameLst>
                                      </p:cBhvr>
                                      <p:tavLst>
                                        <p:tav tm="0">
                                          <p:val>
                                            <p:strVal val="#ppt_y"/>
                                          </p:val>
                                        </p:tav>
                                        <p:tav tm="100000">
                                          <p:val>
                                            <p:strVal val="#ppt_y"/>
                                          </p:val>
                                        </p:tav>
                                      </p:tavLst>
                                    </p:anim>
                                    <p:anim calcmode="lin" valueType="num">
                                      <p:cBhvr>
                                        <p:cTn id="23" dur="500" fill="hold"/>
                                        <p:tgtEl>
                                          <p:spTgt spid="29698">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9698">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9698">
                                            <p:txEl>
                                              <p:pRg st="6" end="6"/>
                                            </p:txEl>
                                          </p:spTgt>
                                        </p:tgtEl>
                                      </p:cBhvr>
                                    </p:animEffect>
                                  </p:childTnLst>
                                </p:cTn>
                              </p:par>
                              <p:par>
                                <p:cTn id="26" presetID="41" presetClass="entr" presetSubtype="0" fill="hold" nodeType="withEffect">
                                  <p:stCondLst>
                                    <p:cond delay="0"/>
                                  </p:stCondLst>
                                  <p:iterate type="lt">
                                    <p:tmPct val="10000"/>
                                  </p:iterate>
                                  <p:childTnLst>
                                    <p:set>
                                      <p:cBhvr>
                                        <p:cTn id="27" dur="1" fill="hold">
                                          <p:stCondLst>
                                            <p:cond delay="0"/>
                                          </p:stCondLst>
                                        </p:cTn>
                                        <p:tgtEl>
                                          <p:spTgt spid="29698">
                                            <p:txEl>
                                              <p:pRg st="7" end="7"/>
                                            </p:txEl>
                                          </p:spTgt>
                                        </p:tgtEl>
                                        <p:attrNameLst>
                                          <p:attrName>style.visibility</p:attrName>
                                        </p:attrNameLst>
                                      </p:cBhvr>
                                      <p:to>
                                        <p:strVal val="visible"/>
                                      </p:to>
                                    </p:set>
                                    <p:anim calcmode="lin" valueType="num">
                                      <p:cBhvr>
                                        <p:cTn id="28" dur="500" fill="hold"/>
                                        <p:tgtEl>
                                          <p:spTgt spid="29698">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9698">
                                            <p:txEl>
                                              <p:pRg st="7" end="7"/>
                                            </p:txEl>
                                          </p:spTgt>
                                        </p:tgtEl>
                                        <p:attrNameLst>
                                          <p:attrName>ppt_y</p:attrName>
                                        </p:attrNameLst>
                                      </p:cBhvr>
                                      <p:tavLst>
                                        <p:tav tm="0">
                                          <p:val>
                                            <p:strVal val="#ppt_y"/>
                                          </p:val>
                                        </p:tav>
                                        <p:tav tm="100000">
                                          <p:val>
                                            <p:strVal val="#ppt_y"/>
                                          </p:val>
                                        </p:tav>
                                      </p:tavLst>
                                    </p:anim>
                                    <p:anim calcmode="lin" valueType="num">
                                      <p:cBhvr>
                                        <p:cTn id="30" dur="500" fill="hold"/>
                                        <p:tgtEl>
                                          <p:spTgt spid="29698">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9698">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9698">
                                            <p:txEl>
                                              <p:pRg st="7" end="7"/>
                                            </p:txEl>
                                          </p:spTgt>
                                        </p:tgtEl>
                                      </p:cBhvr>
                                    </p:animEffect>
                                  </p:childTnLst>
                                </p:cTn>
                              </p:par>
                              <p:par>
                                <p:cTn id="33" presetID="41" presetClass="entr" presetSubtype="0" fill="hold" nodeType="withEffect">
                                  <p:stCondLst>
                                    <p:cond delay="0"/>
                                  </p:stCondLst>
                                  <p:iterate type="lt">
                                    <p:tmPct val="10000"/>
                                  </p:iterate>
                                  <p:childTnLst>
                                    <p:set>
                                      <p:cBhvr>
                                        <p:cTn id="34" dur="1" fill="hold">
                                          <p:stCondLst>
                                            <p:cond delay="0"/>
                                          </p:stCondLst>
                                        </p:cTn>
                                        <p:tgtEl>
                                          <p:spTgt spid="29698">
                                            <p:txEl>
                                              <p:pRg st="8" end="8"/>
                                            </p:txEl>
                                          </p:spTgt>
                                        </p:tgtEl>
                                        <p:attrNameLst>
                                          <p:attrName>style.visibility</p:attrName>
                                        </p:attrNameLst>
                                      </p:cBhvr>
                                      <p:to>
                                        <p:strVal val="visible"/>
                                      </p:to>
                                    </p:set>
                                    <p:anim calcmode="lin" valueType="num">
                                      <p:cBhvr>
                                        <p:cTn id="35" dur="500" fill="hold"/>
                                        <p:tgtEl>
                                          <p:spTgt spid="29698">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9698">
                                            <p:txEl>
                                              <p:pRg st="8" end="8"/>
                                            </p:txEl>
                                          </p:spTgt>
                                        </p:tgtEl>
                                        <p:attrNameLst>
                                          <p:attrName>ppt_y</p:attrName>
                                        </p:attrNameLst>
                                      </p:cBhvr>
                                      <p:tavLst>
                                        <p:tav tm="0">
                                          <p:val>
                                            <p:strVal val="#ppt_y"/>
                                          </p:val>
                                        </p:tav>
                                        <p:tav tm="100000">
                                          <p:val>
                                            <p:strVal val="#ppt_y"/>
                                          </p:val>
                                        </p:tav>
                                      </p:tavLst>
                                    </p:anim>
                                    <p:anim calcmode="lin" valueType="num">
                                      <p:cBhvr>
                                        <p:cTn id="37" dur="500" fill="hold"/>
                                        <p:tgtEl>
                                          <p:spTgt spid="29698">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9698">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9698">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29699"/>
                                        </p:tgtEl>
                                        <p:attrNameLst>
                                          <p:attrName>style.visibility</p:attrName>
                                        </p:attrNameLst>
                                      </p:cBhvr>
                                      <p:to>
                                        <p:strVal val="visible"/>
                                      </p:to>
                                    </p:set>
                                    <p:animEffect transition="in" filter="barn(inVertical)">
                                      <p:cBhvr>
                                        <p:cTn id="44" dur="500"/>
                                        <p:tgtEl>
                                          <p:spTgt spid="2969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700"/>
                                        </p:tgtEl>
                                        <p:attrNameLst>
                                          <p:attrName>style.visibility</p:attrName>
                                        </p:attrNameLst>
                                      </p:cBhvr>
                                      <p:to>
                                        <p:strVal val="visible"/>
                                      </p:to>
                                    </p:set>
                                    <p:animEffect transition="in" filter="barn(inVertical)">
                                      <p:cBhvr>
                                        <p:cTn id="47" dur="500"/>
                                        <p:tgtEl>
                                          <p:spTgt spid="29700"/>
                                        </p:tgtEl>
                                      </p:cBhvr>
                                    </p:animEffect>
                                  </p:childTnLst>
                                </p:cTn>
                              </p:par>
                            </p:childTnLst>
                          </p:cTn>
                        </p:par>
                      </p:childTnLst>
                    </p:cTn>
                  </p:par>
                  <p:par>
                    <p:cTn id="48" fill="hold">
                      <p:stCondLst>
                        <p:cond delay="indefinite"/>
                      </p:stCondLst>
                      <p:childTnLst>
                        <p:par>
                          <p:cTn id="49" fill="hold">
                            <p:stCondLst>
                              <p:cond delay="0"/>
                            </p:stCondLst>
                            <p:childTnLst>
                              <p:par>
                                <p:cTn id="50" presetID="41" presetClass="entr" presetSubtype="0" fill="hold" nodeType="clickEffect">
                                  <p:stCondLst>
                                    <p:cond delay="0"/>
                                  </p:stCondLst>
                                  <p:iterate type="lt">
                                    <p:tmPct val="10000"/>
                                  </p:iterate>
                                  <p:childTnLst>
                                    <p:set>
                                      <p:cBhvr>
                                        <p:cTn id="51" dur="1" fill="hold">
                                          <p:stCondLst>
                                            <p:cond delay="0"/>
                                          </p:stCondLst>
                                        </p:cTn>
                                        <p:tgtEl>
                                          <p:spTgt spid="29698">
                                            <p:txEl>
                                              <p:pRg st="9" end="9"/>
                                            </p:txEl>
                                          </p:spTgt>
                                        </p:tgtEl>
                                        <p:attrNameLst>
                                          <p:attrName>style.visibility</p:attrName>
                                        </p:attrNameLst>
                                      </p:cBhvr>
                                      <p:to>
                                        <p:strVal val="visible"/>
                                      </p:to>
                                    </p:set>
                                    <p:anim calcmode="lin" valueType="num">
                                      <p:cBhvr>
                                        <p:cTn id="52" dur="500" fill="hold"/>
                                        <p:tgtEl>
                                          <p:spTgt spid="29698">
                                            <p:txEl>
                                              <p:pRg st="9" end="9"/>
                                            </p:txEl>
                                          </p:spTgt>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29698">
                                            <p:txEl>
                                              <p:pRg st="9" end="9"/>
                                            </p:txEl>
                                          </p:spTgt>
                                        </p:tgtEl>
                                        <p:attrNameLst>
                                          <p:attrName>ppt_y</p:attrName>
                                        </p:attrNameLst>
                                      </p:cBhvr>
                                      <p:tavLst>
                                        <p:tav tm="0">
                                          <p:val>
                                            <p:strVal val="#ppt_y"/>
                                          </p:val>
                                        </p:tav>
                                        <p:tav tm="100000">
                                          <p:val>
                                            <p:strVal val="#ppt_y"/>
                                          </p:val>
                                        </p:tav>
                                      </p:tavLst>
                                    </p:anim>
                                    <p:anim calcmode="lin" valueType="num">
                                      <p:cBhvr>
                                        <p:cTn id="54" dur="500" fill="hold"/>
                                        <p:tgtEl>
                                          <p:spTgt spid="29698">
                                            <p:txEl>
                                              <p:pRg st="9" end="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29698">
                                            <p:txEl>
                                              <p:pRg st="9" end="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29698">
                                            <p:txEl>
                                              <p:pRg st="9" end="9"/>
                                            </p:txEl>
                                          </p:spTgt>
                                        </p:tgtEl>
                                      </p:cBhvr>
                                    </p:animEffect>
                                  </p:childTnLst>
                                </p:cTn>
                              </p:par>
                              <p:par>
                                <p:cTn id="57" presetID="41" presetClass="entr" presetSubtype="0" fill="hold" nodeType="withEffect">
                                  <p:stCondLst>
                                    <p:cond delay="0"/>
                                  </p:stCondLst>
                                  <p:iterate type="lt">
                                    <p:tmPct val="10000"/>
                                  </p:iterate>
                                  <p:childTnLst>
                                    <p:set>
                                      <p:cBhvr>
                                        <p:cTn id="58" dur="1" fill="hold">
                                          <p:stCondLst>
                                            <p:cond delay="0"/>
                                          </p:stCondLst>
                                        </p:cTn>
                                        <p:tgtEl>
                                          <p:spTgt spid="29698">
                                            <p:txEl>
                                              <p:pRg st="10" end="10"/>
                                            </p:txEl>
                                          </p:spTgt>
                                        </p:tgtEl>
                                        <p:attrNameLst>
                                          <p:attrName>style.visibility</p:attrName>
                                        </p:attrNameLst>
                                      </p:cBhvr>
                                      <p:to>
                                        <p:strVal val="visible"/>
                                      </p:to>
                                    </p:set>
                                    <p:anim calcmode="lin" valueType="num">
                                      <p:cBhvr>
                                        <p:cTn id="59" dur="500" fill="hold"/>
                                        <p:tgtEl>
                                          <p:spTgt spid="29698">
                                            <p:txEl>
                                              <p:pRg st="10" end="1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9698">
                                            <p:txEl>
                                              <p:pRg st="10" end="10"/>
                                            </p:txEl>
                                          </p:spTgt>
                                        </p:tgtEl>
                                        <p:attrNameLst>
                                          <p:attrName>ppt_y</p:attrName>
                                        </p:attrNameLst>
                                      </p:cBhvr>
                                      <p:tavLst>
                                        <p:tav tm="0">
                                          <p:val>
                                            <p:strVal val="#ppt_y"/>
                                          </p:val>
                                        </p:tav>
                                        <p:tav tm="100000">
                                          <p:val>
                                            <p:strVal val="#ppt_y"/>
                                          </p:val>
                                        </p:tav>
                                      </p:tavLst>
                                    </p:anim>
                                    <p:anim calcmode="lin" valueType="num">
                                      <p:cBhvr>
                                        <p:cTn id="61" dur="500" fill="hold"/>
                                        <p:tgtEl>
                                          <p:spTgt spid="29698">
                                            <p:txEl>
                                              <p:pRg st="10" end="1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9698">
                                            <p:txEl>
                                              <p:pRg st="10" end="1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9698">
                                            <p:txEl>
                                              <p:pRg st="10" end="10"/>
                                            </p:txEl>
                                          </p:spTgt>
                                        </p:tgtEl>
                                      </p:cBhvr>
                                    </p:animEffect>
                                  </p:childTnLst>
                                </p:cTn>
                              </p:par>
                              <p:par>
                                <p:cTn id="64" presetID="41" presetClass="entr" presetSubtype="0" fill="hold" nodeType="withEffect">
                                  <p:stCondLst>
                                    <p:cond delay="0"/>
                                  </p:stCondLst>
                                  <p:iterate type="lt">
                                    <p:tmPct val="10000"/>
                                  </p:iterate>
                                  <p:childTnLst>
                                    <p:set>
                                      <p:cBhvr>
                                        <p:cTn id="65" dur="1" fill="hold">
                                          <p:stCondLst>
                                            <p:cond delay="0"/>
                                          </p:stCondLst>
                                        </p:cTn>
                                        <p:tgtEl>
                                          <p:spTgt spid="29698">
                                            <p:txEl>
                                              <p:pRg st="11" end="11"/>
                                            </p:txEl>
                                          </p:spTgt>
                                        </p:tgtEl>
                                        <p:attrNameLst>
                                          <p:attrName>style.visibility</p:attrName>
                                        </p:attrNameLst>
                                      </p:cBhvr>
                                      <p:to>
                                        <p:strVal val="visible"/>
                                      </p:to>
                                    </p:set>
                                    <p:anim calcmode="lin" valueType="num">
                                      <p:cBhvr>
                                        <p:cTn id="66" dur="500" fill="hold"/>
                                        <p:tgtEl>
                                          <p:spTgt spid="29698">
                                            <p:txEl>
                                              <p:pRg st="11" end="11"/>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9698">
                                            <p:txEl>
                                              <p:pRg st="11" end="11"/>
                                            </p:txEl>
                                          </p:spTgt>
                                        </p:tgtEl>
                                        <p:attrNameLst>
                                          <p:attrName>ppt_y</p:attrName>
                                        </p:attrNameLst>
                                      </p:cBhvr>
                                      <p:tavLst>
                                        <p:tav tm="0">
                                          <p:val>
                                            <p:strVal val="#ppt_y"/>
                                          </p:val>
                                        </p:tav>
                                        <p:tav tm="100000">
                                          <p:val>
                                            <p:strVal val="#ppt_y"/>
                                          </p:val>
                                        </p:tav>
                                      </p:tavLst>
                                    </p:anim>
                                    <p:anim calcmode="lin" valueType="num">
                                      <p:cBhvr>
                                        <p:cTn id="68" dur="500" fill="hold"/>
                                        <p:tgtEl>
                                          <p:spTgt spid="29698">
                                            <p:txEl>
                                              <p:pRg st="11" end="1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9698">
                                            <p:txEl>
                                              <p:pRg st="11" end="1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9698">
                                            <p:txEl>
                                              <p:pRg st="11" end="11"/>
                                            </p:txEl>
                                          </p:spTgt>
                                        </p:tgtEl>
                                      </p:cBhvr>
                                    </p:animEffect>
                                  </p:childTnLst>
                                </p:cTn>
                              </p:par>
                              <p:par>
                                <p:cTn id="71" presetID="41" presetClass="entr" presetSubtype="0" fill="hold" nodeType="withEffect">
                                  <p:stCondLst>
                                    <p:cond delay="0"/>
                                  </p:stCondLst>
                                  <p:iterate type="lt">
                                    <p:tmPct val="10000"/>
                                  </p:iterate>
                                  <p:childTnLst>
                                    <p:set>
                                      <p:cBhvr>
                                        <p:cTn id="72" dur="1" fill="hold">
                                          <p:stCondLst>
                                            <p:cond delay="0"/>
                                          </p:stCondLst>
                                        </p:cTn>
                                        <p:tgtEl>
                                          <p:spTgt spid="29698">
                                            <p:txEl>
                                              <p:pRg st="12" end="12"/>
                                            </p:txEl>
                                          </p:spTgt>
                                        </p:tgtEl>
                                        <p:attrNameLst>
                                          <p:attrName>style.visibility</p:attrName>
                                        </p:attrNameLst>
                                      </p:cBhvr>
                                      <p:to>
                                        <p:strVal val="visible"/>
                                      </p:to>
                                    </p:set>
                                    <p:anim calcmode="lin" valueType="num">
                                      <p:cBhvr>
                                        <p:cTn id="73" dur="500" fill="hold"/>
                                        <p:tgtEl>
                                          <p:spTgt spid="29698">
                                            <p:txEl>
                                              <p:pRg st="12" end="12"/>
                                            </p:txEl>
                                          </p:spTgt>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9698">
                                            <p:txEl>
                                              <p:pRg st="12" end="12"/>
                                            </p:txEl>
                                          </p:spTgt>
                                        </p:tgtEl>
                                        <p:attrNameLst>
                                          <p:attrName>ppt_y</p:attrName>
                                        </p:attrNameLst>
                                      </p:cBhvr>
                                      <p:tavLst>
                                        <p:tav tm="0">
                                          <p:val>
                                            <p:strVal val="#ppt_y"/>
                                          </p:val>
                                        </p:tav>
                                        <p:tav tm="100000">
                                          <p:val>
                                            <p:strVal val="#ppt_y"/>
                                          </p:val>
                                        </p:tav>
                                      </p:tavLst>
                                    </p:anim>
                                    <p:anim calcmode="lin" valueType="num">
                                      <p:cBhvr>
                                        <p:cTn id="75" dur="500" fill="hold"/>
                                        <p:tgtEl>
                                          <p:spTgt spid="29698">
                                            <p:txEl>
                                              <p:pRg st="12" end="1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9698">
                                            <p:txEl>
                                              <p:pRg st="12" end="1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29698">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nimBg="1" autoUpdateAnimBg="0"/>
      <p:bldP spid="29700"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4"/>
          <p:cNvSpPr txBox="1">
            <a:spLocks noChangeArrowheads="1"/>
          </p:cNvSpPr>
          <p:nvPr/>
        </p:nvSpPr>
        <p:spPr bwMode="auto">
          <a:xfrm>
            <a:off x="323850" y="1412875"/>
            <a:ext cx="8424863" cy="5087938"/>
          </a:xfrm>
          <a:prstGeom prst="rect">
            <a:avLst/>
          </a:prstGeom>
          <a:solidFill>
            <a:schemeClr val="bg1">
              <a:alpha val="70195"/>
            </a:schemeClr>
          </a:solidFill>
          <a:ln w="9525">
            <a:noFill/>
            <a:miter lim="800000"/>
            <a:headEnd/>
            <a:tailEnd/>
          </a:ln>
        </p:spPr>
        <p:txBody>
          <a:bodyPr>
            <a:spAutoFit/>
          </a:bodyPr>
          <a:lstStyle/>
          <a:p>
            <a:pPr marL="371475" indent="-371475">
              <a:spcBef>
                <a:spcPct val="50000"/>
              </a:spcBef>
            </a:pPr>
            <a:r>
              <a:rPr lang="en-US" altLang="zh-CN" sz="2800" b="1">
                <a:solidFill>
                  <a:srgbClr val="FF0000"/>
                </a:solidFill>
                <a:latin typeface="Times New Roman" pitchFamily="18" charset="0"/>
              </a:rPr>
              <a:t>like</a:t>
            </a:r>
            <a:r>
              <a:rPr lang="en-US" altLang="zh-CN" sz="2800" b="1">
                <a:latin typeface="Times New Roman" pitchFamily="18" charset="0"/>
              </a:rPr>
              <a:t>   v. &amp; prep.</a:t>
            </a:r>
          </a:p>
          <a:p>
            <a:pPr marL="371475" indent="-371475">
              <a:spcBef>
                <a:spcPct val="50000"/>
              </a:spcBef>
            </a:pPr>
            <a:r>
              <a:rPr lang="en-US" altLang="zh-CN" sz="2800" b="1">
                <a:solidFill>
                  <a:srgbClr val="FF0000"/>
                </a:solidFill>
                <a:latin typeface="Times New Roman" pitchFamily="18" charset="0"/>
              </a:rPr>
              <a:t>v.  </a:t>
            </a:r>
            <a:r>
              <a:rPr lang="zh-CN" altLang="en-US" sz="2800" b="1">
                <a:latin typeface="Times New Roman" pitchFamily="18" charset="0"/>
              </a:rPr>
              <a:t>喜欢</a:t>
            </a:r>
          </a:p>
          <a:p>
            <a:pPr marL="371475" indent="-371475">
              <a:spcBef>
                <a:spcPct val="50000"/>
              </a:spcBef>
            </a:pPr>
            <a:r>
              <a:rPr lang="zh-CN" altLang="en-US" sz="2400" b="1">
                <a:latin typeface="Times New Roman" pitchFamily="18" charset="0"/>
              </a:rPr>
              <a:t>  </a:t>
            </a:r>
            <a:r>
              <a:rPr lang="en-US" altLang="zh-CN" sz="2400" b="1">
                <a:latin typeface="Times New Roman" pitchFamily="18" charset="0"/>
              </a:rPr>
              <a:t>e.g.  </a:t>
            </a:r>
            <a:r>
              <a:rPr lang="zh-CN" altLang="en-US" sz="2400" b="1">
                <a:latin typeface="Times New Roman" pitchFamily="18" charset="0"/>
              </a:rPr>
              <a:t>我喜欢这本书。</a:t>
            </a:r>
            <a:endParaRPr lang="en-US" sz="2400" b="1">
              <a:latin typeface="Times New Roman" pitchFamily="18" charset="0"/>
            </a:endParaRPr>
          </a:p>
          <a:p>
            <a:pPr marL="371475" indent="-371475">
              <a:spcBef>
                <a:spcPct val="50000"/>
              </a:spcBef>
            </a:pPr>
            <a:r>
              <a:rPr lang="en-US" altLang="zh-CN" sz="2400" b="1">
                <a:solidFill>
                  <a:schemeClr val="hlink"/>
                </a:solidFill>
                <a:latin typeface="Times New Roman" pitchFamily="18" charset="0"/>
              </a:rPr>
              <a:t>I like this book.</a:t>
            </a:r>
          </a:p>
          <a:p>
            <a:pPr marL="371475" indent="-371475">
              <a:spcBef>
                <a:spcPct val="50000"/>
              </a:spcBef>
            </a:pPr>
            <a:r>
              <a:rPr lang="en-US" altLang="zh-CN" sz="2400" b="1">
                <a:solidFill>
                  <a:srgbClr val="FF0000"/>
                </a:solidFill>
                <a:latin typeface="Times New Roman" pitchFamily="18" charset="0"/>
              </a:rPr>
              <a:t>prep.</a:t>
            </a:r>
            <a:r>
              <a:rPr lang="en-US" altLang="zh-CN" sz="2400" b="1">
                <a:latin typeface="Times New Roman" pitchFamily="18" charset="0"/>
              </a:rPr>
              <a:t>  </a:t>
            </a:r>
            <a:r>
              <a:rPr lang="zh-CN" altLang="en-US" sz="2400" b="1">
                <a:latin typeface="Times New Roman" pitchFamily="18" charset="0"/>
              </a:rPr>
              <a:t>像</a:t>
            </a:r>
          </a:p>
          <a:p>
            <a:pPr marL="371475" indent="-371475">
              <a:spcBef>
                <a:spcPct val="50000"/>
              </a:spcBef>
            </a:pPr>
            <a:r>
              <a:rPr lang="en-US" altLang="zh-CN" sz="2400" b="1">
                <a:latin typeface="Times New Roman" pitchFamily="18" charset="0"/>
              </a:rPr>
              <a:t>be like = look like </a:t>
            </a:r>
          </a:p>
          <a:p>
            <a:pPr marL="371475" indent="-371475">
              <a:spcBef>
                <a:spcPct val="50000"/>
              </a:spcBef>
            </a:pPr>
            <a:r>
              <a:rPr lang="en-US" altLang="zh-CN" sz="2400" b="1">
                <a:latin typeface="Times New Roman" pitchFamily="18" charset="0"/>
              </a:rPr>
              <a:t>e.g. </a:t>
            </a:r>
            <a:r>
              <a:rPr lang="zh-CN" altLang="en-US" sz="2400" b="1">
                <a:latin typeface="Times New Roman" pitchFamily="18" charset="0"/>
              </a:rPr>
              <a:t>他看起来像他的爸爸。</a:t>
            </a:r>
            <a:endParaRPr lang="en-US" sz="2400" b="1">
              <a:latin typeface="Times New Roman" pitchFamily="18" charset="0"/>
            </a:endParaRPr>
          </a:p>
          <a:p>
            <a:pPr marL="371475" indent="-371475">
              <a:spcBef>
                <a:spcPct val="50000"/>
              </a:spcBef>
            </a:pPr>
            <a:r>
              <a:rPr lang="en-US" altLang="zh-CN" sz="2400" b="1">
                <a:solidFill>
                  <a:schemeClr val="hlink"/>
                </a:solidFill>
                <a:latin typeface="Times New Roman" pitchFamily="18" charset="0"/>
              </a:rPr>
              <a:t>He looks like his father.</a:t>
            </a:r>
            <a:endParaRPr lang="en-US" altLang="zh-CN" sz="2800" b="1">
              <a:solidFill>
                <a:schemeClr val="hlink"/>
              </a:solidFill>
              <a:latin typeface="Times New Roman" pitchFamily="18" charset="0"/>
            </a:endParaRPr>
          </a:p>
          <a:p>
            <a:pPr marL="371475" indent="-371475">
              <a:spcBef>
                <a:spcPct val="50000"/>
              </a:spcBef>
            </a:pPr>
            <a:r>
              <a:rPr lang="en-US" altLang="zh-CN" sz="2800" b="1">
                <a:solidFill>
                  <a:srgbClr val="FF0000"/>
                </a:solidFill>
                <a:latin typeface="Times New Roman" pitchFamily="18" charset="0"/>
              </a:rPr>
              <a:t>in a way</a:t>
            </a:r>
            <a:r>
              <a:rPr lang="en-US" altLang="zh-CN" sz="2800" b="1">
                <a:latin typeface="Times New Roman" pitchFamily="18" charset="0"/>
              </a:rPr>
              <a:t>   </a:t>
            </a:r>
            <a:r>
              <a:rPr lang="zh-CN" altLang="en-US" sz="2800" b="1">
                <a:latin typeface="Times New Roman" pitchFamily="18" charset="0"/>
              </a:rPr>
              <a:t>在某种程度 </a:t>
            </a:r>
            <a:r>
              <a:rPr lang="en-US" altLang="zh-CN" sz="2800" b="1">
                <a:latin typeface="Times New Roman" pitchFamily="18" charset="0"/>
              </a:rPr>
              <a:t>/ </a:t>
            </a:r>
            <a:r>
              <a:rPr lang="zh-CN" altLang="en-US" sz="2800" b="1">
                <a:latin typeface="Times New Roman" pitchFamily="18" charset="0"/>
              </a:rPr>
              <a:t>意义上</a:t>
            </a:r>
          </a:p>
        </p:txBody>
      </p:sp>
      <p:grpSp>
        <p:nvGrpSpPr>
          <p:cNvPr id="66562" name="Group 5"/>
          <p:cNvGrpSpPr>
            <a:grpSpLocks/>
          </p:cNvGrpSpPr>
          <p:nvPr/>
        </p:nvGrpSpPr>
        <p:grpSpPr bwMode="auto">
          <a:xfrm>
            <a:off x="0" y="836613"/>
            <a:ext cx="8629650" cy="577850"/>
            <a:chOff x="0" y="0"/>
            <a:chExt cx="5436" cy="293"/>
          </a:xfrm>
        </p:grpSpPr>
        <p:sp>
          <p:nvSpPr>
            <p:cNvPr id="66564" name="Text Box 6"/>
            <p:cNvSpPr txBox="1">
              <a:spLocks noChangeArrowheads="1"/>
            </p:cNvSpPr>
            <p:nvPr/>
          </p:nvSpPr>
          <p:spPr bwMode="auto">
            <a:xfrm>
              <a:off x="264" y="0"/>
              <a:ext cx="5172" cy="293"/>
            </a:xfrm>
            <a:prstGeom prst="rect">
              <a:avLst/>
            </a:prstGeom>
            <a:noFill/>
            <a:ln w="9525">
              <a:noFill/>
              <a:miter lim="800000"/>
              <a:headEnd/>
              <a:tailEnd/>
            </a:ln>
          </p:spPr>
          <p:txBody>
            <a:bodyPr>
              <a:spAutoFit/>
            </a:bodyPr>
            <a:lstStyle/>
            <a:p>
              <a:pPr>
                <a:spcBef>
                  <a:spcPct val="50000"/>
                </a:spcBef>
              </a:pPr>
              <a:r>
                <a:rPr lang="en-US" altLang="zh-CN" sz="3200" b="1" i="1">
                  <a:solidFill>
                    <a:srgbClr val="9900CC"/>
                  </a:solidFill>
                  <a:latin typeface="Century Gothic"/>
                </a:rPr>
                <a:t>It’s </a:t>
              </a:r>
              <a:r>
                <a:rPr lang="en-US" altLang="zh-CN" sz="3200" b="1" i="1">
                  <a:solidFill>
                    <a:srgbClr val="FF0000"/>
                  </a:solidFill>
                  <a:latin typeface="Century Gothic"/>
                </a:rPr>
                <a:t>like</a:t>
              </a:r>
              <a:r>
                <a:rPr lang="en-US" altLang="zh-CN" sz="3200" b="1" i="1">
                  <a:solidFill>
                    <a:srgbClr val="9900CC"/>
                  </a:solidFill>
                  <a:latin typeface="Century Gothic"/>
                </a:rPr>
                <a:t> water, </a:t>
              </a:r>
              <a:r>
                <a:rPr lang="en-US" altLang="zh-CN" sz="3200" b="1" i="1">
                  <a:solidFill>
                    <a:srgbClr val="FF0000"/>
                  </a:solidFill>
                  <a:latin typeface="Century Gothic"/>
                </a:rPr>
                <a:t>in a way</a:t>
              </a:r>
              <a:r>
                <a:rPr lang="en-US" altLang="zh-CN" sz="3200" b="1" i="1">
                  <a:solidFill>
                    <a:srgbClr val="9900CC"/>
                  </a:solidFill>
                  <a:latin typeface="Century Gothic"/>
                </a:rPr>
                <a:t>.</a:t>
              </a:r>
            </a:p>
          </p:txBody>
        </p:sp>
        <p:sp>
          <p:nvSpPr>
            <p:cNvPr id="66565" name="Rectangle 7"/>
            <p:cNvSpPr>
              <a:spLocks noChangeArrowheads="1"/>
            </p:cNvSpPr>
            <p:nvPr/>
          </p:nvSpPr>
          <p:spPr bwMode="auto">
            <a:xfrm>
              <a:off x="0" y="56"/>
              <a:ext cx="174" cy="181"/>
            </a:xfrm>
            <a:prstGeom prst="rect">
              <a:avLst/>
            </a:prstGeom>
            <a:solidFill>
              <a:srgbClr val="FF3300"/>
            </a:solidFill>
            <a:ln w="15875">
              <a:solidFill>
                <a:schemeClr val="bg1"/>
              </a:solidFill>
              <a:miter lim="800000"/>
              <a:headEnd/>
              <a:tailEnd/>
            </a:ln>
          </p:spPr>
          <p:txBody>
            <a:bodyPr wrap="none" anchor="ctr"/>
            <a:lstStyle/>
            <a:p>
              <a:pPr algn="ctr"/>
              <a:endParaRPr lang="zh-HK" altLang="en-US">
                <a:latin typeface="Calibri" pitchFamily="34" charset="0"/>
                <a:ea typeface="PMingLiU" pitchFamily="18" charset="-120"/>
              </a:endParaRPr>
            </a:p>
          </p:txBody>
        </p:sp>
      </p:grpSp>
      <p:sp>
        <p:nvSpPr>
          <p:cNvPr id="66563" name="Text Box 8"/>
          <p:cNvSpPr txBox="1">
            <a:spLocks noChangeArrowheads="1"/>
          </p:cNvSpPr>
          <p:nvPr/>
        </p:nvSpPr>
        <p:spPr bwMode="auto">
          <a:xfrm>
            <a:off x="0" y="404813"/>
            <a:ext cx="8353425" cy="519112"/>
          </a:xfrm>
          <a:prstGeom prst="rect">
            <a:avLst/>
          </a:prstGeom>
          <a:noFill/>
          <a:ln w="9525">
            <a:noFill/>
            <a:miter lim="800000"/>
            <a:headEnd/>
            <a:tailEnd/>
          </a:ln>
        </p:spPr>
        <p:txBody>
          <a:bodyPr>
            <a:spAutoFit/>
          </a:bodyPr>
          <a:lstStyle/>
          <a:p>
            <a:pPr>
              <a:spcBef>
                <a:spcPct val="50000"/>
              </a:spcBef>
            </a:pPr>
            <a:r>
              <a:rPr lang="en-US" altLang="zh-CN" sz="2800" u="sng">
                <a:latin typeface="Arial Black" pitchFamily="34" charset="0"/>
              </a:rPr>
              <a:t>Language Points</a:t>
            </a:r>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22">
                                            <p:txEl>
                                              <p:pRg st="3" end="3"/>
                                            </p:txEl>
                                          </p:spTgt>
                                        </p:tgtEl>
                                        <p:attrNameLst>
                                          <p:attrName>style.visibility</p:attrName>
                                        </p:attrNameLst>
                                      </p:cBhvr>
                                      <p:to>
                                        <p:strVal val="visible"/>
                                      </p:to>
                                    </p:set>
                                    <p:animEffect transition="in" filter="checkerboard(across)">
                                      <p:cBhvr>
                                        <p:cTn id="7" dur="500"/>
                                        <p:tgtEl>
                                          <p:spTgt spid="3072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22">
                                            <p:txEl>
                                              <p:pRg st="7" end="7"/>
                                            </p:txEl>
                                          </p:spTgt>
                                        </p:tgtEl>
                                        <p:attrNameLst>
                                          <p:attrName>style.visibility</p:attrName>
                                        </p:attrNameLst>
                                      </p:cBhvr>
                                      <p:to>
                                        <p:strVal val="visible"/>
                                      </p:to>
                                    </p:set>
                                    <p:animEffect transition="in" filter="checkerboard(across)">
                                      <p:cBhvr>
                                        <p:cTn id="12" dur="500"/>
                                        <p:tgtEl>
                                          <p:spTgt spid="3072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381000" y="533400"/>
            <a:ext cx="8382000" cy="1117600"/>
          </a:xfrm>
          <a:prstGeom prst="rect">
            <a:avLst/>
          </a:prstGeom>
          <a:noFill/>
          <a:ln w="9525">
            <a:noFill/>
            <a:miter lim="800000"/>
            <a:headEnd/>
            <a:tailEnd/>
          </a:ln>
        </p:spPr>
        <p:txBody>
          <a:bodyPr>
            <a:spAutoFit/>
          </a:bodyPr>
          <a:lstStyle/>
          <a:p>
            <a:pPr marL="342900" indent="-342900">
              <a:lnSpc>
                <a:spcPct val="80000"/>
              </a:lnSpc>
              <a:spcBef>
                <a:spcPct val="50000"/>
              </a:spcBef>
            </a:pPr>
            <a:r>
              <a:rPr lang="zh-CN" altLang="zh-CN" sz="3200" b="1">
                <a:solidFill>
                  <a:schemeClr val="hlink"/>
                </a:solidFill>
                <a:latin typeface="Times New Roman" pitchFamily="18" charset="0"/>
              </a:rPr>
              <a:t>② </a:t>
            </a:r>
            <a:r>
              <a:rPr lang="zh-CN" altLang="en-US" sz="3200" b="1">
                <a:solidFill>
                  <a:schemeClr val="hlink"/>
                </a:solidFill>
                <a:latin typeface="Times New Roman" pitchFamily="18" charset="0"/>
              </a:rPr>
              <a:t>辨析： </a:t>
            </a:r>
            <a:r>
              <a:rPr lang="zh-CN" altLang="zh-CN" sz="3200" b="1">
                <a:solidFill>
                  <a:schemeClr val="hlink"/>
                </a:solidFill>
                <a:latin typeface="Times New Roman" pitchFamily="18" charset="0"/>
              </a:rPr>
              <a:t>foolish, silly</a:t>
            </a:r>
            <a:r>
              <a:rPr lang="zh-CN" altLang="en-US" sz="3200" b="1">
                <a:solidFill>
                  <a:schemeClr val="hlink"/>
                </a:solidFill>
                <a:latin typeface="Times New Roman" pitchFamily="18" charset="0"/>
              </a:rPr>
              <a:t>与</a:t>
            </a:r>
            <a:r>
              <a:rPr lang="zh-CN" altLang="zh-CN" sz="3200" b="1">
                <a:solidFill>
                  <a:schemeClr val="hlink"/>
                </a:solidFill>
                <a:latin typeface="Times New Roman" pitchFamily="18" charset="0"/>
              </a:rPr>
              <a:t>stupid. </a:t>
            </a:r>
            <a:r>
              <a:rPr lang="zh-CN" altLang="en-US" sz="3200" b="1">
                <a:solidFill>
                  <a:schemeClr val="hlink"/>
                </a:solidFill>
                <a:latin typeface="Times New Roman" pitchFamily="18" charset="0"/>
              </a:rPr>
              <a:t>这</a:t>
            </a:r>
            <a:r>
              <a:rPr lang="zh-CN" altLang="zh-CN" sz="3200" b="1">
                <a:solidFill>
                  <a:schemeClr val="hlink"/>
                </a:solidFill>
                <a:latin typeface="Times New Roman" pitchFamily="18" charset="0"/>
              </a:rPr>
              <a:t>3</a:t>
            </a:r>
            <a:r>
              <a:rPr lang="zh-CN" altLang="en-US" sz="3200" b="1">
                <a:solidFill>
                  <a:schemeClr val="hlink"/>
                </a:solidFill>
                <a:latin typeface="Times New Roman" pitchFamily="18" charset="0"/>
              </a:rPr>
              <a:t>个词都有 </a:t>
            </a:r>
          </a:p>
          <a:p>
            <a:pPr marL="342900" indent="-342900">
              <a:lnSpc>
                <a:spcPct val="80000"/>
              </a:lnSpc>
              <a:spcBef>
                <a:spcPct val="50000"/>
              </a:spcBef>
            </a:pPr>
            <a:r>
              <a:rPr lang="zh-CN" altLang="zh-CN" sz="3200" b="1">
                <a:solidFill>
                  <a:schemeClr val="hlink"/>
                </a:solidFill>
                <a:latin typeface="Times New Roman" pitchFamily="18" charset="0"/>
              </a:rPr>
              <a:t>                  “</a:t>
            </a:r>
            <a:r>
              <a:rPr lang="zh-CN" altLang="en-US" sz="3200" b="1">
                <a:solidFill>
                  <a:schemeClr val="hlink"/>
                </a:solidFill>
                <a:latin typeface="Times New Roman" pitchFamily="18" charset="0"/>
              </a:rPr>
              <a:t>蠢” 的含义：</a:t>
            </a:r>
          </a:p>
        </p:txBody>
      </p:sp>
      <p:graphicFrame>
        <p:nvGraphicFramePr>
          <p:cNvPr id="31747" name="Group 3"/>
          <p:cNvGraphicFramePr>
            <a:graphicFrameLocks noGrp="1"/>
          </p:cNvGraphicFramePr>
          <p:nvPr/>
        </p:nvGraphicFramePr>
        <p:xfrm>
          <a:off x="533400" y="1676400"/>
          <a:ext cx="8382000" cy="4541838"/>
        </p:xfrm>
        <a:graphic>
          <a:graphicData uri="http://schemas.openxmlformats.org/drawingml/2006/table">
            <a:tbl>
              <a:tblPr/>
              <a:tblGrid>
                <a:gridCol w="1905000"/>
                <a:gridCol w="6477000"/>
              </a:tblGrid>
              <a:tr h="1798638">
                <a:tc>
                  <a:txBody>
                    <a:bodyPr/>
                    <a:lstStyle/>
                    <a:p>
                      <a:pPr marL="0" marR="0" lvl="0" indent="0" algn="ctr" defTabSz="914400" rtl="0" eaLnBrk="1" fontAlgn="base" latinLnBrk="0" hangingPunct="1">
                        <a:lnSpc>
                          <a:spcPct val="75000"/>
                        </a:lnSpc>
                        <a:spcBef>
                          <a:spcPct val="50000"/>
                        </a:spcBef>
                        <a:spcAft>
                          <a:spcPct val="0"/>
                        </a:spcAft>
                        <a:buClrTx/>
                        <a:buSzTx/>
                        <a:buFontTx/>
                        <a:buNone/>
                        <a:tabLst/>
                      </a:pPr>
                      <a:r>
                        <a:rPr kumimoji="0" lang="zh-CN" altLang="zh-CN" sz="2800" b="1" i="0" u="none" strike="noStrike" cap="none" normalizeH="0" baseline="0" smtClean="0">
                          <a:ln>
                            <a:noFill/>
                          </a:ln>
                          <a:solidFill>
                            <a:schemeClr val="tx1"/>
                          </a:solidFill>
                          <a:effectLst/>
                          <a:latin typeface="Times New Roman" pitchFamily="18" charset="0"/>
                          <a:ea typeface="宋体" pitchFamily="2" charset="-122"/>
                        </a:rPr>
                        <a:t> </a:t>
                      </a:r>
                    </a:p>
                    <a:p>
                      <a:pPr marL="0" marR="0" lvl="0" indent="0" algn="ctr" defTabSz="914400" rtl="0" eaLnBrk="1" fontAlgn="base" latinLnBrk="0" hangingPunct="1">
                        <a:lnSpc>
                          <a:spcPct val="75000"/>
                        </a:lnSpc>
                        <a:spcBef>
                          <a:spcPct val="50000"/>
                        </a:spcBef>
                        <a:spcAft>
                          <a:spcPct val="0"/>
                        </a:spcAft>
                        <a:buClrTx/>
                        <a:buSzTx/>
                        <a:buFontTx/>
                        <a:buNone/>
                        <a:tabLst/>
                      </a:pPr>
                      <a:r>
                        <a:rPr kumimoji="0" lang="zh-CN" altLang="zh-CN" sz="2800" b="1" i="0" u="none" strike="noStrike" cap="none" normalizeH="0" baseline="0" smtClean="0">
                          <a:ln>
                            <a:noFill/>
                          </a:ln>
                          <a:solidFill>
                            <a:srgbClr val="FF0000"/>
                          </a:solidFill>
                          <a:effectLst/>
                          <a:latin typeface="Times New Roman" pitchFamily="18" charset="0"/>
                          <a:ea typeface="宋体" pitchFamily="2" charset="-122"/>
                        </a:rPr>
                        <a:t>silly</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5F5DB">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华文新魏" pitchFamily="2" charset="-122"/>
                          <a:ea typeface="华文新魏" pitchFamily="2" charset="-122"/>
                        </a:rPr>
                        <a:t>是一个无伤大雅，甚至显得童稚可爱的词汇，如父母可以说孩子</a:t>
                      </a:r>
                      <a:r>
                        <a:rPr kumimoji="0" lang="zh-CN" altLang="zh-CN" sz="2800" b="1" i="0" u="none" strike="noStrike" cap="none" normalizeH="0" baseline="0" smtClean="0">
                          <a:ln>
                            <a:noFill/>
                          </a:ln>
                          <a:solidFill>
                            <a:schemeClr val="tx1"/>
                          </a:solidFill>
                          <a:effectLst/>
                          <a:latin typeface="华文新魏" pitchFamily="2" charset="-122"/>
                          <a:ea typeface="华文新魏" pitchFamily="2" charset="-122"/>
                        </a:rPr>
                        <a:t>silly</a:t>
                      </a:r>
                      <a:r>
                        <a:rPr kumimoji="0" lang="zh-CN" sz="2800" b="1" i="0" u="none" strike="noStrike" cap="none" normalizeH="0" baseline="0" smtClean="0">
                          <a:ln>
                            <a:noFill/>
                          </a:ln>
                          <a:solidFill>
                            <a:schemeClr val="tx1"/>
                          </a:solidFill>
                          <a:effectLst/>
                          <a:latin typeface="华文新魏" pitchFamily="2" charset="-122"/>
                          <a:ea typeface="华文新魏" pitchFamily="2" charset="-122"/>
                        </a:rPr>
                        <a:t>，但没有一个父母会认为自己的孩子 </a:t>
                      </a:r>
                      <a:r>
                        <a:rPr kumimoji="0" lang="zh-CN" altLang="zh-CN" sz="2800" b="1" i="0" u="none" strike="noStrike" cap="none" normalizeH="0" baseline="0" smtClean="0">
                          <a:ln>
                            <a:noFill/>
                          </a:ln>
                          <a:solidFill>
                            <a:schemeClr val="tx1"/>
                          </a:solidFill>
                          <a:effectLst/>
                          <a:latin typeface="华文新魏" pitchFamily="2" charset="-122"/>
                          <a:ea typeface="华文新魏" pitchFamily="2" charset="-122"/>
                        </a:rPr>
                        <a:t>foolish </a:t>
                      </a:r>
                      <a:r>
                        <a:rPr kumimoji="0" lang="zh-CN" sz="2800" b="1" i="0" u="none" strike="noStrike" cap="none" normalizeH="0" baseline="0" smtClean="0">
                          <a:ln>
                            <a:noFill/>
                          </a:ln>
                          <a:solidFill>
                            <a:schemeClr val="tx1"/>
                          </a:solidFill>
                          <a:effectLst/>
                          <a:latin typeface="华文新魏" pitchFamily="2" charset="-122"/>
                          <a:ea typeface="华文新魏" pitchFamily="2" charset="-122"/>
                        </a:rPr>
                        <a:t>或</a:t>
                      </a:r>
                      <a:r>
                        <a:rPr kumimoji="0" lang="zh-CN" altLang="zh-CN" sz="2800" b="1" i="0" u="none" strike="noStrike" cap="none" normalizeH="0" baseline="0" smtClean="0">
                          <a:ln>
                            <a:noFill/>
                          </a:ln>
                          <a:solidFill>
                            <a:schemeClr val="tx1"/>
                          </a:solidFill>
                          <a:effectLst/>
                          <a:latin typeface="华文新魏" pitchFamily="2" charset="-122"/>
                          <a:ea typeface="华文新魏" pitchFamily="2" charset="-122"/>
                        </a:rPr>
                        <a:t>stupid</a:t>
                      </a:r>
                      <a:r>
                        <a:rPr kumimoji="0" lang="zh-CN" sz="2800" b="1" i="0" u="none" strike="noStrike" cap="none" normalizeH="0" baseline="0" smtClean="0">
                          <a:ln>
                            <a:noFill/>
                          </a:ln>
                          <a:solidFill>
                            <a:schemeClr val="tx1"/>
                          </a:solidFill>
                          <a:effectLst/>
                          <a:latin typeface="华文新魏" pitchFamily="2" charset="-122"/>
                          <a:ea typeface="华文新魏" pitchFamily="2" charset="-122"/>
                        </a:rPr>
                        <a:t>。</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5F5DB"/>
                    </a:solidFill>
                  </a:tcPr>
                </a:tc>
              </a:tr>
              <a:tr h="1371600">
                <a:tc>
                  <a:txBody>
                    <a:bodyPr/>
                    <a:lstStyle/>
                    <a:p>
                      <a:pPr marL="0" marR="0" lvl="0" indent="0" algn="ctr" defTabSz="914400" rtl="0" eaLnBrk="1" fontAlgn="base" latinLnBrk="0" hangingPunct="1">
                        <a:lnSpc>
                          <a:spcPct val="75000"/>
                        </a:lnSpc>
                        <a:spcBef>
                          <a:spcPct val="50000"/>
                        </a:spcBef>
                        <a:spcAft>
                          <a:spcPct val="0"/>
                        </a:spcAft>
                        <a:buClrTx/>
                        <a:buSzTx/>
                        <a:buFontTx/>
                        <a:buNone/>
                        <a:tabLst/>
                      </a:pPr>
                      <a:endParaRPr kumimoji="0" lang="zh-CN" altLang="zh-CN" sz="2800" b="1" i="0" u="none" strike="noStrike" cap="none" normalizeH="0" baseline="0" smtClean="0">
                        <a:ln>
                          <a:noFill/>
                        </a:ln>
                        <a:solidFill>
                          <a:srgbClr val="FF0000"/>
                        </a:solidFill>
                        <a:effectLst/>
                        <a:latin typeface="Times New Roman" pitchFamily="18" charset="0"/>
                        <a:ea typeface="宋体" pitchFamily="2" charset="-122"/>
                      </a:endParaRPr>
                    </a:p>
                    <a:p>
                      <a:pPr marL="0" marR="0" lvl="0" indent="0" algn="ctr" defTabSz="914400" rtl="0" eaLnBrk="1" fontAlgn="base" latinLnBrk="0" hangingPunct="1">
                        <a:lnSpc>
                          <a:spcPct val="75000"/>
                        </a:lnSpc>
                        <a:spcBef>
                          <a:spcPct val="50000"/>
                        </a:spcBef>
                        <a:spcAft>
                          <a:spcPct val="0"/>
                        </a:spcAft>
                        <a:buClrTx/>
                        <a:buSzTx/>
                        <a:buFontTx/>
                        <a:buNone/>
                        <a:tabLst/>
                      </a:pPr>
                      <a:r>
                        <a:rPr kumimoji="0" lang="zh-CN" altLang="zh-CN" sz="2800" b="1" i="0" u="none" strike="noStrike" cap="none" normalizeH="0" baseline="0" smtClean="0">
                          <a:ln>
                            <a:noFill/>
                          </a:ln>
                          <a:solidFill>
                            <a:srgbClr val="FF0000"/>
                          </a:solidFill>
                          <a:effectLst/>
                          <a:latin typeface="Times New Roman" pitchFamily="18" charset="0"/>
                          <a:ea typeface="宋体" pitchFamily="2" charset="-122"/>
                        </a:rPr>
                        <a:t>foolish</a:t>
                      </a:r>
                      <a:endParaRPr kumimoji="0" lang="zh-CN" altLang="zh-CN" sz="2800" b="1" i="0" u="none" strike="noStrike" cap="none" normalizeH="0" baseline="0" smtClean="0">
                        <a:ln>
                          <a:noFill/>
                        </a:ln>
                        <a:solidFill>
                          <a:schemeClr val="tx1"/>
                        </a:solidFill>
                        <a:effectLst/>
                        <a:latin typeface="Times New Roman" pitchFamily="18" charset="0"/>
                        <a:ea typeface="宋体" pitchFamily="2" charset="-122"/>
                      </a:endParaRP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5F5DB">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华文新魏" pitchFamily="2" charset="-122"/>
                          <a:ea typeface="华文新魏" pitchFamily="2" charset="-122"/>
                        </a:rPr>
                        <a:t>语气次之，通常形容由于缺乏常识，判断能力有限而做出不恰当的决定。反义词</a:t>
                      </a:r>
                      <a:r>
                        <a:rPr kumimoji="0" lang="zh-CN" altLang="zh-CN" sz="2800" b="1" i="0" u="none" strike="noStrike" cap="none" normalizeH="0" baseline="0" smtClean="0">
                          <a:ln>
                            <a:noFill/>
                          </a:ln>
                          <a:solidFill>
                            <a:schemeClr val="tx1"/>
                          </a:solidFill>
                          <a:effectLst/>
                          <a:latin typeface="华文新魏" pitchFamily="2" charset="-122"/>
                          <a:ea typeface="华文新魏" pitchFamily="2" charset="-122"/>
                        </a:rPr>
                        <a:t>wise</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rgbClr val="F5F5DB"/>
                    </a:solidFill>
                  </a:tcPr>
                </a:tc>
              </a:tr>
              <a:tr h="1371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rgbClr val="FF0000"/>
                          </a:solidFill>
                          <a:effectLst/>
                          <a:latin typeface="Times New Roman" pitchFamily="18" charset="0"/>
                          <a:ea typeface="宋体" pitchFamily="2" charset="-122"/>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zh-CN" sz="2800" b="1" i="0" u="none" strike="noStrike" cap="none" normalizeH="0" baseline="0" smtClean="0">
                          <a:ln>
                            <a:noFill/>
                          </a:ln>
                          <a:solidFill>
                            <a:srgbClr val="FF0000"/>
                          </a:solidFill>
                          <a:effectLst/>
                          <a:latin typeface="Times New Roman" pitchFamily="18" charset="0"/>
                          <a:ea typeface="宋体" pitchFamily="2" charset="-122"/>
                        </a:rPr>
                        <a:t>      stupid</a:t>
                      </a:r>
                    </a:p>
                  </a:txBody>
                  <a:tcPr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5F5DB">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sz="2800" b="1" i="0" u="none" strike="noStrike" cap="none" normalizeH="0" baseline="0" smtClean="0">
                          <a:ln>
                            <a:noFill/>
                          </a:ln>
                          <a:solidFill>
                            <a:schemeClr val="tx1"/>
                          </a:solidFill>
                          <a:effectLst/>
                          <a:latin typeface="华文新魏" pitchFamily="2" charset="-122"/>
                          <a:ea typeface="华文新魏" pitchFamily="2" charset="-122"/>
                        </a:rPr>
                        <a:t>语气最强。一般指某人缺乏正常的理解力，智力上有天生的缺陷，所以这是一个贬义词。</a:t>
                      </a:r>
                    </a:p>
                  </a:txBody>
                  <a:tcPr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rgbClr val="F5F5DB"/>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Bottom)">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ox(in)">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81000" y="609600"/>
            <a:ext cx="8382000" cy="5537200"/>
          </a:xfrm>
          <a:prstGeom prst="rect">
            <a:avLst/>
          </a:prstGeom>
          <a:noFill/>
          <a:ln w="9525">
            <a:noFill/>
            <a:miter lim="800000"/>
            <a:headEnd/>
            <a:tailEnd/>
          </a:ln>
        </p:spPr>
        <p:txBody>
          <a:bodyPr>
            <a:spAutoFit/>
          </a:bodyPr>
          <a:lstStyle/>
          <a:p>
            <a:pPr>
              <a:lnSpc>
                <a:spcPct val="115000"/>
              </a:lnSpc>
              <a:buFont typeface="Arial" charset="0"/>
              <a:buChar char="•"/>
            </a:pPr>
            <a:r>
              <a:rPr lang="zh-CN" altLang="zh-CN" sz="3100" b="1">
                <a:solidFill>
                  <a:srgbClr val="000000"/>
                </a:solidFill>
                <a:latin typeface="Times New Roman" pitchFamily="18" charset="0"/>
                <a:ea typeface="新宋体" pitchFamily="49" charset="-122"/>
              </a:rPr>
              <a:t> You </a:t>
            </a:r>
            <a:r>
              <a:rPr lang="zh-CN" altLang="zh-CN" sz="3100" b="1">
                <a:solidFill>
                  <a:srgbClr val="FF0000"/>
                </a:solidFill>
                <a:latin typeface="Times New Roman" pitchFamily="18" charset="0"/>
                <a:ea typeface="新宋体" pitchFamily="49" charset="-122"/>
              </a:rPr>
              <a:t>silly </a:t>
            </a:r>
            <a:r>
              <a:rPr lang="zh-CN" altLang="zh-CN" sz="3100" b="1">
                <a:solidFill>
                  <a:srgbClr val="000000"/>
                </a:solidFill>
                <a:latin typeface="Times New Roman" pitchFamily="18" charset="0"/>
                <a:ea typeface="新宋体" pitchFamily="49" charset="-122"/>
              </a:rPr>
              <a:t>child.  </a:t>
            </a:r>
            <a:r>
              <a:rPr lang="zh-CN" altLang="en-US" sz="3100" b="1">
                <a:solidFill>
                  <a:srgbClr val="000000"/>
                </a:solidFill>
                <a:latin typeface="Times New Roman" pitchFamily="18" charset="0"/>
                <a:ea typeface="新宋体" pitchFamily="49" charset="-122"/>
              </a:rPr>
              <a:t>你这个傻孩子。（并无贬意）  </a:t>
            </a:r>
          </a:p>
          <a:p>
            <a:pPr>
              <a:lnSpc>
                <a:spcPct val="115000"/>
              </a:lnSpc>
              <a:buFont typeface="Arial" charset="0"/>
              <a:buChar char="•"/>
            </a:pPr>
            <a:r>
              <a:rPr lang="zh-CN" altLang="zh-CN" sz="3100" b="1">
                <a:solidFill>
                  <a:srgbClr val="000000"/>
                </a:solidFill>
                <a:latin typeface="Times New Roman" pitchFamily="18" charset="0"/>
                <a:ea typeface="新宋体" pitchFamily="49" charset="-122"/>
              </a:rPr>
              <a:t> Stay hungry, stay </a:t>
            </a:r>
            <a:r>
              <a:rPr lang="zh-CN" altLang="zh-CN" sz="3100" b="1">
                <a:solidFill>
                  <a:srgbClr val="FF0000"/>
                </a:solidFill>
                <a:latin typeface="Times New Roman" pitchFamily="18" charset="0"/>
                <a:ea typeface="新宋体" pitchFamily="49" charset="-122"/>
              </a:rPr>
              <a:t>foolish</a:t>
            </a:r>
            <a:r>
              <a:rPr lang="zh-CN" altLang="zh-CN" sz="3100" b="1">
                <a:solidFill>
                  <a:srgbClr val="000000"/>
                </a:solidFill>
                <a:latin typeface="Times New Roman" pitchFamily="18" charset="0"/>
                <a:ea typeface="新宋体" pitchFamily="49" charset="-122"/>
              </a:rPr>
              <a:t>!</a:t>
            </a:r>
          </a:p>
          <a:p>
            <a:pPr>
              <a:lnSpc>
                <a:spcPct val="115000"/>
              </a:lnSpc>
            </a:pPr>
            <a:r>
              <a:rPr lang="zh-CN" altLang="zh-CN" sz="3100" b="1">
                <a:solidFill>
                  <a:srgbClr val="000000"/>
                </a:solidFill>
                <a:latin typeface="Times New Roman" pitchFamily="18" charset="0"/>
                <a:ea typeface="新宋体" pitchFamily="49" charset="-122"/>
              </a:rPr>
              <a:t>  </a:t>
            </a:r>
            <a:r>
              <a:rPr lang="zh-CN" altLang="en-US" sz="3100" b="1">
                <a:solidFill>
                  <a:srgbClr val="000000"/>
                </a:solidFill>
                <a:latin typeface="Times New Roman" pitchFamily="18" charset="0"/>
                <a:ea typeface="新宋体" pitchFamily="49" charset="-122"/>
              </a:rPr>
              <a:t>求知若渴，虚心若愚。</a:t>
            </a:r>
            <a:r>
              <a:rPr lang="zh-CN" altLang="zh-CN" sz="3100" b="1">
                <a:solidFill>
                  <a:srgbClr val="000000"/>
                </a:solidFill>
                <a:latin typeface="Times New Roman" pitchFamily="18" charset="0"/>
                <a:ea typeface="新宋体" pitchFamily="49" charset="-122"/>
              </a:rPr>
              <a:t>——</a:t>
            </a:r>
            <a:r>
              <a:rPr lang="zh-CN" altLang="en-US" sz="3100" b="1">
                <a:solidFill>
                  <a:srgbClr val="000000"/>
                </a:solidFill>
                <a:latin typeface="Times New Roman" pitchFamily="18" charset="0"/>
                <a:ea typeface="新宋体" pitchFamily="49" charset="-122"/>
              </a:rPr>
              <a:t>乔布斯</a:t>
            </a:r>
          </a:p>
          <a:p>
            <a:pPr>
              <a:lnSpc>
                <a:spcPct val="115000"/>
              </a:lnSpc>
              <a:buFont typeface="Arial" charset="0"/>
              <a:buChar char="•"/>
            </a:pPr>
            <a:r>
              <a:rPr lang="zh-CN" altLang="zh-CN" sz="3100" b="1">
                <a:solidFill>
                  <a:srgbClr val="000000"/>
                </a:solidFill>
                <a:latin typeface="Times New Roman" pitchFamily="18" charset="0"/>
                <a:ea typeface="新宋体" pitchFamily="49" charset="-122"/>
              </a:rPr>
              <a:t> It is </a:t>
            </a:r>
            <a:r>
              <a:rPr lang="zh-CN" altLang="zh-CN" sz="3100" b="1">
                <a:solidFill>
                  <a:srgbClr val="FF0000"/>
                </a:solidFill>
                <a:latin typeface="Times New Roman" pitchFamily="18" charset="0"/>
                <a:ea typeface="新宋体" pitchFamily="49" charset="-122"/>
              </a:rPr>
              <a:t>foolish </a:t>
            </a:r>
            <a:r>
              <a:rPr lang="zh-CN" altLang="zh-CN" sz="3100" b="1">
                <a:solidFill>
                  <a:srgbClr val="000000"/>
                </a:solidFill>
                <a:latin typeface="Times New Roman" pitchFamily="18" charset="0"/>
                <a:ea typeface="新宋体" pitchFamily="49" charset="-122"/>
              </a:rPr>
              <a:t>of her to spend so much money on  </a:t>
            </a:r>
          </a:p>
          <a:p>
            <a:pPr>
              <a:lnSpc>
                <a:spcPct val="115000"/>
              </a:lnSpc>
            </a:pPr>
            <a:r>
              <a:rPr lang="zh-CN" altLang="zh-CN" sz="3100" b="1">
                <a:solidFill>
                  <a:srgbClr val="000000"/>
                </a:solidFill>
                <a:latin typeface="Times New Roman" pitchFamily="18" charset="0"/>
                <a:ea typeface="新宋体" pitchFamily="49" charset="-122"/>
              </a:rPr>
              <a:t>   her shoes.</a:t>
            </a:r>
          </a:p>
          <a:p>
            <a:pPr>
              <a:lnSpc>
                <a:spcPct val="115000"/>
              </a:lnSpc>
            </a:pPr>
            <a:r>
              <a:rPr lang="zh-CN" altLang="zh-CN" sz="3100" b="1">
                <a:solidFill>
                  <a:srgbClr val="000000"/>
                </a:solidFill>
                <a:latin typeface="Times New Roman" pitchFamily="18" charset="0"/>
                <a:ea typeface="新宋体" pitchFamily="49" charset="-122"/>
              </a:rPr>
              <a:t>   </a:t>
            </a:r>
            <a:r>
              <a:rPr lang="zh-CN" altLang="en-US" sz="3100" b="1">
                <a:solidFill>
                  <a:srgbClr val="000000"/>
                </a:solidFill>
                <a:latin typeface="Times New Roman" pitchFamily="18" charset="0"/>
                <a:ea typeface="新宋体" pitchFamily="49" charset="-122"/>
              </a:rPr>
              <a:t>她花这么多钱在她的鞋子上真是太傻了。</a:t>
            </a:r>
          </a:p>
          <a:p>
            <a:pPr>
              <a:lnSpc>
                <a:spcPct val="115000"/>
              </a:lnSpc>
              <a:buFont typeface="Arial" charset="0"/>
              <a:buChar char="•"/>
            </a:pPr>
            <a:r>
              <a:rPr lang="zh-CN" altLang="zh-CN" sz="3100" b="1">
                <a:solidFill>
                  <a:srgbClr val="000000"/>
                </a:solidFill>
                <a:latin typeface="Times New Roman" pitchFamily="18" charset="0"/>
                <a:ea typeface="新宋体" pitchFamily="49" charset="-122"/>
              </a:rPr>
              <a:t> Don’ t ask so many</a:t>
            </a:r>
            <a:r>
              <a:rPr lang="zh-CN" altLang="zh-CN" sz="3100" b="1">
                <a:solidFill>
                  <a:srgbClr val="FF0000"/>
                </a:solidFill>
                <a:latin typeface="Times New Roman" pitchFamily="18" charset="0"/>
                <a:ea typeface="新宋体" pitchFamily="49" charset="-122"/>
              </a:rPr>
              <a:t> silly</a:t>
            </a:r>
            <a:r>
              <a:rPr lang="zh-CN" altLang="zh-CN" sz="3100" b="1">
                <a:solidFill>
                  <a:srgbClr val="000000"/>
                </a:solidFill>
                <a:latin typeface="Times New Roman" pitchFamily="18" charset="0"/>
                <a:ea typeface="新宋体" pitchFamily="49" charset="-122"/>
              </a:rPr>
              <a:t> questions. She is a bit  </a:t>
            </a:r>
          </a:p>
          <a:p>
            <a:pPr>
              <a:lnSpc>
                <a:spcPct val="115000"/>
              </a:lnSpc>
            </a:pPr>
            <a:r>
              <a:rPr lang="zh-CN" altLang="zh-CN" sz="3100" b="1">
                <a:solidFill>
                  <a:srgbClr val="FF0000"/>
                </a:solidFill>
                <a:latin typeface="Times New Roman" pitchFamily="18" charset="0"/>
                <a:ea typeface="新宋体" pitchFamily="49" charset="-122"/>
              </a:rPr>
              <a:t>  foolish</a:t>
            </a:r>
            <a:r>
              <a:rPr lang="zh-CN" altLang="zh-CN" sz="3100" b="1">
                <a:solidFill>
                  <a:srgbClr val="000000"/>
                </a:solidFill>
                <a:latin typeface="Times New Roman" pitchFamily="18" charset="0"/>
                <a:ea typeface="新宋体" pitchFamily="49" charset="-122"/>
              </a:rPr>
              <a:t> but not </a:t>
            </a:r>
            <a:r>
              <a:rPr lang="zh-CN" altLang="zh-CN" sz="3100" b="1">
                <a:solidFill>
                  <a:srgbClr val="FF0000"/>
                </a:solidFill>
                <a:latin typeface="Times New Roman" pitchFamily="18" charset="0"/>
                <a:ea typeface="新宋体" pitchFamily="49" charset="-122"/>
              </a:rPr>
              <a:t>stupid</a:t>
            </a:r>
            <a:r>
              <a:rPr lang="zh-CN" altLang="zh-CN" sz="3100" b="1">
                <a:solidFill>
                  <a:srgbClr val="000000"/>
                </a:solidFill>
                <a:latin typeface="Times New Roman" pitchFamily="18" charset="0"/>
                <a:ea typeface="新宋体" pitchFamily="49" charset="-122"/>
              </a:rPr>
              <a:t>.</a:t>
            </a:r>
          </a:p>
          <a:p>
            <a:pPr>
              <a:lnSpc>
                <a:spcPct val="115000"/>
              </a:lnSpc>
            </a:pPr>
            <a:r>
              <a:rPr lang="zh-CN" altLang="zh-CN" sz="3100" b="1">
                <a:solidFill>
                  <a:srgbClr val="000000"/>
                </a:solidFill>
                <a:latin typeface="Times New Roman" pitchFamily="18" charset="0"/>
                <a:ea typeface="新宋体" pitchFamily="49" charset="-122"/>
              </a:rPr>
              <a:t>  </a:t>
            </a:r>
            <a:r>
              <a:rPr lang="zh-CN" altLang="en-US" sz="3100" b="1">
                <a:solidFill>
                  <a:srgbClr val="000000"/>
                </a:solidFill>
                <a:latin typeface="Times New Roman" pitchFamily="18" charset="0"/>
                <a:ea typeface="新宋体" pitchFamily="49" charset="-122"/>
              </a:rPr>
              <a:t>别再问这样傻的问题了！她是有点犯傻但 </a:t>
            </a:r>
          </a:p>
          <a:p>
            <a:pPr>
              <a:lnSpc>
                <a:spcPct val="115000"/>
              </a:lnSpc>
            </a:pPr>
            <a:r>
              <a:rPr lang="zh-CN" altLang="zh-CN" sz="3100" b="1">
                <a:solidFill>
                  <a:srgbClr val="000000"/>
                </a:solidFill>
                <a:latin typeface="Times New Roman" pitchFamily="18" charset="0"/>
                <a:ea typeface="新宋体" pitchFamily="49" charset="-122"/>
              </a:rPr>
              <a:t>  </a:t>
            </a:r>
            <a:r>
              <a:rPr lang="zh-CN" altLang="en-US" sz="3100" b="1">
                <a:solidFill>
                  <a:srgbClr val="000000"/>
                </a:solidFill>
                <a:latin typeface="Times New Roman" pitchFamily="18" charset="0"/>
                <a:ea typeface="新宋体" pitchFamily="49" charset="-122"/>
              </a:rPr>
              <a:t>不是天生愚钝。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fade">
                                      <p:cBhvr>
                                        <p:cTn id="7" dur="1000"/>
                                        <p:tgtEl>
                                          <p:spTgt spid="32770">
                                            <p:txEl>
                                              <p:pRg st="0" end="0"/>
                                            </p:txEl>
                                          </p:spTgt>
                                        </p:tgtEl>
                                      </p:cBhvr>
                                    </p:animEffect>
                                    <p:anim calcmode="lin" valueType="num">
                                      <p:cBhvr>
                                        <p:cTn id="8" dur="1000" fill="hold"/>
                                        <p:tgtEl>
                                          <p:spTgt spid="32770">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2770">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770">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32770">
                                            <p:txEl>
                                              <p:pRg st="1" end="1"/>
                                            </p:txEl>
                                          </p:spTgt>
                                        </p:tgtEl>
                                        <p:attrNameLst>
                                          <p:attrName>style.visibility</p:attrName>
                                        </p:attrNameLst>
                                      </p:cBhvr>
                                      <p:to>
                                        <p:strVal val="visible"/>
                                      </p:to>
                                    </p:set>
                                    <p:animEffect transition="in" filter="fade">
                                      <p:cBhvr>
                                        <p:cTn id="15" dur="1000"/>
                                        <p:tgtEl>
                                          <p:spTgt spid="32770">
                                            <p:txEl>
                                              <p:pRg st="1" end="1"/>
                                            </p:txEl>
                                          </p:spTgt>
                                        </p:tgtEl>
                                      </p:cBhvr>
                                    </p:animEffect>
                                    <p:anim calcmode="lin" valueType="num">
                                      <p:cBhvr>
                                        <p:cTn id="16" dur="1000" fill="hold"/>
                                        <p:tgtEl>
                                          <p:spTgt spid="32770">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2770">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2770">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nodeType="clickEffect">
                                  <p:stCondLst>
                                    <p:cond delay="0"/>
                                  </p:stCondLst>
                                  <p:childTnLst>
                                    <p:set>
                                      <p:cBhvr>
                                        <p:cTn id="22" dur="1" fill="hold">
                                          <p:stCondLst>
                                            <p:cond delay="0"/>
                                          </p:stCondLst>
                                        </p:cTn>
                                        <p:tgtEl>
                                          <p:spTgt spid="32770">
                                            <p:txEl>
                                              <p:pRg st="2" end="2"/>
                                            </p:txEl>
                                          </p:spTgt>
                                        </p:tgtEl>
                                        <p:attrNameLst>
                                          <p:attrName>style.visibility</p:attrName>
                                        </p:attrNameLst>
                                      </p:cBhvr>
                                      <p:to>
                                        <p:strVal val="visible"/>
                                      </p:to>
                                    </p:set>
                                    <p:animEffect transition="in" filter="fade">
                                      <p:cBhvr>
                                        <p:cTn id="23" dur="1000"/>
                                        <p:tgtEl>
                                          <p:spTgt spid="32770">
                                            <p:txEl>
                                              <p:pRg st="2" end="2"/>
                                            </p:txEl>
                                          </p:spTgt>
                                        </p:tgtEl>
                                      </p:cBhvr>
                                    </p:animEffect>
                                    <p:anim calcmode="lin" valueType="num">
                                      <p:cBhvr>
                                        <p:cTn id="24" dur="1000" fill="hold"/>
                                        <p:tgtEl>
                                          <p:spTgt spid="32770">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2770">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2770">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nodeType="clickEffect">
                                  <p:stCondLst>
                                    <p:cond delay="0"/>
                                  </p:stCondLst>
                                  <p:childTnLst>
                                    <p:set>
                                      <p:cBhvr>
                                        <p:cTn id="30" dur="1" fill="hold">
                                          <p:stCondLst>
                                            <p:cond delay="0"/>
                                          </p:stCondLst>
                                        </p:cTn>
                                        <p:tgtEl>
                                          <p:spTgt spid="32770">
                                            <p:txEl>
                                              <p:pRg st="3" end="3"/>
                                            </p:txEl>
                                          </p:spTgt>
                                        </p:tgtEl>
                                        <p:attrNameLst>
                                          <p:attrName>style.visibility</p:attrName>
                                        </p:attrNameLst>
                                      </p:cBhvr>
                                      <p:to>
                                        <p:strVal val="visible"/>
                                      </p:to>
                                    </p:set>
                                    <p:animEffect transition="in" filter="fade">
                                      <p:cBhvr>
                                        <p:cTn id="31" dur="1000"/>
                                        <p:tgtEl>
                                          <p:spTgt spid="32770">
                                            <p:txEl>
                                              <p:pRg st="3" end="3"/>
                                            </p:txEl>
                                          </p:spTgt>
                                        </p:tgtEl>
                                      </p:cBhvr>
                                    </p:animEffect>
                                    <p:anim calcmode="lin" valueType="num">
                                      <p:cBhvr>
                                        <p:cTn id="32" dur="1000" fill="hold"/>
                                        <p:tgtEl>
                                          <p:spTgt spid="32770">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2770">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2770">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nodeType="clickEffect">
                                  <p:stCondLst>
                                    <p:cond delay="0"/>
                                  </p:stCondLst>
                                  <p:childTnLst>
                                    <p:set>
                                      <p:cBhvr>
                                        <p:cTn id="38" dur="1" fill="hold">
                                          <p:stCondLst>
                                            <p:cond delay="0"/>
                                          </p:stCondLst>
                                        </p:cTn>
                                        <p:tgtEl>
                                          <p:spTgt spid="32770">
                                            <p:txEl>
                                              <p:pRg st="4" end="4"/>
                                            </p:txEl>
                                          </p:spTgt>
                                        </p:tgtEl>
                                        <p:attrNameLst>
                                          <p:attrName>style.visibility</p:attrName>
                                        </p:attrNameLst>
                                      </p:cBhvr>
                                      <p:to>
                                        <p:strVal val="visible"/>
                                      </p:to>
                                    </p:set>
                                    <p:animEffect transition="in" filter="fade">
                                      <p:cBhvr>
                                        <p:cTn id="39" dur="1000"/>
                                        <p:tgtEl>
                                          <p:spTgt spid="32770">
                                            <p:txEl>
                                              <p:pRg st="4" end="4"/>
                                            </p:txEl>
                                          </p:spTgt>
                                        </p:tgtEl>
                                      </p:cBhvr>
                                    </p:animEffect>
                                    <p:anim calcmode="lin" valueType="num">
                                      <p:cBhvr>
                                        <p:cTn id="40" dur="1000" fill="hold"/>
                                        <p:tgtEl>
                                          <p:spTgt spid="32770">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2770">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2770">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nodeType="clickEffect">
                                  <p:stCondLst>
                                    <p:cond delay="0"/>
                                  </p:stCondLst>
                                  <p:childTnLst>
                                    <p:set>
                                      <p:cBhvr>
                                        <p:cTn id="46" dur="1" fill="hold">
                                          <p:stCondLst>
                                            <p:cond delay="0"/>
                                          </p:stCondLst>
                                        </p:cTn>
                                        <p:tgtEl>
                                          <p:spTgt spid="32770">
                                            <p:txEl>
                                              <p:pRg st="5" end="5"/>
                                            </p:txEl>
                                          </p:spTgt>
                                        </p:tgtEl>
                                        <p:attrNameLst>
                                          <p:attrName>style.visibility</p:attrName>
                                        </p:attrNameLst>
                                      </p:cBhvr>
                                      <p:to>
                                        <p:strVal val="visible"/>
                                      </p:to>
                                    </p:set>
                                    <p:animEffect transition="in" filter="fade">
                                      <p:cBhvr>
                                        <p:cTn id="47" dur="1000"/>
                                        <p:tgtEl>
                                          <p:spTgt spid="32770">
                                            <p:txEl>
                                              <p:pRg st="5" end="5"/>
                                            </p:txEl>
                                          </p:spTgt>
                                        </p:tgtEl>
                                      </p:cBhvr>
                                    </p:animEffect>
                                    <p:anim calcmode="lin" valueType="num">
                                      <p:cBhvr>
                                        <p:cTn id="48" dur="1000" fill="hold"/>
                                        <p:tgtEl>
                                          <p:spTgt spid="32770">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2770">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2770">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nodeType="clickEffect">
                                  <p:stCondLst>
                                    <p:cond delay="0"/>
                                  </p:stCondLst>
                                  <p:childTnLst>
                                    <p:set>
                                      <p:cBhvr>
                                        <p:cTn id="54" dur="1" fill="hold">
                                          <p:stCondLst>
                                            <p:cond delay="0"/>
                                          </p:stCondLst>
                                        </p:cTn>
                                        <p:tgtEl>
                                          <p:spTgt spid="32770">
                                            <p:txEl>
                                              <p:pRg st="6" end="6"/>
                                            </p:txEl>
                                          </p:spTgt>
                                        </p:tgtEl>
                                        <p:attrNameLst>
                                          <p:attrName>style.visibility</p:attrName>
                                        </p:attrNameLst>
                                      </p:cBhvr>
                                      <p:to>
                                        <p:strVal val="visible"/>
                                      </p:to>
                                    </p:set>
                                    <p:animEffect transition="in" filter="fade">
                                      <p:cBhvr>
                                        <p:cTn id="55" dur="1000"/>
                                        <p:tgtEl>
                                          <p:spTgt spid="32770">
                                            <p:txEl>
                                              <p:pRg st="6" end="6"/>
                                            </p:txEl>
                                          </p:spTgt>
                                        </p:tgtEl>
                                      </p:cBhvr>
                                    </p:animEffect>
                                    <p:anim calcmode="lin" valueType="num">
                                      <p:cBhvr>
                                        <p:cTn id="56" dur="1000" fill="hold"/>
                                        <p:tgtEl>
                                          <p:spTgt spid="32770">
                                            <p:txEl>
                                              <p:pRg st="6" end="6"/>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32770">
                                            <p:txEl>
                                              <p:pRg st="6" end="6"/>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2770">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nodeType="clickEffect">
                                  <p:stCondLst>
                                    <p:cond delay="0"/>
                                  </p:stCondLst>
                                  <p:childTnLst>
                                    <p:set>
                                      <p:cBhvr>
                                        <p:cTn id="62" dur="1" fill="hold">
                                          <p:stCondLst>
                                            <p:cond delay="0"/>
                                          </p:stCondLst>
                                        </p:cTn>
                                        <p:tgtEl>
                                          <p:spTgt spid="32770">
                                            <p:txEl>
                                              <p:pRg st="7" end="7"/>
                                            </p:txEl>
                                          </p:spTgt>
                                        </p:tgtEl>
                                        <p:attrNameLst>
                                          <p:attrName>style.visibility</p:attrName>
                                        </p:attrNameLst>
                                      </p:cBhvr>
                                      <p:to>
                                        <p:strVal val="visible"/>
                                      </p:to>
                                    </p:set>
                                    <p:animEffect transition="in" filter="fade">
                                      <p:cBhvr>
                                        <p:cTn id="63" dur="1000"/>
                                        <p:tgtEl>
                                          <p:spTgt spid="32770">
                                            <p:txEl>
                                              <p:pRg st="7" end="7"/>
                                            </p:txEl>
                                          </p:spTgt>
                                        </p:tgtEl>
                                      </p:cBhvr>
                                    </p:animEffect>
                                    <p:anim calcmode="lin" valueType="num">
                                      <p:cBhvr>
                                        <p:cTn id="64" dur="1000" fill="hold"/>
                                        <p:tgtEl>
                                          <p:spTgt spid="32770">
                                            <p:txEl>
                                              <p:pRg st="7" end="7"/>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32770">
                                            <p:txEl>
                                              <p:pRg st="7" end="7"/>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32770">
                                            <p:txEl>
                                              <p:pRg st="7" end="7"/>
                                            </p:txEl>
                                          </p:spTgt>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nodeType="clickEffect">
                                  <p:stCondLst>
                                    <p:cond delay="0"/>
                                  </p:stCondLst>
                                  <p:childTnLst>
                                    <p:set>
                                      <p:cBhvr>
                                        <p:cTn id="70" dur="1" fill="hold">
                                          <p:stCondLst>
                                            <p:cond delay="0"/>
                                          </p:stCondLst>
                                        </p:cTn>
                                        <p:tgtEl>
                                          <p:spTgt spid="32770">
                                            <p:txEl>
                                              <p:pRg st="8" end="8"/>
                                            </p:txEl>
                                          </p:spTgt>
                                        </p:tgtEl>
                                        <p:attrNameLst>
                                          <p:attrName>style.visibility</p:attrName>
                                        </p:attrNameLst>
                                      </p:cBhvr>
                                      <p:to>
                                        <p:strVal val="visible"/>
                                      </p:to>
                                    </p:set>
                                    <p:animEffect transition="in" filter="fade">
                                      <p:cBhvr>
                                        <p:cTn id="71" dur="1000"/>
                                        <p:tgtEl>
                                          <p:spTgt spid="32770">
                                            <p:txEl>
                                              <p:pRg st="8" end="8"/>
                                            </p:txEl>
                                          </p:spTgt>
                                        </p:tgtEl>
                                      </p:cBhvr>
                                    </p:animEffect>
                                    <p:anim calcmode="lin" valueType="num">
                                      <p:cBhvr>
                                        <p:cTn id="72" dur="1000" fill="hold"/>
                                        <p:tgtEl>
                                          <p:spTgt spid="32770">
                                            <p:txEl>
                                              <p:pRg st="8" end="8"/>
                                            </p:txEl>
                                          </p:spTgt>
                                        </p:tgtEl>
                                        <p:attrNameLst>
                                          <p:attrName>ppt_x</p:attrName>
                                        </p:attrNameLst>
                                      </p:cBhvr>
                                      <p:tavLst>
                                        <p:tav tm="0">
                                          <p:val>
                                            <p:strVal val="#ppt_x"/>
                                          </p:val>
                                        </p:tav>
                                        <p:tav tm="100000">
                                          <p:val>
                                            <p:strVal val="#ppt_x"/>
                                          </p:val>
                                        </p:tav>
                                      </p:tavLst>
                                    </p:anim>
                                    <p:anim calcmode="lin" valueType="num">
                                      <p:cBhvr>
                                        <p:cTn id="73" dur="900" decel="100000" fill="hold"/>
                                        <p:tgtEl>
                                          <p:spTgt spid="32770">
                                            <p:txEl>
                                              <p:pRg st="8" end="8"/>
                                            </p:txEl>
                                          </p:spTgt>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32770">
                                            <p:txEl>
                                              <p:pRg st="8" end="8"/>
                                            </p:txEl>
                                          </p:spTgt>
                                        </p:tgtEl>
                                        <p:attrNameLst>
                                          <p:attrName>ppt_y</p:attrName>
                                        </p:attrNameLst>
                                      </p:cBhvr>
                                      <p:tavLst>
                                        <p:tav tm="0">
                                          <p:val>
                                            <p:strVal val="#ppt_y-.03"/>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7" presetClass="entr" presetSubtype="0" fill="hold" nodeType="clickEffect">
                                  <p:stCondLst>
                                    <p:cond delay="0"/>
                                  </p:stCondLst>
                                  <p:childTnLst>
                                    <p:set>
                                      <p:cBhvr>
                                        <p:cTn id="78" dur="1" fill="hold">
                                          <p:stCondLst>
                                            <p:cond delay="0"/>
                                          </p:stCondLst>
                                        </p:cTn>
                                        <p:tgtEl>
                                          <p:spTgt spid="32770">
                                            <p:txEl>
                                              <p:pRg st="9" end="9"/>
                                            </p:txEl>
                                          </p:spTgt>
                                        </p:tgtEl>
                                        <p:attrNameLst>
                                          <p:attrName>style.visibility</p:attrName>
                                        </p:attrNameLst>
                                      </p:cBhvr>
                                      <p:to>
                                        <p:strVal val="visible"/>
                                      </p:to>
                                    </p:set>
                                    <p:animEffect transition="in" filter="fade">
                                      <p:cBhvr>
                                        <p:cTn id="79" dur="1000"/>
                                        <p:tgtEl>
                                          <p:spTgt spid="32770">
                                            <p:txEl>
                                              <p:pRg st="9" end="9"/>
                                            </p:txEl>
                                          </p:spTgt>
                                        </p:tgtEl>
                                      </p:cBhvr>
                                    </p:animEffect>
                                    <p:anim calcmode="lin" valueType="num">
                                      <p:cBhvr>
                                        <p:cTn id="80" dur="1000" fill="hold"/>
                                        <p:tgtEl>
                                          <p:spTgt spid="32770">
                                            <p:txEl>
                                              <p:pRg st="9" end="9"/>
                                            </p:txEl>
                                          </p:spTgt>
                                        </p:tgtEl>
                                        <p:attrNameLst>
                                          <p:attrName>ppt_x</p:attrName>
                                        </p:attrNameLst>
                                      </p:cBhvr>
                                      <p:tavLst>
                                        <p:tav tm="0">
                                          <p:val>
                                            <p:strVal val="#ppt_x"/>
                                          </p:val>
                                        </p:tav>
                                        <p:tav tm="100000">
                                          <p:val>
                                            <p:strVal val="#ppt_x"/>
                                          </p:val>
                                        </p:tav>
                                      </p:tavLst>
                                    </p:anim>
                                    <p:anim calcmode="lin" valueType="num">
                                      <p:cBhvr>
                                        <p:cTn id="81" dur="900" decel="100000" fill="hold"/>
                                        <p:tgtEl>
                                          <p:spTgt spid="32770">
                                            <p:txEl>
                                              <p:pRg st="9" end="9"/>
                                            </p:txEl>
                                          </p:spTgt>
                                        </p:tgtEl>
                                        <p:attrNameLst>
                                          <p:attrName>ppt_y</p:attrName>
                                        </p:attrNameLst>
                                      </p:cBhvr>
                                      <p:tavLst>
                                        <p:tav tm="0">
                                          <p:val>
                                            <p:strVal val="#ppt_y+1"/>
                                          </p:val>
                                        </p:tav>
                                        <p:tav tm="100000">
                                          <p:val>
                                            <p:strVal val="#ppt_y-.03"/>
                                          </p:val>
                                        </p:tav>
                                      </p:tavLst>
                                    </p:anim>
                                    <p:anim calcmode="lin" valueType="num">
                                      <p:cBhvr>
                                        <p:cTn id="82" dur="100" accel="100000" fill="hold">
                                          <p:stCondLst>
                                            <p:cond delay="900"/>
                                          </p:stCondLst>
                                        </p:cTn>
                                        <p:tgtEl>
                                          <p:spTgt spid="32770">
                                            <p:txEl>
                                              <p:pRg st="9" end="9"/>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098" name="流程图: 文档 8"/>
          <p:cNvSpPr>
            <a:spLocks noChangeArrowheads="1"/>
          </p:cNvSpPr>
          <p:nvPr/>
        </p:nvSpPr>
        <p:spPr bwMode="auto">
          <a:xfrm flipH="1" flipV="1">
            <a:off x="0" y="5000625"/>
            <a:ext cx="9144000" cy="1857375"/>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sp>
        <p:nvSpPr>
          <p:cNvPr id="4099" name="TextBox 4"/>
          <p:cNvSpPr txBox="1">
            <a:spLocks noChangeArrowheads="1"/>
          </p:cNvSpPr>
          <p:nvPr/>
        </p:nvSpPr>
        <p:spPr bwMode="auto">
          <a:xfrm>
            <a:off x="357188" y="725488"/>
            <a:ext cx="1214437" cy="1417637"/>
          </a:xfrm>
          <a:prstGeom prst="rect">
            <a:avLst/>
          </a:prstGeom>
          <a:solidFill>
            <a:srgbClr val="FF5050"/>
          </a:solidFill>
          <a:ln w="38100" cmpd="sng">
            <a:solidFill>
              <a:srgbClr val="F2F2F2"/>
            </a:solidFill>
            <a:miter lim="800000"/>
            <a:headEnd/>
            <a:tailEnd/>
          </a:ln>
        </p:spPr>
        <p:txBody>
          <a:bodyPr>
            <a:spAutoFit/>
          </a:bodyPr>
          <a:lstStyle/>
          <a:p>
            <a:pPr algn="ctr" fontAlgn="auto">
              <a:lnSpc>
                <a:spcPts val="5000"/>
              </a:lnSpc>
              <a:spcBef>
                <a:spcPts val="0"/>
              </a:spcBef>
              <a:spcAft>
                <a:spcPts val="0"/>
              </a:spcAft>
              <a:defRPr/>
            </a:pPr>
            <a:r>
              <a:rPr lang="en-US" sz="4000" b="1">
                <a:solidFill>
                  <a:srgbClr val="F2F2F2"/>
                </a:solidFill>
                <a:effectLst>
                  <a:outerShdw blurRad="38100" dist="38100" dir="2700000" algn="tl">
                    <a:srgbClr val="000000"/>
                  </a:outerShdw>
                </a:effectLst>
                <a:latin typeface="Calibri" pitchFamily="34" charset="0"/>
                <a:ea typeface="+mn-ea"/>
              </a:rPr>
              <a:t>Unit</a:t>
            </a:r>
            <a:r>
              <a:rPr lang="en-US" sz="3600">
                <a:solidFill>
                  <a:srgbClr val="F2F2F2"/>
                </a:solidFill>
                <a:effectLst>
                  <a:outerShdw blurRad="38100" dist="38100" dir="2700000" algn="tl">
                    <a:srgbClr val="000000"/>
                  </a:outerShdw>
                </a:effectLst>
                <a:latin typeface="Calibri" pitchFamily="34" charset="0"/>
                <a:ea typeface="+mn-ea"/>
              </a:rPr>
              <a:t> </a:t>
            </a:r>
          </a:p>
          <a:p>
            <a:pPr algn="ctr" fontAlgn="auto">
              <a:lnSpc>
                <a:spcPts val="5000"/>
              </a:lnSpc>
              <a:spcBef>
                <a:spcPts val="0"/>
              </a:spcBef>
              <a:spcAft>
                <a:spcPts val="0"/>
              </a:spcAft>
              <a:defRPr/>
            </a:pPr>
            <a:r>
              <a:rPr lang="en-US" sz="6000" b="1">
                <a:solidFill>
                  <a:srgbClr val="F2F2F2"/>
                </a:solidFill>
                <a:effectLst>
                  <a:outerShdw blurRad="38100" dist="38100" dir="2700000" algn="tl">
                    <a:srgbClr val="000000"/>
                  </a:outerShdw>
                </a:effectLst>
                <a:latin typeface="Calibri" pitchFamily="34" charset="0"/>
                <a:ea typeface="+mn-ea"/>
              </a:rPr>
              <a:t>6</a:t>
            </a:r>
            <a:endParaRPr lang="zh-CN" altLang="en-US" sz="6000" b="1">
              <a:solidFill>
                <a:srgbClr val="F2F2F2"/>
              </a:solidFill>
              <a:effectLst>
                <a:outerShdw blurRad="38100" dist="38100" dir="2700000" algn="tl">
                  <a:srgbClr val="000000"/>
                </a:outerShdw>
              </a:effectLst>
              <a:latin typeface="Calibri" pitchFamily="34" charset="0"/>
              <a:ea typeface="+mn-ea"/>
            </a:endParaRPr>
          </a:p>
        </p:txBody>
      </p:sp>
      <p:sp>
        <p:nvSpPr>
          <p:cNvPr id="41988" name="TextBox 10"/>
          <p:cNvSpPr txBox="1">
            <a:spLocks noChangeArrowheads="1"/>
          </p:cNvSpPr>
          <p:nvPr/>
        </p:nvSpPr>
        <p:spPr bwMode="auto">
          <a:xfrm>
            <a:off x="0" y="304800"/>
            <a:ext cx="1785938" cy="338138"/>
          </a:xfrm>
          <a:prstGeom prst="rect">
            <a:avLst/>
          </a:prstGeom>
          <a:noFill/>
          <a:ln w="9525">
            <a:noFill/>
            <a:miter lim="800000"/>
            <a:headEnd/>
            <a:tailEnd/>
          </a:ln>
        </p:spPr>
        <p:txBody>
          <a:bodyPr>
            <a:spAutoFit/>
          </a:bodyPr>
          <a:lstStyle/>
          <a:p>
            <a:pPr algn="ctr"/>
            <a:r>
              <a:rPr lang="en-US" altLang="zh-CN" sz="1600">
                <a:solidFill>
                  <a:srgbClr val="002060"/>
                </a:solidFill>
                <a:latin typeface="Cooper Black"/>
              </a:rPr>
              <a:t>Oxford English</a:t>
            </a:r>
            <a:endParaRPr lang="zh-CN" altLang="en-US" sz="1600">
              <a:solidFill>
                <a:srgbClr val="002060"/>
              </a:solidFill>
              <a:latin typeface="Cooper Black"/>
            </a:endParaRPr>
          </a:p>
        </p:txBody>
      </p:sp>
      <p:sp>
        <p:nvSpPr>
          <p:cNvPr id="41989" name="TextBox 5"/>
          <p:cNvSpPr txBox="1">
            <a:spLocks noChangeArrowheads="1"/>
          </p:cNvSpPr>
          <p:nvPr/>
        </p:nvSpPr>
        <p:spPr bwMode="auto">
          <a:xfrm>
            <a:off x="2105025" y="260350"/>
            <a:ext cx="6643688" cy="708025"/>
          </a:xfrm>
          <a:prstGeom prst="rect">
            <a:avLst/>
          </a:prstGeom>
          <a:noFill/>
          <a:ln w="9525">
            <a:noFill/>
            <a:miter lim="800000"/>
            <a:headEnd/>
            <a:tailEnd/>
          </a:ln>
        </p:spPr>
        <p:txBody>
          <a:bodyPr>
            <a:spAutoFit/>
          </a:bodyPr>
          <a:lstStyle/>
          <a:p>
            <a:r>
              <a:rPr lang="en-US" altLang="zh-CN" sz="3200" b="1">
                <a:latin typeface="Calibri" pitchFamily="34" charset="0"/>
              </a:rPr>
              <a:t>Module 3  </a:t>
            </a:r>
            <a:r>
              <a:rPr lang="en-US" altLang="zh-CN" sz="4000" b="1">
                <a:latin typeface="Bradley Hand ITC"/>
              </a:rPr>
              <a:t>Natural elements</a:t>
            </a:r>
            <a:endParaRPr lang="zh-CN" altLang="en-US" sz="4000" b="1">
              <a:latin typeface="Bradley Hand ITC"/>
            </a:endParaRPr>
          </a:p>
        </p:txBody>
      </p:sp>
      <p:grpSp>
        <p:nvGrpSpPr>
          <p:cNvPr id="41990" name="Group 6"/>
          <p:cNvGrpSpPr>
            <a:grpSpLocks/>
          </p:cNvGrpSpPr>
          <p:nvPr/>
        </p:nvGrpSpPr>
        <p:grpSpPr bwMode="auto">
          <a:xfrm>
            <a:off x="2163763" y="1238250"/>
            <a:ext cx="5316537" cy="889000"/>
            <a:chOff x="0" y="0"/>
            <a:chExt cx="3349" cy="560"/>
          </a:xfrm>
        </p:grpSpPr>
        <p:pic>
          <p:nvPicPr>
            <p:cNvPr id="41995" name="TextBox 4"/>
            <p:cNvPicPr>
              <a:picLocks noChangeArrowheads="1"/>
            </p:cNvPicPr>
            <p:nvPr/>
          </p:nvPicPr>
          <p:blipFill>
            <a:blip r:embed="rId4"/>
            <a:srcRect/>
            <a:stretch>
              <a:fillRect/>
            </a:stretch>
          </p:blipFill>
          <p:spPr bwMode="auto">
            <a:xfrm>
              <a:off x="0" y="0"/>
              <a:ext cx="3349" cy="560"/>
            </a:xfrm>
            <a:prstGeom prst="rect">
              <a:avLst/>
            </a:prstGeom>
            <a:noFill/>
            <a:ln w="9525">
              <a:noFill/>
              <a:miter lim="800000"/>
              <a:headEnd/>
              <a:tailEnd/>
            </a:ln>
          </p:spPr>
        </p:pic>
        <p:sp>
          <p:nvSpPr>
            <p:cNvPr id="4104" name="Text Box 8"/>
            <p:cNvSpPr txBox="1">
              <a:spLocks noChangeArrowheads="1"/>
            </p:cNvSpPr>
            <p:nvPr/>
          </p:nvSpPr>
          <p:spPr bwMode="auto">
            <a:xfrm>
              <a:off x="77" y="75"/>
              <a:ext cx="3195" cy="407"/>
            </a:xfrm>
            <a:prstGeom prst="rect">
              <a:avLst/>
            </a:prstGeom>
            <a:noFill/>
            <a:ln w="9525">
              <a:noFill/>
              <a:miter lim="800000"/>
              <a:headEnd/>
              <a:tailEnd/>
            </a:ln>
          </p:spPr>
          <p:txBody>
            <a:bodyPr>
              <a:spAutoFit/>
            </a:bodyPr>
            <a:lstStyle/>
            <a:p>
              <a:pPr algn="ctr" fontAlgn="auto">
                <a:spcBef>
                  <a:spcPts val="0"/>
                </a:spcBef>
                <a:spcAft>
                  <a:spcPts val="0"/>
                </a:spcAft>
                <a:defRPr/>
              </a:pPr>
              <a:r>
                <a:rPr lang="en-US" sz="3600" b="1" u="sng">
                  <a:solidFill>
                    <a:srgbClr val="F2F2F2"/>
                  </a:solidFill>
                  <a:effectLst>
                    <a:outerShdw blurRad="38100" dist="38100" dir="2700000" algn="tl">
                      <a:srgbClr val="C0C0C0"/>
                    </a:outerShdw>
                  </a:effectLst>
                  <a:latin typeface="Calibri" pitchFamily="34" charset="0"/>
                  <a:ea typeface="+mn-ea"/>
                </a:rPr>
                <a:t>Electricity</a:t>
              </a:r>
              <a:endParaRPr lang="zh-CN" altLang="en-US" sz="3600" b="1" u="sng">
                <a:solidFill>
                  <a:srgbClr val="F2F2F2"/>
                </a:solidFill>
                <a:effectLst>
                  <a:outerShdw blurRad="38100" dist="38100" dir="2700000" algn="tl">
                    <a:srgbClr val="C0C0C0"/>
                  </a:outerShdw>
                </a:effectLst>
                <a:latin typeface="Calibri" pitchFamily="34" charset="0"/>
                <a:ea typeface="+mn-ea"/>
              </a:endParaRPr>
            </a:p>
          </p:txBody>
        </p:sp>
      </p:grpSp>
      <p:sp>
        <p:nvSpPr>
          <p:cNvPr id="4105" name="TextBox 5"/>
          <p:cNvSpPr txBox="1">
            <a:spLocks noChangeArrowheads="1"/>
          </p:cNvSpPr>
          <p:nvPr/>
        </p:nvSpPr>
        <p:spPr bwMode="auto">
          <a:xfrm>
            <a:off x="6429375" y="2928938"/>
            <a:ext cx="2246313" cy="646112"/>
          </a:xfrm>
          <a:prstGeom prst="rect">
            <a:avLst/>
          </a:prstGeom>
          <a:noFill/>
          <a:ln w="9525">
            <a:noFill/>
            <a:miter lim="800000"/>
            <a:headEnd/>
            <a:tailEnd/>
          </a:ln>
        </p:spPr>
        <p:txBody>
          <a:bodyPr>
            <a:spAutoFit/>
          </a:bodyPr>
          <a:lstStyle/>
          <a:p>
            <a:pPr algn="ctr" fontAlgn="auto">
              <a:spcBef>
                <a:spcPts val="0"/>
              </a:spcBef>
              <a:spcAft>
                <a:spcPts val="0"/>
              </a:spcAft>
              <a:defRPr/>
            </a:pPr>
            <a:r>
              <a:rPr lang="en-US" sz="3600" b="1">
                <a:solidFill>
                  <a:srgbClr val="FFC000"/>
                </a:solidFill>
                <a:effectLst>
                  <a:outerShdw blurRad="38100" dist="38100" dir="2700000" algn="tl">
                    <a:srgbClr val="C0C0C0"/>
                  </a:outerShdw>
                </a:effectLst>
                <a:latin typeface="Britannic Bold" pitchFamily="34" charset="0"/>
                <a:ea typeface="+mn-ea"/>
              </a:rPr>
              <a:t>Period 1</a:t>
            </a:r>
            <a:endParaRPr lang="zh-CN" altLang="en-US" sz="3600" b="1">
              <a:solidFill>
                <a:srgbClr val="FFC000"/>
              </a:solidFill>
              <a:effectLst>
                <a:outerShdw blurRad="38100" dist="38100" dir="2700000" algn="tl">
                  <a:srgbClr val="C0C0C0"/>
                </a:outerShdw>
              </a:effectLst>
              <a:latin typeface="Britannic Bold" pitchFamily="34" charset="0"/>
              <a:ea typeface="+mn-ea"/>
            </a:endParaRPr>
          </a:p>
        </p:txBody>
      </p:sp>
      <p:sp>
        <p:nvSpPr>
          <p:cNvPr id="4106" name="TextBox 6"/>
          <p:cNvSpPr txBox="1">
            <a:spLocks noChangeArrowheads="1"/>
          </p:cNvSpPr>
          <p:nvPr/>
        </p:nvSpPr>
        <p:spPr bwMode="auto">
          <a:xfrm>
            <a:off x="6000750" y="3643313"/>
            <a:ext cx="3143250" cy="655637"/>
          </a:xfrm>
          <a:prstGeom prst="rect">
            <a:avLst/>
          </a:prstGeom>
          <a:noFill/>
          <a:ln w="9525">
            <a:noFill/>
            <a:miter lim="800000"/>
            <a:headEnd/>
            <a:tailEnd/>
          </a:ln>
        </p:spPr>
        <p:txBody>
          <a:bodyPr>
            <a:spAutoFit/>
          </a:bodyPr>
          <a:lstStyle/>
          <a:p>
            <a:pPr algn="ctr" fontAlgn="auto">
              <a:lnSpc>
                <a:spcPts val="4700"/>
              </a:lnSpc>
              <a:spcBef>
                <a:spcPts val="0"/>
              </a:spcBef>
              <a:spcAft>
                <a:spcPts val="0"/>
              </a:spcAft>
              <a:defRPr/>
            </a:pPr>
            <a:r>
              <a:rPr lang="en-US" sz="3600" b="1">
                <a:solidFill>
                  <a:srgbClr val="FF6600"/>
                </a:solidFill>
                <a:effectLst>
                  <a:outerShdw blurRad="38100" dist="38100" dir="2700000" algn="tl">
                    <a:srgbClr val="C0C0C0"/>
                  </a:outerShdw>
                </a:effectLst>
                <a:latin typeface="Cooper Black" pitchFamily="18" charset="0"/>
                <a:ea typeface="+mn-ea"/>
              </a:rPr>
              <a:t>Reading (1) </a:t>
            </a:r>
          </a:p>
        </p:txBody>
      </p:sp>
      <p:pic>
        <p:nvPicPr>
          <p:cNvPr id="41993" name="Picture 2" descr="http://www.cybercauldron.co.uk/wp-content/uploads/2010/10/Light-Bulb.jpg"/>
          <p:cNvPicPr>
            <a:picLocks noChangeAspect="1" noChangeArrowheads="1"/>
          </p:cNvPicPr>
          <p:nvPr/>
        </p:nvPicPr>
        <p:blipFill>
          <a:blip r:embed="rId5"/>
          <a:srcRect/>
          <a:stretch>
            <a:fillRect/>
          </a:stretch>
        </p:blipFill>
        <p:spPr bwMode="auto">
          <a:xfrm>
            <a:off x="334963" y="2352675"/>
            <a:ext cx="5407025" cy="8070850"/>
          </a:xfrm>
          <a:prstGeom prst="rect">
            <a:avLst/>
          </a:prstGeom>
          <a:noFill/>
          <a:ln w="9525">
            <a:noFill/>
            <a:miter lim="800000"/>
            <a:headEnd/>
            <a:tailEnd/>
          </a:ln>
        </p:spPr>
      </p:pic>
      <p:pic>
        <p:nvPicPr>
          <p:cNvPr id="4108" name="U6 electricity.wav">
            <a:hlinkClick r:id="" action="ppaction://media"/>
          </p:cNvPr>
          <p:cNvPicPr>
            <a:picLocks noRot="1" noChangeAspect="1" noChangeArrowheads="1"/>
          </p:cNvPicPr>
          <p:nvPr>
            <a:wavAudioFile r:embed="rId1" name="U6 electricity.wav"/>
          </p:nvPr>
        </p:nvPicPr>
        <p:blipFill>
          <a:blip r:embed="rId6"/>
          <a:srcRect/>
          <a:stretch>
            <a:fillRect/>
          </a:stretch>
        </p:blipFill>
        <p:spPr bwMode="auto">
          <a:xfrm>
            <a:off x="5929313" y="1552575"/>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10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215" fill="hold"/>
                                        <p:tgtEl>
                                          <p:spTgt spid="4108"/>
                                        </p:tgtEl>
                                      </p:cBhvr>
                                    </p:cmd>
                                  </p:childTnLst>
                                </p:cTn>
                              </p:par>
                            </p:childTnLst>
                          </p:cTn>
                        </p:par>
                      </p:childTnLst>
                    </p:cTn>
                  </p:par>
                </p:childTnLst>
              </p:cTn>
              <p:nextCondLst>
                <p:cond evt="onClick" delay="0">
                  <p:tgtEl>
                    <p:spTgt spid="4108"/>
                  </p:tgtEl>
                </p:cond>
              </p:nextCondLst>
            </p:seq>
            <p:audio>
              <p:cMediaNode>
                <p:cTn id="7"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410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533400"/>
            <a:ext cx="8991600" cy="5349875"/>
          </a:xfrm>
          <a:prstGeom prst="rect">
            <a:avLst/>
          </a:prstGeom>
          <a:noFill/>
          <a:ln w="9525">
            <a:noFill/>
            <a:miter lim="800000"/>
            <a:headEnd/>
            <a:tailEnd/>
          </a:ln>
        </p:spPr>
        <p:txBody>
          <a:bodyPr>
            <a:spAutoFit/>
          </a:bodyPr>
          <a:lstStyle/>
          <a:p>
            <a:pPr>
              <a:lnSpc>
                <a:spcPct val="135000"/>
              </a:lnSpc>
            </a:pPr>
            <a:r>
              <a:rPr lang="zh-CN" altLang="zh-CN" sz="3200" b="1">
                <a:latin typeface="Times New Roman" pitchFamily="18" charset="0"/>
                <a:cs typeface="Times New Roman" pitchFamily="18" charset="0"/>
              </a:rPr>
              <a:t>3. You </a:t>
            </a:r>
            <a:r>
              <a:rPr lang="zh-CN" altLang="zh-CN" sz="3200" b="1">
                <a:solidFill>
                  <a:srgbClr val="FF0000"/>
                </a:solidFill>
                <a:latin typeface="Times New Roman" pitchFamily="18" charset="0"/>
                <a:cs typeface="Times New Roman" pitchFamily="18" charset="0"/>
              </a:rPr>
              <a:t>mustn't</a:t>
            </a:r>
            <a:r>
              <a:rPr lang="zh-CN" altLang="zh-CN" sz="3200" b="1">
                <a:latin typeface="Times New Roman" pitchFamily="18" charset="0"/>
                <a:cs typeface="Times New Roman" pitchFamily="18" charset="0"/>
              </a:rPr>
              <a:t> say that, Benny!</a:t>
            </a:r>
          </a:p>
          <a:p>
            <a:pPr>
              <a:lnSpc>
                <a:spcPct val="13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班尼</a:t>
            </a: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你不能那样说！</a:t>
            </a:r>
          </a:p>
          <a:p>
            <a:pPr>
              <a:lnSpc>
                <a:spcPct val="135000"/>
              </a:lnSpc>
            </a:pPr>
            <a:r>
              <a:rPr lang="zh-CN" altLang="zh-CN" sz="3200" b="1">
                <a:solidFill>
                  <a:srgbClr val="0000FF"/>
                </a:solidFill>
                <a:latin typeface="Times New Roman" pitchFamily="18" charset="0"/>
                <a:cs typeface="Times New Roman" pitchFamily="18" charset="0"/>
              </a:rPr>
              <a:t>   must </a:t>
            </a:r>
            <a:r>
              <a:rPr lang="zh-CN" altLang="en-US" sz="3200" b="1">
                <a:solidFill>
                  <a:srgbClr val="0000FF"/>
                </a:solidFill>
                <a:latin typeface="Times New Roman" pitchFamily="18" charset="0"/>
                <a:cs typeface="Times New Roman" pitchFamily="18" charset="0"/>
              </a:rPr>
              <a:t>情态动不准，不允许</a:t>
            </a:r>
            <a:endParaRPr lang="zh-CN" altLang="en-US" sz="3200" b="1">
              <a:latin typeface="Times New Roman" pitchFamily="18" charset="0"/>
              <a:cs typeface="Times New Roman" pitchFamily="18" charset="0"/>
            </a:endParaRPr>
          </a:p>
          <a:p>
            <a:pPr>
              <a:lnSpc>
                <a:spcPct val="135000"/>
              </a:lnSpc>
              <a:buFont typeface="Arial" charset="0"/>
              <a:buChar char="•"/>
            </a:pPr>
            <a:r>
              <a:rPr lang="zh-CN" altLang="en-US" sz="3200" b="1">
                <a:latin typeface="Times New Roman" pitchFamily="18" charset="0"/>
                <a:cs typeface="Times New Roman" pitchFamily="18" charset="0"/>
              </a:rPr>
              <a:t> </a:t>
            </a:r>
            <a:r>
              <a:rPr lang="zh-CN" altLang="zh-CN" sz="3200" b="1">
                <a:latin typeface="Times New Roman" pitchFamily="18" charset="0"/>
                <a:cs typeface="Times New Roman" pitchFamily="18" charset="0"/>
              </a:rPr>
              <a:t>I must go to the</a:t>
            </a:r>
            <a:r>
              <a:rPr lang="zh-CN" altLang="en-US" sz="3200" b="1">
                <a:solidFill>
                  <a:srgbClr val="0000FF"/>
                </a:solidFill>
                <a:latin typeface="Times New Roman" pitchFamily="18" charset="0"/>
                <a:cs typeface="Times New Roman" pitchFamily="18" charset="0"/>
              </a:rPr>
              <a:t>词，必须，一定。</a:t>
            </a:r>
            <a:r>
              <a:rPr lang="zh-CN" altLang="en-US" sz="3200" b="1">
                <a:solidFill>
                  <a:srgbClr val="FF0066"/>
                </a:solidFill>
                <a:latin typeface="Times New Roman" pitchFamily="18" charset="0"/>
                <a:cs typeface="Times New Roman" pitchFamily="18" charset="0"/>
              </a:rPr>
              <a:t>后接动词原形。</a:t>
            </a:r>
          </a:p>
          <a:p>
            <a:pPr>
              <a:lnSpc>
                <a:spcPct val="135000"/>
              </a:lnSpc>
            </a:pPr>
            <a:r>
              <a:rPr lang="zh-CN" altLang="en-US" sz="3200" b="1">
                <a:solidFill>
                  <a:srgbClr val="0000FF"/>
                </a:solidFill>
                <a:latin typeface="Times New Roman" pitchFamily="18" charset="0"/>
                <a:cs typeface="Times New Roman" pitchFamily="18" charset="0"/>
              </a:rPr>
              <a:t>   </a:t>
            </a:r>
            <a:r>
              <a:rPr lang="zh-CN" altLang="zh-CN" sz="3200" b="1">
                <a:solidFill>
                  <a:srgbClr val="0000FF"/>
                </a:solidFill>
                <a:latin typeface="Times New Roman" pitchFamily="18" charset="0"/>
                <a:cs typeface="Times New Roman" pitchFamily="18" charset="0"/>
              </a:rPr>
              <a:t>mustn’t= must not </a:t>
            </a:r>
            <a:r>
              <a:rPr lang="zh-CN" altLang="zh-CN" sz="3200" b="1">
                <a:latin typeface="Times New Roman" pitchFamily="18" charset="0"/>
                <a:cs typeface="Times New Roman" pitchFamily="18" charset="0"/>
              </a:rPr>
              <a:t>bank to get some money. </a:t>
            </a:r>
          </a:p>
          <a:p>
            <a:pPr>
              <a:lnSpc>
                <a:spcPct val="13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我得到银行去取些钱。</a:t>
            </a:r>
          </a:p>
          <a:p>
            <a:pPr>
              <a:lnSpc>
                <a:spcPct val="135000"/>
              </a:lnSpc>
              <a:buFont typeface="Arial" charset="0"/>
              <a:buChar char="•"/>
            </a:pPr>
            <a:r>
              <a:rPr lang="zh-CN" altLang="zh-CN" sz="3200" b="1">
                <a:latin typeface="Times New Roman" pitchFamily="18" charset="0"/>
                <a:cs typeface="Times New Roman" pitchFamily="18" charset="0"/>
              </a:rPr>
              <a:t> You mustn’t discuss in the library.</a:t>
            </a:r>
          </a:p>
          <a:p>
            <a:pPr>
              <a:lnSpc>
                <a:spcPct val="13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在图书馆你不能讨论。</a:t>
            </a:r>
          </a:p>
        </p:txBody>
      </p:sp>
      <p:pic>
        <p:nvPicPr>
          <p:cNvPr id="33795" name="Picture 5" descr="c:\users\ADMINI~1\appdata\roaming\360se6\USERDA~1\Temp\NOT-TA~1.GIF"/>
          <p:cNvPicPr>
            <a:picLocks noChangeAspect="1" noChangeArrowheads="1"/>
          </p:cNvPicPr>
          <p:nvPr/>
        </p:nvPicPr>
        <p:blipFill>
          <a:blip r:embed="rId2"/>
          <a:srcRect/>
          <a:stretch>
            <a:fillRect/>
          </a:stretch>
        </p:blipFill>
        <p:spPr bwMode="auto">
          <a:xfrm>
            <a:off x="6553200" y="3962400"/>
            <a:ext cx="2447925" cy="2447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4">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4">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794">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4">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4">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3795"/>
                                        </p:tgtEl>
                                        <p:attrNameLst>
                                          <p:attrName>style.visibility</p:attrName>
                                        </p:attrNameLst>
                                      </p:cBhvr>
                                      <p:to>
                                        <p:strVal val="visible"/>
                                      </p:to>
                                    </p:set>
                                    <p:animEffect transition="in" filter="barn(inVertical)">
                                      <p:cBhvr>
                                        <p:cTn id="23"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81000" y="838200"/>
            <a:ext cx="8305800" cy="4968875"/>
          </a:xfrm>
          <a:prstGeom prst="rect">
            <a:avLst/>
          </a:prstGeom>
          <a:noFill/>
          <a:ln w="9525">
            <a:noFill/>
            <a:miter lim="800000"/>
            <a:headEnd/>
            <a:tailEnd/>
          </a:ln>
        </p:spPr>
        <p:txBody>
          <a:bodyPr>
            <a:spAutoFit/>
          </a:bodyPr>
          <a:lstStyle/>
          <a:p>
            <a:pPr>
              <a:lnSpc>
                <a:spcPct val="125000"/>
              </a:lnSpc>
            </a:pPr>
            <a:r>
              <a:rPr lang="zh-CN" altLang="zh-CN" sz="3200" b="1">
                <a:latin typeface="Times New Roman" pitchFamily="18" charset="0"/>
                <a:cs typeface="Times New Roman" pitchFamily="18" charset="0"/>
              </a:rPr>
              <a:t>4. It’s like water, </a:t>
            </a:r>
            <a:r>
              <a:rPr lang="zh-CN" altLang="zh-CN" sz="3200" b="1">
                <a:solidFill>
                  <a:srgbClr val="FF0000"/>
                </a:solidFill>
                <a:latin typeface="Times New Roman" pitchFamily="18" charset="0"/>
                <a:cs typeface="Times New Roman" pitchFamily="18" charset="0"/>
              </a:rPr>
              <a:t>in a way</a:t>
            </a:r>
            <a:r>
              <a:rPr lang="zh-CN" altLang="zh-CN" sz="3200" b="1">
                <a:latin typeface="Times New Roman" pitchFamily="18" charset="0"/>
                <a:cs typeface="Times New Roman" pitchFamily="18" charset="0"/>
              </a:rPr>
              <a:t>.</a:t>
            </a:r>
          </a:p>
          <a:p>
            <a:pPr>
              <a:lnSpc>
                <a:spcPct val="12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从某种程度上讲，它就像水一样。</a:t>
            </a:r>
          </a:p>
          <a:p>
            <a:pPr>
              <a:lnSpc>
                <a:spcPct val="125000"/>
              </a:lnSpc>
            </a:pPr>
            <a:r>
              <a:rPr lang="zh-CN" altLang="zh-CN" sz="3200" b="1">
                <a:solidFill>
                  <a:srgbClr val="FF0000"/>
                </a:solidFill>
                <a:latin typeface="Times New Roman" pitchFamily="18" charset="0"/>
                <a:cs typeface="Times New Roman" pitchFamily="18" charset="0"/>
              </a:rPr>
              <a:t>    in a way </a:t>
            </a:r>
            <a:r>
              <a:rPr lang="zh-CN" altLang="en-US" sz="3200" b="1">
                <a:solidFill>
                  <a:srgbClr val="FF0000"/>
                </a:solidFill>
                <a:latin typeface="Times New Roman" pitchFamily="18" charset="0"/>
                <a:cs typeface="Times New Roman" pitchFamily="18" charset="0"/>
              </a:rPr>
              <a:t>在某种程度上，从某种程度上说</a:t>
            </a:r>
          </a:p>
          <a:p>
            <a:pPr>
              <a:lnSpc>
                <a:spcPct val="125000"/>
              </a:lnSpc>
              <a:buFont typeface="Arial" charset="0"/>
              <a:buChar char="•"/>
            </a:pPr>
            <a:r>
              <a:rPr lang="zh-CN" altLang="zh-CN" sz="3200" b="1">
                <a:latin typeface="Times New Roman" pitchFamily="18" charset="0"/>
                <a:cs typeface="Times New Roman" pitchFamily="18" charset="0"/>
              </a:rPr>
              <a:t> Water, in a way, is people’s most important  </a:t>
            </a:r>
          </a:p>
          <a:p>
            <a:pPr>
              <a:lnSpc>
                <a:spcPct val="125000"/>
              </a:lnSpc>
            </a:pPr>
            <a:r>
              <a:rPr lang="zh-CN" altLang="zh-CN" sz="3200" b="1">
                <a:latin typeface="Times New Roman" pitchFamily="18" charset="0"/>
                <a:cs typeface="Times New Roman" pitchFamily="18" charset="0"/>
              </a:rPr>
              <a:t>   need.</a:t>
            </a:r>
          </a:p>
          <a:p>
            <a:pPr>
              <a:lnSpc>
                <a:spcPct val="12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从某种程度上说</a:t>
            </a: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水是人们最重要的需求。</a:t>
            </a:r>
          </a:p>
          <a:p>
            <a:pPr>
              <a:lnSpc>
                <a:spcPct val="125000"/>
              </a:lnSpc>
              <a:buFont typeface="Arial" charset="0"/>
              <a:buChar char="•"/>
            </a:pPr>
            <a:r>
              <a:rPr lang="zh-CN" altLang="zh-CN" sz="3200" b="1">
                <a:latin typeface="Times New Roman" pitchFamily="18" charset="0"/>
                <a:cs typeface="Times New Roman" pitchFamily="18" charset="0"/>
              </a:rPr>
              <a:t> In a way they played a vanguard role.  </a:t>
            </a:r>
          </a:p>
          <a:p>
            <a:pPr>
              <a:lnSpc>
                <a:spcPct val="12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在某种意义上说</a:t>
            </a:r>
            <a:r>
              <a:rPr lang="zh-CN" altLang="zh-CN" sz="3200" b="1">
                <a:latin typeface="Times New Roman" pitchFamily="18" charset="0"/>
                <a:cs typeface="Times New Roman" pitchFamily="18" charset="0"/>
              </a:rPr>
              <a:t>,</a:t>
            </a:r>
            <a:r>
              <a:rPr lang="zh-CN" altLang="en-US" sz="3200" b="1">
                <a:latin typeface="Times New Roman" pitchFamily="18" charset="0"/>
                <a:cs typeface="Times New Roman" pitchFamily="18" charset="0"/>
              </a:rPr>
              <a:t>他们起了先锋的作用。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4818">
                                            <p:txEl>
                                              <p:pRg st="2" end="2"/>
                                            </p:txEl>
                                          </p:spTgt>
                                        </p:tgtEl>
                                        <p:attrNameLst>
                                          <p:attrName>style.visibility</p:attrName>
                                        </p:attrNameLst>
                                      </p:cBhvr>
                                      <p:to>
                                        <p:strVal val="visible"/>
                                      </p:to>
                                    </p:set>
                                    <p:animEffect transition="in" filter="fade">
                                      <p:cBhvr>
                                        <p:cTn id="7" dur="1000"/>
                                        <p:tgtEl>
                                          <p:spTgt spid="34818">
                                            <p:txEl>
                                              <p:pRg st="2" end="2"/>
                                            </p:txEl>
                                          </p:spTgt>
                                        </p:tgtEl>
                                      </p:cBhvr>
                                    </p:animEffect>
                                    <p:anim calcmode="lin" valueType="num">
                                      <p:cBhvr>
                                        <p:cTn id="8" dur="1000" fill="hold"/>
                                        <p:tgtEl>
                                          <p:spTgt spid="34818">
                                            <p:txEl>
                                              <p:pRg st="2" end="2"/>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4818">
                                            <p:txEl>
                                              <p:pRg st="2" end="2"/>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818">
                                            <p:txEl>
                                              <p:pRg st="2" end="2"/>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4818">
                                            <p:txEl>
                                              <p:pRg st="3" end="3"/>
                                            </p:txEl>
                                          </p:spTgt>
                                        </p:tgtEl>
                                        <p:attrNameLst>
                                          <p:attrName>style.visibility</p:attrName>
                                        </p:attrNameLst>
                                      </p:cBhvr>
                                      <p:to>
                                        <p:strVal val="visible"/>
                                      </p:to>
                                    </p:set>
                                    <p:animEffect transition="in" filter="fade">
                                      <p:cBhvr>
                                        <p:cTn id="13" dur="1000"/>
                                        <p:tgtEl>
                                          <p:spTgt spid="34818">
                                            <p:txEl>
                                              <p:pRg st="3" end="3"/>
                                            </p:txEl>
                                          </p:spTgt>
                                        </p:tgtEl>
                                      </p:cBhvr>
                                    </p:animEffect>
                                    <p:anim calcmode="lin" valueType="num">
                                      <p:cBhvr>
                                        <p:cTn id="14" dur="1000" fill="hold"/>
                                        <p:tgtEl>
                                          <p:spTgt spid="34818">
                                            <p:txEl>
                                              <p:pRg st="3" end="3"/>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4818">
                                            <p:txEl>
                                              <p:pRg st="3" end="3"/>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4818">
                                            <p:txEl>
                                              <p:pRg st="3" end="3"/>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4818">
                                            <p:txEl>
                                              <p:pRg st="4" end="4"/>
                                            </p:txEl>
                                          </p:spTgt>
                                        </p:tgtEl>
                                        <p:attrNameLst>
                                          <p:attrName>style.visibility</p:attrName>
                                        </p:attrNameLst>
                                      </p:cBhvr>
                                      <p:to>
                                        <p:strVal val="visible"/>
                                      </p:to>
                                    </p:set>
                                    <p:animEffect transition="in" filter="fade">
                                      <p:cBhvr>
                                        <p:cTn id="19" dur="1000"/>
                                        <p:tgtEl>
                                          <p:spTgt spid="34818">
                                            <p:txEl>
                                              <p:pRg st="4" end="4"/>
                                            </p:txEl>
                                          </p:spTgt>
                                        </p:tgtEl>
                                      </p:cBhvr>
                                    </p:animEffect>
                                    <p:anim calcmode="lin" valueType="num">
                                      <p:cBhvr>
                                        <p:cTn id="20" dur="1000" fill="hold"/>
                                        <p:tgtEl>
                                          <p:spTgt spid="34818">
                                            <p:txEl>
                                              <p:pRg st="4" end="4"/>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4818">
                                            <p:txEl>
                                              <p:pRg st="4" end="4"/>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4818">
                                            <p:txEl>
                                              <p:pRg st="4" end="4"/>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4818">
                                            <p:txEl>
                                              <p:pRg st="5" end="5"/>
                                            </p:txEl>
                                          </p:spTgt>
                                        </p:tgtEl>
                                        <p:attrNameLst>
                                          <p:attrName>style.visibility</p:attrName>
                                        </p:attrNameLst>
                                      </p:cBhvr>
                                      <p:to>
                                        <p:strVal val="visible"/>
                                      </p:to>
                                    </p:set>
                                    <p:animEffect transition="in" filter="fade">
                                      <p:cBhvr>
                                        <p:cTn id="25" dur="1000"/>
                                        <p:tgtEl>
                                          <p:spTgt spid="34818">
                                            <p:txEl>
                                              <p:pRg st="5" end="5"/>
                                            </p:txEl>
                                          </p:spTgt>
                                        </p:tgtEl>
                                      </p:cBhvr>
                                    </p:animEffect>
                                    <p:anim calcmode="lin" valueType="num">
                                      <p:cBhvr>
                                        <p:cTn id="26" dur="1000" fill="hold"/>
                                        <p:tgtEl>
                                          <p:spTgt spid="34818">
                                            <p:txEl>
                                              <p:pRg st="5" end="5"/>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4818">
                                            <p:txEl>
                                              <p:pRg st="5" end="5"/>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4818">
                                            <p:txEl>
                                              <p:pRg st="5" end="5"/>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34818">
                                            <p:txEl>
                                              <p:pRg st="6" end="6"/>
                                            </p:txEl>
                                          </p:spTgt>
                                        </p:tgtEl>
                                        <p:attrNameLst>
                                          <p:attrName>style.visibility</p:attrName>
                                        </p:attrNameLst>
                                      </p:cBhvr>
                                      <p:to>
                                        <p:strVal val="visible"/>
                                      </p:to>
                                    </p:set>
                                    <p:animEffect transition="in" filter="fade">
                                      <p:cBhvr>
                                        <p:cTn id="31" dur="1000"/>
                                        <p:tgtEl>
                                          <p:spTgt spid="34818">
                                            <p:txEl>
                                              <p:pRg st="6" end="6"/>
                                            </p:txEl>
                                          </p:spTgt>
                                        </p:tgtEl>
                                      </p:cBhvr>
                                    </p:animEffect>
                                    <p:anim calcmode="lin" valueType="num">
                                      <p:cBhvr>
                                        <p:cTn id="32" dur="1000" fill="hold"/>
                                        <p:tgtEl>
                                          <p:spTgt spid="34818">
                                            <p:txEl>
                                              <p:pRg st="6" end="6"/>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4818">
                                            <p:txEl>
                                              <p:pRg st="6" end="6"/>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4818">
                                            <p:txEl>
                                              <p:pRg st="6" end="6"/>
                                            </p:txEl>
                                          </p:spTgt>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34818">
                                            <p:txEl>
                                              <p:pRg st="7" end="7"/>
                                            </p:txEl>
                                          </p:spTgt>
                                        </p:tgtEl>
                                        <p:attrNameLst>
                                          <p:attrName>style.visibility</p:attrName>
                                        </p:attrNameLst>
                                      </p:cBhvr>
                                      <p:to>
                                        <p:strVal val="visible"/>
                                      </p:to>
                                    </p:set>
                                    <p:animEffect transition="in" filter="fade">
                                      <p:cBhvr>
                                        <p:cTn id="37" dur="1000"/>
                                        <p:tgtEl>
                                          <p:spTgt spid="34818">
                                            <p:txEl>
                                              <p:pRg st="7" end="7"/>
                                            </p:txEl>
                                          </p:spTgt>
                                        </p:tgtEl>
                                      </p:cBhvr>
                                    </p:animEffect>
                                    <p:anim calcmode="lin" valueType="num">
                                      <p:cBhvr>
                                        <p:cTn id="38" dur="1000" fill="hold"/>
                                        <p:tgtEl>
                                          <p:spTgt spid="34818">
                                            <p:txEl>
                                              <p:pRg st="7" end="7"/>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34818">
                                            <p:txEl>
                                              <p:pRg st="7" end="7"/>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4818">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body" idx="1"/>
          </p:nvPr>
        </p:nvSpPr>
        <p:spPr>
          <a:xfrm>
            <a:off x="468313" y="876300"/>
            <a:ext cx="8147050" cy="5360988"/>
          </a:xfrm>
        </p:spPr>
        <p:txBody>
          <a:bodyPr/>
          <a:lstStyle/>
          <a:p>
            <a:pPr eaLnBrk="1" hangingPunct="1">
              <a:lnSpc>
                <a:spcPct val="105000"/>
              </a:lnSpc>
              <a:buFontTx/>
              <a:buNone/>
            </a:pPr>
            <a:r>
              <a:rPr lang="en-US" altLang="zh-CN" sz="3000" smtClean="0">
                <a:solidFill>
                  <a:schemeClr val="hlink"/>
                </a:solidFill>
              </a:rPr>
              <a:t>It’s like water, </a:t>
            </a:r>
            <a:r>
              <a:rPr lang="en-US" altLang="zh-CN" sz="3000" smtClean="0">
                <a:solidFill>
                  <a:srgbClr val="ED3F36"/>
                </a:solidFill>
              </a:rPr>
              <a:t>in a way</a:t>
            </a:r>
            <a:r>
              <a:rPr lang="en-US" altLang="zh-CN" sz="3000" smtClean="0">
                <a:solidFill>
                  <a:schemeClr val="hlink"/>
                </a:solidFill>
              </a:rPr>
              <a:t>.</a:t>
            </a:r>
          </a:p>
          <a:p>
            <a:pPr eaLnBrk="1" hangingPunct="1">
              <a:lnSpc>
                <a:spcPct val="105000"/>
              </a:lnSpc>
              <a:buFontTx/>
              <a:buNone/>
            </a:pPr>
            <a:r>
              <a:rPr lang="zh-CN" altLang="en-US" sz="3000" smtClean="0">
                <a:solidFill>
                  <a:schemeClr val="hlink"/>
                </a:solidFill>
              </a:rPr>
              <a:t>从某种程度上讲，它就像水一样。</a:t>
            </a:r>
          </a:p>
          <a:p>
            <a:pPr eaLnBrk="1" hangingPunct="1">
              <a:lnSpc>
                <a:spcPct val="105000"/>
              </a:lnSpc>
              <a:buFontTx/>
              <a:buNone/>
            </a:pPr>
            <a:r>
              <a:rPr lang="en-US" altLang="zh-CN" sz="3000" smtClean="0"/>
              <a:t>in a way </a:t>
            </a:r>
            <a:r>
              <a:rPr lang="zh-CN" altLang="en-US" sz="3000" smtClean="0"/>
              <a:t>意为“在某种程度上”，常置于句</a:t>
            </a:r>
          </a:p>
          <a:p>
            <a:pPr eaLnBrk="1" hangingPunct="1">
              <a:lnSpc>
                <a:spcPct val="105000"/>
              </a:lnSpc>
              <a:buFontTx/>
              <a:buNone/>
            </a:pPr>
            <a:r>
              <a:rPr lang="zh-CN" altLang="en-US" sz="3000" smtClean="0"/>
              <a:t>首或句末，作状语。如：</a:t>
            </a:r>
          </a:p>
          <a:p>
            <a:pPr eaLnBrk="1" hangingPunct="1">
              <a:lnSpc>
                <a:spcPct val="105000"/>
              </a:lnSpc>
              <a:buFontTx/>
              <a:buNone/>
            </a:pPr>
            <a:r>
              <a:rPr lang="en-US" altLang="zh-CN" sz="3000" smtClean="0"/>
              <a:t>In a way, he is right.</a:t>
            </a:r>
          </a:p>
          <a:p>
            <a:pPr eaLnBrk="1" hangingPunct="1">
              <a:lnSpc>
                <a:spcPct val="105000"/>
              </a:lnSpc>
              <a:buFontTx/>
              <a:buNone/>
            </a:pPr>
            <a:r>
              <a:rPr lang="zh-CN" altLang="en-US" sz="3000" smtClean="0"/>
              <a:t>在某种程度上，他是对的。</a:t>
            </a:r>
          </a:p>
          <a:p>
            <a:pPr eaLnBrk="1" hangingPunct="1">
              <a:lnSpc>
                <a:spcPct val="105000"/>
              </a:lnSpc>
              <a:buFontTx/>
              <a:buNone/>
            </a:pPr>
            <a:r>
              <a:rPr lang="zh-CN" altLang="en-US" sz="3000" smtClean="0"/>
              <a:t>由</a:t>
            </a:r>
            <a:r>
              <a:rPr lang="en-US" altLang="zh-CN" sz="3000" smtClean="0"/>
              <a:t>way</a:t>
            </a:r>
            <a:r>
              <a:rPr lang="zh-CN" altLang="en-US" sz="3000" smtClean="0"/>
              <a:t>构成的短语有很多，我们学过的还有：</a:t>
            </a:r>
            <a:r>
              <a:rPr lang="en-US" altLang="zh-CN" sz="3000" smtClean="0"/>
              <a:t>by </a:t>
            </a:r>
          </a:p>
          <a:p>
            <a:pPr eaLnBrk="1" hangingPunct="1">
              <a:lnSpc>
                <a:spcPct val="105000"/>
              </a:lnSpc>
              <a:buFontTx/>
              <a:buNone/>
            </a:pPr>
            <a:r>
              <a:rPr lang="en-US" altLang="zh-CN" sz="3000" smtClean="0"/>
              <a:t>the way </a:t>
            </a:r>
            <a:r>
              <a:rPr lang="zh-CN" altLang="en-US" sz="3000" smtClean="0"/>
              <a:t>意为“顺便问问；顺便说一声”，</a:t>
            </a:r>
            <a:r>
              <a:rPr lang="en-US" altLang="zh-CN" sz="3000" smtClean="0"/>
              <a:t>on the / </a:t>
            </a:r>
          </a:p>
          <a:p>
            <a:pPr eaLnBrk="1" hangingPunct="1">
              <a:lnSpc>
                <a:spcPct val="105000"/>
              </a:lnSpc>
              <a:buFontTx/>
              <a:buNone/>
            </a:pPr>
            <a:r>
              <a:rPr lang="en-US" altLang="zh-CN" sz="3000" smtClean="0"/>
              <a:t>one’s way to ...</a:t>
            </a:r>
            <a:r>
              <a:rPr lang="zh-CN" altLang="en-US" sz="3000" smtClean="0"/>
              <a:t>意为“在去</a:t>
            </a:r>
            <a:r>
              <a:rPr lang="en-US" altLang="zh-CN" sz="3000" smtClean="0"/>
              <a:t>……</a:t>
            </a:r>
            <a:r>
              <a:rPr lang="zh-CN" altLang="en-US" sz="3000" smtClean="0"/>
              <a:t>的路上”。</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body" idx="1"/>
          </p:nvPr>
        </p:nvSpPr>
        <p:spPr>
          <a:xfrm>
            <a:off x="539750" y="765175"/>
            <a:ext cx="8075613" cy="5289550"/>
          </a:xfrm>
        </p:spPr>
        <p:txBody>
          <a:bodyPr/>
          <a:lstStyle/>
          <a:p>
            <a:pPr eaLnBrk="1" hangingPunct="1">
              <a:lnSpc>
                <a:spcPct val="120000"/>
              </a:lnSpc>
              <a:buFontTx/>
              <a:buNone/>
            </a:pPr>
            <a:r>
              <a:rPr lang="zh-CN" altLang="en-US" sz="3000" smtClean="0"/>
              <a:t>根据中文意思完成句子。</a:t>
            </a:r>
          </a:p>
          <a:p>
            <a:pPr eaLnBrk="1" hangingPunct="1">
              <a:lnSpc>
                <a:spcPct val="120000"/>
              </a:lnSpc>
              <a:buFontTx/>
              <a:buNone/>
            </a:pPr>
            <a:r>
              <a:rPr lang="en-US" altLang="zh-CN" sz="3000" smtClean="0"/>
              <a:t>1. </a:t>
            </a:r>
            <a:r>
              <a:rPr lang="zh-CN" altLang="en-US" sz="3000" smtClean="0"/>
              <a:t>在某种程度上，她是我们的朋友。</a:t>
            </a:r>
          </a:p>
          <a:p>
            <a:pPr eaLnBrk="1" hangingPunct="1">
              <a:lnSpc>
                <a:spcPct val="120000"/>
              </a:lnSpc>
              <a:buFontTx/>
              <a:buNone/>
            </a:pPr>
            <a:r>
              <a:rPr lang="en-US" altLang="zh-CN" sz="3000" smtClean="0"/>
              <a:t>	____ ____ ____ , she is our friend.</a:t>
            </a:r>
          </a:p>
          <a:p>
            <a:pPr eaLnBrk="1" hangingPunct="1">
              <a:lnSpc>
                <a:spcPct val="120000"/>
              </a:lnSpc>
              <a:buFontTx/>
              <a:buNone/>
            </a:pPr>
            <a:r>
              <a:rPr lang="en-US" altLang="zh-CN" sz="3000" smtClean="0"/>
              <a:t>2. </a:t>
            </a:r>
            <a:r>
              <a:rPr lang="zh-CN" altLang="en-US" sz="3000" smtClean="0"/>
              <a:t>顺便问问，明天汤姆来吗？</a:t>
            </a:r>
          </a:p>
          <a:p>
            <a:pPr eaLnBrk="1" hangingPunct="1">
              <a:lnSpc>
                <a:spcPct val="120000"/>
              </a:lnSpc>
              <a:buFontTx/>
              <a:buNone/>
            </a:pPr>
            <a:r>
              <a:rPr lang="en-US" altLang="zh-CN" sz="3000" smtClean="0"/>
              <a:t>	____ ____ ____, will Tom come tomorrow?</a:t>
            </a:r>
          </a:p>
          <a:p>
            <a:pPr eaLnBrk="1" hangingPunct="1">
              <a:lnSpc>
                <a:spcPct val="120000"/>
              </a:lnSpc>
              <a:buFontTx/>
              <a:buNone/>
            </a:pPr>
            <a:r>
              <a:rPr lang="en-US" altLang="zh-CN" sz="3000" smtClean="0"/>
              <a:t>3. </a:t>
            </a:r>
            <a:r>
              <a:rPr lang="zh-CN" altLang="en-US" sz="3000" smtClean="0"/>
              <a:t>昨天在上学的路上，我碰见了李老师。</a:t>
            </a:r>
          </a:p>
          <a:p>
            <a:pPr eaLnBrk="1" hangingPunct="1">
              <a:lnSpc>
                <a:spcPct val="120000"/>
              </a:lnSpc>
              <a:buFontTx/>
              <a:buNone/>
            </a:pPr>
            <a:r>
              <a:rPr lang="en-US" altLang="zh-CN" sz="3000" smtClean="0"/>
              <a:t>	I met Miss Li ____ ____ ____ ____ school yesterday.</a:t>
            </a:r>
            <a:endParaRPr lang="zh-CN" altLang="en-US" sz="3000" smtClean="0"/>
          </a:p>
        </p:txBody>
      </p:sp>
      <p:sp>
        <p:nvSpPr>
          <p:cNvPr id="36867" name="Rectangle 3"/>
          <p:cNvSpPr>
            <a:spLocks noChangeArrowheads="1"/>
          </p:cNvSpPr>
          <p:nvPr/>
        </p:nvSpPr>
        <p:spPr bwMode="auto">
          <a:xfrm>
            <a:off x="3275013" y="4724400"/>
            <a:ext cx="3744912" cy="519113"/>
          </a:xfrm>
          <a:prstGeom prst="rect">
            <a:avLst/>
          </a:prstGeom>
          <a:noFill/>
          <a:ln w="9525">
            <a:noFill/>
            <a:miter lim="800000"/>
            <a:headEnd/>
            <a:tailEnd/>
          </a:ln>
        </p:spPr>
        <p:txBody>
          <a:bodyPr>
            <a:spAutoFit/>
          </a:bodyPr>
          <a:lstStyle/>
          <a:p>
            <a:r>
              <a:rPr lang="en-US" altLang="zh-CN" sz="2800">
                <a:solidFill>
                  <a:srgbClr val="ED3F36"/>
                </a:solidFill>
              </a:rPr>
              <a:t>on the / my way to</a:t>
            </a:r>
            <a:endParaRPr lang="zh-CN" altLang="en-US" sz="2800">
              <a:solidFill>
                <a:srgbClr val="ED3F36"/>
              </a:solidFill>
            </a:endParaRPr>
          </a:p>
        </p:txBody>
      </p:sp>
      <p:sp>
        <p:nvSpPr>
          <p:cNvPr id="36868" name="Rectangle 4"/>
          <p:cNvSpPr>
            <a:spLocks noChangeArrowheads="1"/>
          </p:cNvSpPr>
          <p:nvPr/>
        </p:nvSpPr>
        <p:spPr bwMode="auto">
          <a:xfrm>
            <a:off x="1187450" y="2009775"/>
            <a:ext cx="1509713" cy="519113"/>
          </a:xfrm>
          <a:prstGeom prst="rect">
            <a:avLst/>
          </a:prstGeom>
          <a:noFill/>
          <a:ln w="9525">
            <a:noFill/>
            <a:miter lim="800000"/>
            <a:headEnd/>
            <a:tailEnd/>
          </a:ln>
        </p:spPr>
        <p:txBody>
          <a:bodyPr wrap="none">
            <a:spAutoFit/>
          </a:bodyPr>
          <a:lstStyle/>
          <a:p>
            <a:r>
              <a:rPr lang="en-US" altLang="zh-CN" sz="2800">
                <a:solidFill>
                  <a:srgbClr val="ED3F36"/>
                </a:solidFill>
              </a:rPr>
              <a:t>In a way</a:t>
            </a:r>
            <a:endParaRPr lang="zh-CN" altLang="en-US" sz="2800">
              <a:solidFill>
                <a:srgbClr val="ED3F36"/>
              </a:solidFill>
            </a:endParaRPr>
          </a:p>
        </p:txBody>
      </p:sp>
      <p:sp>
        <p:nvSpPr>
          <p:cNvPr id="36869" name="Rectangle 5"/>
          <p:cNvSpPr>
            <a:spLocks noChangeArrowheads="1"/>
          </p:cNvSpPr>
          <p:nvPr/>
        </p:nvSpPr>
        <p:spPr bwMode="auto">
          <a:xfrm>
            <a:off x="1042988" y="3305175"/>
            <a:ext cx="1924050" cy="519113"/>
          </a:xfrm>
          <a:prstGeom prst="rect">
            <a:avLst/>
          </a:prstGeom>
          <a:noFill/>
          <a:ln w="9525">
            <a:noFill/>
            <a:miter lim="800000"/>
            <a:headEnd/>
            <a:tailEnd/>
          </a:ln>
        </p:spPr>
        <p:txBody>
          <a:bodyPr wrap="none">
            <a:spAutoFit/>
          </a:bodyPr>
          <a:lstStyle/>
          <a:p>
            <a:r>
              <a:rPr lang="en-US" altLang="zh-CN" sz="2800">
                <a:solidFill>
                  <a:srgbClr val="ED3F36"/>
                </a:solidFill>
              </a:rPr>
              <a:t>By the way</a:t>
            </a:r>
            <a:endParaRPr lang="zh-CN" altLang="en-US" sz="280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ppt_x"/>
                                          </p:val>
                                        </p:tav>
                                        <p:tav tm="100000">
                                          <p:val>
                                            <p:strVal val="#ppt_x"/>
                                          </p:val>
                                        </p:tav>
                                      </p:tavLst>
                                    </p:anim>
                                    <p:anim calcmode="lin" valueType="num">
                                      <p:cBhvr additive="base">
                                        <p:cTn id="14"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7"/>
                                        </p:tgtEl>
                                        <p:attrNameLst>
                                          <p:attrName>style.visibility</p:attrName>
                                        </p:attrNameLst>
                                      </p:cBhvr>
                                      <p:to>
                                        <p:strVal val="visible"/>
                                      </p:to>
                                    </p:set>
                                    <p:anim calcmode="lin" valueType="num">
                                      <p:cBhvr additive="base">
                                        <p:cTn id="19" dur="500" fill="hold"/>
                                        <p:tgtEl>
                                          <p:spTgt spid="36867"/>
                                        </p:tgtEl>
                                        <p:attrNameLst>
                                          <p:attrName>ppt_x</p:attrName>
                                        </p:attrNameLst>
                                      </p:cBhvr>
                                      <p:tavLst>
                                        <p:tav tm="0">
                                          <p:val>
                                            <p:strVal val="#ppt_x"/>
                                          </p:val>
                                        </p:tav>
                                        <p:tav tm="100000">
                                          <p:val>
                                            <p:strVal val="#ppt_x"/>
                                          </p:val>
                                        </p:tav>
                                      </p:tavLst>
                                    </p:anim>
                                    <p:anim calcmode="lin" valueType="num">
                                      <p:cBhvr additive="base">
                                        <p:cTn id="20"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P spid="36868" grpId="0" autoUpdateAnimBg="0"/>
      <p:bldP spid="36869"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304800"/>
            <a:ext cx="8891588" cy="6019800"/>
          </a:xfrm>
          <a:prstGeom prst="rect">
            <a:avLst/>
          </a:prstGeom>
          <a:noFill/>
          <a:ln w="9525">
            <a:noFill/>
            <a:miter lim="800000"/>
            <a:headEnd/>
            <a:tailEnd/>
          </a:ln>
          <a:effectLst/>
        </p:spPr>
        <p:txBody>
          <a:bodyPr lIns="118515" tIns="59258" rIns="118515" bIns="59258">
            <a:spAutoFit/>
          </a:bodyPr>
          <a:lstStyle/>
          <a:p>
            <a:pPr defTabSz="1185863" fontAlgn="auto">
              <a:lnSpc>
                <a:spcPct val="110000"/>
              </a:lnSpc>
              <a:spcBef>
                <a:spcPts val="0"/>
              </a:spcBef>
              <a:spcAft>
                <a:spcPts val="0"/>
              </a:spcAft>
              <a:defRPr/>
            </a:pPr>
            <a:r>
              <a:rPr lang="zh-CN" altLang="zh-CN" sz="3200" b="1">
                <a:effectLst>
                  <a:outerShdw blurRad="38100" dist="38100" dir="2700000" algn="tl">
                    <a:srgbClr val="C0C0C0"/>
                  </a:outerShdw>
                </a:effectLst>
                <a:latin typeface="Times New Roman" pitchFamily="18" charset="0"/>
                <a:ea typeface="+mn-ea"/>
              </a:rPr>
              <a:t>5. “…These </a:t>
            </a:r>
            <a:r>
              <a:rPr lang="zh-CN" altLang="zh-CN" sz="3200" b="1">
                <a:solidFill>
                  <a:srgbClr val="FF0000"/>
                </a:solidFill>
                <a:effectLst>
                  <a:outerShdw blurRad="38100" dist="38100" dir="2700000" algn="tl">
                    <a:srgbClr val="C0C0C0"/>
                  </a:outerShdw>
                </a:effectLst>
                <a:latin typeface="Times New Roman" pitchFamily="18" charset="0"/>
                <a:ea typeface="+mn-ea"/>
              </a:rPr>
              <a:t>are connected to</a:t>
            </a:r>
            <a:r>
              <a:rPr lang="zh-CN" altLang="zh-CN" sz="3200" b="1">
                <a:effectLst>
                  <a:outerShdw blurRad="38100" dist="38100" dir="2700000" algn="tl">
                    <a:srgbClr val="C0C0C0"/>
                  </a:outerShdw>
                </a:effectLst>
                <a:latin typeface="Times New Roman" pitchFamily="18" charset="0"/>
                <a:ea typeface="+mn-ea"/>
              </a:rPr>
              <a:t> cables under the  </a:t>
            </a:r>
          </a:p>
          <a:p>
            <a:pPr defTabSz="1185863" fontAlgn="auto">
              <a:lnSpc>
                <a:spcPct val="110000"/>
              </a:lnSpc>
              <a:spcBef>
                <a:spcPts val="0"/>
              </a:spcBef>
              <a:spcAft>
                <a:spcPts val="0"/>
              </a:spcAft>
              <a:defRPr/>
            </a:pPr>
            <a:r>
              <a:rPr lang="zh-CN" altLang="zh-CN" sz="3200" b="1">
                <a:effectLst>
                  <a:outerShdw blurRad="38100" dist="38100" dir="2700000" algn="tl">
                    <a:srgbClr val="C0C0C0"/>
                  </a:outerShdw>
                </a:effectLst>
                <a:latin typeface="Times New Roman" pitchFamily="18" charset="0"/>
                <a:ea typeface="+mn-ea"/>
              </a:rPr>
              <a:t>     street,” Dad added.</a:t>
            </a:r>
          </a:p>
          <a:p>
            <a:pPr defTabSz="1185863" fontAlgn="auto">
              <a:lnSpc>
                <a:spcPct val="110000"/>
              </a:lnSpc>
              <a:spcBef>
                <a:spcPts val="0"/>
              </a:spcBef>
              <a:spcAft>
                <a:spcPts val="0"/>
              </a:spcAft>
              <a:defRPr/>
            </a:pPr>
            <a:r>
              <a:rPr lang="zh-CN" altLang="zh-CN" sz="3200" b="1">
                <a:effectLst>
                  <a:outerShdw blurRad="38100" dist="38100" dir="2700000" algn="tl">
                    <a:srgbClr val="C0C0C0"/>
                  </a:outerShdw>
                </a:effectLst>
                <a:latin typeface="Times New Roman" pitchFamily="18" charset="0"/>
                <a:ea typeface="+mn-ea"/>
              </a:rPr>
              <a:t>  </a:t>
            </a:r>
            <a:r>
              <a:rPr lang="zh-CN" altLang="zh-CN" sz="3000" b="1">
                <a:effectLst>
                  <a:outerShdw blurRad="38100" dist="38100" dir="2700000" algn="tl">
                    <a:srgbClr val="C0C0C0"/>
                  </a:outerShdw>
                </a:effectLst>
                <a:latin typeface="Times New Roman" pitchFamily="18" charset="0"/>
                <a:ea typeface="+mn-ea"/>
              </a:rPr>
              <a:t>“……</a:t>
            </a:r>
            <a:r>
              <a:rPr lang="zh-CN" sz="3000" b="1">
                <a:effectLst>
                  <a:outerShdw blurRad="38100" dist="38100" dir="2700000" algn="tl">
                    <a:srgbClr val="C0C0C0"/>
                  </a:outerShdw>
                </a:effectLst>
                <a:latin typeface="Times New Roman" pitchFamily="18" charset="0"/>
                <a:ea typeface="+mn-ea"/>
              </a:rPr>
              <a:t>它们与街道下面的电缆相连接”爸爸补充道。</a:t>
            </a:r>
          </a:p>
          <a:p>
            <a:pPr defTabSz="1185863" fontAlgn="auto">
              <a:lnSpc>
                <a:spcPct val="110000"/>
              </a:lnSpc>
              <a:spcBef>
                <a:spcPts val="0"/>
              </a:spcBef>
              <a:spcAft>
                <a:spcPts val="0"/>
              </a:spcAft>
              <a:defRPr/>
            </a:pPr>
            <a:r>
              <a:rPr lang="zh-CN" sz="3200" b="1">
                <a:solidFill>
                  <a:srgbClr val="0000FF"/>
                </a:solidFill>
                <a:effectLst>
                  <a:outerShdw blurRad="38100" dist="38100" dir="2700000" algn="tl">
                    <a:srgbClr val="C0C0C0"/>
                  </a:outerShdw>
                </a:effectLst>
                <a:latin typeface="Times New Roman" pitchFamily="18" charset="0"/>
                <a:ea typeface="+mn-ea"/>
              </a:rPr>
              <a:t>   </a:t>
            </a:r>
            <a:r>
              <a:rPr lang="zh-CN" altLang="zh-CN" sz="3200" b="1">
                <a:solidFill>
                  <a:srgbClr val="0000FF"/>
                </a:solidFill>
                <a:effectLst>
                  <a:outerShdw blurRad="38100" dist="38100" dir="2700000" algn="tl">
                    <a:srgbClr val="C0C0C0"/>
                  </a:outerShdw>
                </a:effectLst>
                <a:latin typeface="Times New Roman" pitchFamily="18" charset="0"/>
                <a:ea typeface="+mn-ea"/>
              </a:rPr>
              <a:t>connect to… </a:t>
            </a:r>
            <a:r>
              <a:rPr lang="zh-CN" sz="3200" b="1">
                <a:solidFill>
                  <a:srgbClr val="0000FF"/>
                </a:solidFill>
                <a:effectLst>
                  <a:outerShdw blurRad="38100" dist="38100" dir="2700000" algn="tl">
                    <a:srgbClr val="C0C0C0"/>
                  </a:outerShdw>
                </a:effectLst>
                <a:latin typeface="Times New Roman" pitchFamily="18" charset="0"/>
                <a:ea typeface="+mn-ea"/>
              </a:rPr>
              <a:t>把</a:t>
            </a:r>
            <a:r>
              <a:rPr lang="zh-CN" altLang="zh-CN" sz="3200" b="1">
                <a:solidFill>
                  <a:srgbClr val="0000FF"/>
                </a:solidFill>
                <a:effectLst>
                  <a:outerShdw blurRad="38100" dist="38100" dir="2700000" algn="tl">
                    <a:srgbClr val="C0C0C0"/>
                  </a:outerShdw>
                </a:effectLst>
                <a:latin typeface="Times New Roman" pitchFamily="18" charset="0"/>
                <a:ea typeface="+mn-ea"/>
              </a:rPr>
              <a:t>…</a:t>
            </a:r>
            <a:r>
              <a:rPr lang="zh-CN" sz="3200" b="1">
                <a:solidFill>
                  <a:srgbClr val="0000FF"/>
                </a:solidFill>
                <a:effectLst>
                  <a:outerShdw blurRad="38100" dist="38100" dir="2700000" algn="tl">
                    <a:srgbClr val="C0C0C0"/>
                  </a:outerShdw>
                </a:effectLst>
                <a:latin typeface="Times New Roman" pitchFamily="18" charset="0"/>
                <a:ea typeface="+mn-ea"/>
              </a:rPr>
              <a:t>连接到</a:t>
            </a:r>
            <a:r>
              <a:rPr lang="zh-CN" altLang="zh-CN" sz="3200" b="1">
                <a:solidFill>
                  <a:srgbClr val="0000FF"/>
                </a:solidFill>
                <a:effectLst>
                  <a:outerShdw blurRad="38100" dist="38100" dir="2700000" algn="tl">
                    <a:srgbClr val="C0C0C0"/>
                  </a:outerShdw>
                </a:effectLst>
                <a:latin typeface="Times New Roman" pitchFamily="18" charset="0"/>
                <a:ea typeface="+mn-ea"/>
              </a:rPr>
              <a:t>…</a:t>
            </a:r>
            <a:r>
              <a:rPr lang="zh-CN" sz="3200" b="1">
                <a:solidFill>
                  <a:srgbClr val="0000FF"/>
                </a:solidFill>
                <a:effectLst>
                  <a:outerShdw blurRad="38100" dist="38100" dir="2700000" algn="tl">
                    <a:srgbClr val="C0C0C0"/>
                  </a:outerShdw>
                </a:effectLst>
                <a:latin typeface="Times New Roman" pitchFamily="18" charset="0"/>
                <a:ea typeface="+mn-ea"/>
              </a:rPr>
              <a:t>上</a:t>
            </a:r>
          </a:p>
          <a:p>
            <a:pPr defTabSz="1185863" fontAlgn="auto">
              <a:lnSpc>
                <a:spcPct val="110000"/>
              </a:lnSpc>
              <a:spcBef>
                <a:spcPts val="0"/>
              </a:spcBef>
              <a:spcAft>
                <a:spcPts val="0"/>
              </a:spcAft>
              <a:defRPr/>
            </a:pPr>
            <a:r>
              <a:rPr lang="zh-CN" sz="3200" b="1">
                <a:solidFill>
                  <a:srgbClr val="0000FF"/>
                </a:solidFill>
                <a:effectLst>
                  <a:outerShdw blurRad="38100" dist="38100" dir="2700000" algn="tl">
                    <a:srgbClr val="C0C0C0"/>
                  </a:outerShdw>
                </a:effectLst>
                <a:latin typeface="Times New Roman" pitchFamily="18" charset="0"/>
                <a:ea typeface="+mn-ea"/>
              </a:rPr>
              <a:t>   </a:t>
            </a:r>
            <a:r>
              <a:rPr lang="zh-CN" altLang="zh-CN" sz="3200" b="1">
                <a:solidFill>
                  <a:srgbClr val="0000FF"/>
                </a:solidFill>
                <a:effectLst>
                  <a:outerShdw blurRad="38100" dist="38100" dir="2700000" algn="tl">
                    <a:srgbClr val="C0C0C0"/>
                  </a:outerShdw>
                </a:effectLst>
                <a:latin typeface="Times New Roman" pitchFamily="18" charset="0"/>
                <a:ea typeface="+mn-ea"/>
              </a:rPr>
              <a:t>be connected to </a:t>
            </a:r>
            <a:r>
              <a:rPr lang="zh-CN" sz="3200" b="1">
                <a:solidFill>
                  <a:srgbClr val="0000FF"/>
                </a:solidFill>
                <a:effectLst>
                  <a:outerShdw blurRad="38100" dist="38100" dir="2700000" algn="tl">
                    <a:srgbClr val="C0C0C0"/>
                  </a:outerShdw>
                </a:effectLst>
                <a:latin typeface="Times New Roman" pitchFamily="18" charset="0"/>
                <a:ea typeface="+mn-ea"/>
              </a:rPr>
              <a:t>意为 “被连接到</a:t>
            </a:r>
            <a:r>
              <a:rPr lang="zh-CN" altLang="zh-CN" sz="3200" b="1">
                <a:solidFill>
                  <a:srgbClr val="0000FF"/>
                </a:solidFill>
                <a:effectLst>
                  <a:outerShdw blurRad="38100" dist="38100" dir="2700000" algn="tl">
                    <a:srgbClr val="C0C0C0"/>
                  </a:outerShdw>
                </a:effectLst>
                <a:latin typeface="Times New Roman" pitchFamily="18" charset="0"/>
                <a:ea typeface="+mn-ea"/>
              </a:rPr>
              <a:t>…</a:t>
            </a:r>
            <a:r>
              <a:rPr lang="zh-CN" sz="3200" b="1">
                <a:solidFill>
                  <a:srgbClr val="0000FF"/>
                </a:solidFill>
                <a:effectLst>
                  <a:outerShdw blurRad="38100" dist="38100" dir="2700000" algn="tl">
                    <a:srgbClr val="C0C0C0"/>
                  </a:outerShdw>
                </a:effectLst>
                <a:latin typeface="Times New Roman" pitchFamily="18" charset="0"/>
                <a:ea typeface="+mn-ea"/>
              </a:rPr>
              <a:t>上” </a:t>
            </a:r>
            <a:r>
              <a:rPr lang="zh-CN" sz="3200" b="1">
                <a:solidFill>
                  <a:srgbClr val="FF0066"/>
                </a:solidFill>
                <a:effectLst>
                  <a:outerShdw blurRad="38100" dist="38100" dir="2700000" algn="tl">
                    <a:srgbClr val="C0C0C0"/>
                  </a:outerShdw>
                </a:effectLst>
                <a:latin typeface="Times New Roman" pitchFamily="18" charset="0"/>
                <a:ea typeface="+mn-ea"/>
              </a:rPr>
              <a:t>这是被动   </a:t>
            </a:r>
          </a:p>
          <a:p>
            <a:pPr defTabSz="1185863" fontAlgn="auto">
              <a:lnSpc>
                <a:spcPct val="110000"/>
              </a:lnSpc>
              <a:spcBef>
                <a:spcPts val="0"/>
              </a:spcBef>
              <a:spcAft>
                <a:spcPts val="0"/>
              </a:spcAft>
              <a:defRPr/>
            </a:pPr>
            <a:r>
              <a:rPr lang="zh-CN" sz="3200" b="1">
                <a:solidFill>
                  <a:srgbClr val="FF0066"/>
                </a:solidFill>
                <a:effectLst>
                  <a:outerShdw blurRad="38100" dist="38100" dir="2700000" algn="tl">
                    <a:srgbClr val="C0C0C0"/>
                  </a:outerShdw>
                </a:effectLst>
                <a:latin typeface="Times New Roman" pitchFamily="18" charset="0"/>
                <a:ea typeface="+mn-ea"/>
              </a:rPr>
              <a:t>   语态结构</a:t>
            </a:r>
          </a:p>
          <a:p>
            <a:pPr defTabSz="1185863" fontAlgn="auto">
              <a:lnSpc>
                <a:spcPct val="110000"/>
              </a:lnSpc>
              <a:spcBef>
                <a:spcPts val="0"/>
              </a:spcBef>
              <a:spcAft>
                <a:spcPts val="0"/>
              </a:spcAft>
              <a:buFont typeface="Arial" pitchFamily="34" charset="0"/>
              <a:buChar char="•"/>
              <a:defRPr/>
            </a:pPr>
            <a:r>
              <a:rPr lang="zh-CN" sz="3200" b="1">
                <a:effectLst>
                  <a:outerShdw blurRad="38100" dist="38100" dir="2700000" algn="tl">
                    <a:srgbClr val="C0C0C0"/>
                  </a:outerShdw>
                </a:effectLst>
                <a:latin typeface="Times New Roman" pitchFamily="18" charset="0"/>
                <a:ea typeface="+mn-ea"/>
              </a:rPr>
              <a:t> </a:t>
            </a:r>
            <a:r>
              <a:rPr lang="zh-CN" altLang="zh-CN" sz="3200" b="1">
                <a:effectLst>
                  <a:outerShdw blurRad="38100" dist="38100" dir="2700000" algn="tl">
                    <a:srgbClr val="C0C0C0"/>
                  </a:outerShdw>
                </a:effectLst>
                <a:latin typeface="Times New Roman" pitchFamily="18" charset="0"/>
                <a:ea typeface="+mn-ea"/>
              </a:rPr>
              <a:t>Please connect the computer to internet. </a:t>
            </a:r>
          </a:p>
          <a:p>
            <a:pPr defTabSz="1185863" fontAlgn="auto">
              <a:lnSpc>
                <a:spcPct val="110000"/>
              </a:lnSpc>
              <a:spcBef>
                <a:spcPts val="0"/>
              </a:spcBef>
              <a:spcAft>
                <a:spcPts val="0"/>
              </a:spcAft>
              <a:defRPr/>
            </a:pPr>
            <a:r>
              <a:rPr lang="zh-CN" altLang="zh-CN" sz="3200" b="1">
                <a:effectLst>
                  <a:outerShdw blurRad="38100" dist="38100" dir="2700000" algn="tl">
                    <a:srgbClr val="C0C0C0"/>
                  </a:outerShdw>
                </a:effectLst>
                <a:latin typeface="Times New Roman" pitchFamily="18" charset="0"/>
                <a:ea typeface="+mn-ea"/>
              </a:rPr>
              <a:t>   </a:t>
            </a:r>
            <a:r>
              <a:rPr lang="zh-CN" sz="3200" b="1">
                <a:effectLst>
                  <a:outerShdw blurRad="38100" dist="38100" dir="2700000" algn="tl">
                    <a:srgbClr val="C0C0C0"/>
                  </a:outerShdw>
                </a:effectLst>
                <a:latin typeface="Times New Roman" pitchFamily="18" charset="0"/>
                <a:ea typeface="+mn-ea"/>
              </a:rPr>
              <a:t>把电脑连到因特网上。 </a:t>
            </a:r>
          </a:p>
          <a:p>
            <a:pPr defTabSz="1185863" fontAlgn="auto">
              <a:lnSpc>
                <a:spcPct val="110000"/>
              </a:lnSpc>
              <a:spcBef>
                <a:spcPts val="0"/>
              </a:spcBef>
              <a:spcAft>
                <a:spcPts val="0"/>
              </a:spcAft>
              <a:defRPr/>
            </a:pPr>
            <a:r>
              <a:rPr lang="zh-CN" sz="3200" b="1">
                <a:effectLst>
                  <a:outerShdw blurRad="38100" dist="38100" dir="2700000" algn="tl">
                    <a:srgbClr val="C0C0C0"/>
                  </a:outerShdw>
                </a:effectLst>
                <a:latin typeface="Times New Roman" pitchFamily="18" charset="0"/>
                <a:ea typeface="+mn-ea"/>
              </a:rPr>
              <a:t>   </a:t>
            </a:r>
            <a:r>
              <a:rPr lang="zh-CN" altLang="zh-CN" sz="3200" b="1">
                <a:solidFill>
                  <a:srgbClr val="0000FF"/>
                </a:solidFill>
                <a:effectLst>
                  <a:outerShdw blurRad="38100" dist="38100" dir="2700000" algn="tl">
                    <a:srgbClr val="C0C0C0"/>
                  </a:outerShdw>
                </a:effectLst>
                <a:latin typeface="Times New Roman" pitchFamily="18" charset="0"/>
                <a:ea typeface="+mn-ea"/>
              </a:rPr>
              <a:t>connect…with… </a:t>
            </a:r>
            <a:r>
              <a:rPr lang="zh-CN" sz="3200" b="1">
                <a:solidFill>
                  <a:srgbClr val="0000FF"/>
                </a:solidFill>
                <a:effectLst>
                  <a:outerShdw blurRad="38100" dist="38100" dir="2700000" algn="tl">
                    <a:srgbClr val="C0C0C0"/>
                  </a:outerShdw>
                </a:effectLst>
                <a:latin typeface="Times New Roman" pitchFamily="18" charset="0"/>
                <a:ea typeface="+mn-ea"/>
              </a:rPr>
              <a:t>把</a:t>
            </a:r>
            <a:r>
              <a:rPr lang="zh-CN" altLang="zh-CN" sz="3200" b="1">
                <a:solidFill>
                  <a:srgbClr val="0000FF"/>
                </a:solidFill>
                <a:effectLst>
                  <a:outerShdw blurRad="38100" dist="38100" dir="2700000" algn="tl">
                    <a:srgbClr val="C0C0C0"/>
                  </a:outerShdw>
                </a:effectLst>
                <a:latin typeface="Times New Roman" pitchFamily="18" charset="0"/>
                <a:ea typeface="+mn-ea"/>
              </a:rPr>
              <a:t>…</a:t>
            </a:r>
            <a:r>
              <a:rPr lang="zh-CN" sz="3200" b="1">
                <a:solidFill>
                  <a:srgbClr val="0000FF"/>
                </a:solidFill>
                <a:effectLst>
                  <a:outerShdw blurRad="38100" dist="38100" dir="2700000" algn="tl">
                    <a:srgbClr val="C0C0C0"/>
                  </a:outerShdw>
                </a:effectLst>
                <a:latin typeface="Times New Roman" pitchFamily="18" charset="0"/>
                <a:ea typeface="+mn-ea"/>
              </a:rPr>
              <a:t>和</a:t>
            </a:r>
            <a:r>
              <a:rPr lang="zh-CN" altLang="zh-CN" sz="3200" b="1">
                <a:solidFill>
                  <a:srgbClr val="0000FF"/>
                </a:solidFill>
                <a:effectLst>
                  <a:outerShdw blurRad="38100" dist="38100" dir="2700000" algn="tl">
                    <a:srgbClr val="C0C0C0"/>
                  </a:outerShdw>
                </a:effectLst>
                <a:latin typeface="Times New Roman" pitchFamily="18" charset="0"/>
                <a:ea typeface="+mn-ea"/>
              </a:rPr>
              <a:t>…</a:t>
            </a:r>
            <a:r>
              <a:rPr lang="zh-CN" sz="3200" b="1">
                <a:solidFill>
                  <a:srgbClr val="0000FF"/>
                </a:solidFill>
                <a:effectLst>
                  <a:outerShdw blurRad="38100" dist="38100" dir="2700000" algn="tl">
                    <a:srgbClr val="C0C0C0"/>
                  </a:outerShdw>
                </a:effectLst>
                <a:latin typeface="Times New Roman" pitchFamily="18" charset="0"/>
                <a:ea typeface="+mn-ea"/>
              </a:rPr>
              <a:t>联系起来</a:t>
            </a:r>
          </a:p>
          <a:p>
            <a:pPr defTabSz="1185863" fontAlgn="auto">
              <a:lnSpc>
                <a:spcPct val="110000"/>
              </a:lnSpc>
              <a:spcBef>
                <a:spcPts val="0"/>
              </a:spcBef>
              <a:spcAft>
                <a:spcPts val="0"/>
              </a:spcAft>
              <a:buFont typeface="Arial" pitchFamily="34" charset="0"/>
              <a:buChar char="•"/>
              <a:defRPr/>
            </a:pPr>
            <a:r>
              <a:rPr lang="zh-CN" sz="3200" b="1">
                <a:effectLst>
                  <a:outerShdw blurRad="38100" dist="38100" dir="2700000" algn="tl">
                    <a:srgbClr val="C0C0C0"/>
                  </a:outerShdw>
                </a:effectLst>
                <a:latin typeface="Times New Roman" pitchFamily="18" charset="0"/>
                <a:ea typeface="+mn-ea"/>
              </a:rPr>
              <a:t> </a:t>
            </a:r>
            <a:r>
              <a:rPr lang="zh-CN" altLang="zh-CN" sz="3200" b="1">
                <a:effectLst>
                  <a:outerShdw blurRad="38100" dist="38100" dir="2700000" algn="tl">
                    <a:srgbClr val="C0C0C0"/>
                  </a:outerShdw>
                </a:effectLst>
                <a:latin typeface="Times New Roman" pitchFamily="18" charset="0"/>
                <a:ea typeface="+mn-ea"/>
              </a:rPr>
              <a:t>He is connected with the murder.</a:t>
            </a:r>
          </a:p>
          <a:p>
            <a:pPr defTabSz="1185863" fontAlgn="auto">
              <a:lnSpc>
                <a:spcPct val="110000"/>
              </a:lnSpc>
              <a:spcBef>
                <a:spcPts val="0"/>
              </a:spcBef>
              <a:spcAft>
                <a:spcPts val="0"/>
              </a:spcAft>
              <a:defRPr/>
            </a:pPr>
            <a:r>
              <a:rPr lang="zh-CN" altLang="zh-CN" sz="3200" b="1">
                <a:effectLst>
                  <a:outerShdw blurRad="38100" dist="38100" dir="2700000" algn="tl">
                    <a:srgbClr val="C0C0C0"/>
                  </a:outerShdw>
                </a:effectLst>
                <a:latin typeface="Times New Roman" pitchFamily="18" charset="0"/>
                <a:ea typeface="+mn-ea"/>
              </a:rPr>
              <a:t>  </a:t>
            </a:r>
            <a:r>
              <a:rPr lang="zh-CN" sz="3200" b="1">
                <a:effectLst>
                  <a:outerShdw blurRad="38100" dist="38100" dir="2700000" algn="tl">
                    <a:srgbClr val="C0C0C0"/>
                  </a:outerShdw>
                </a:effectLst>
                <a:latin typeface="Times New Roman" pitchFamily="18" charset="0"/>
                <a:ea typeface="+mn-ea"/>
              </a:rPr>
              <a:t>那件谋杀案和他有关。</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7890">
                                            <p:txEl>
                                              <p:pRg st="3" end="3"/>
                                            </p:txEl>
                                          </p:spTgt>
                                        </p:tgtEl>
                                        <p:attrNameLst>
                                          <p:attrName>style.visibility</p:attrName>
                                        </p:attrNameLst>
                                      </p:cBhvr>
                                      <p:to>
                                        <p:strVal val="visible"/>
                                      </p:to>
                                    </p:set>
                                    <p:animEffect transition="in" filter="randombar(horizontal)">
                                      <p:cBhvr>
                                        <p:cTn id="7" dur="500"/>
                                        <p:tgtEl>
                                          <p:spTgt spid="37890">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7890">
                                            <p:txEl>
                                              <p:pRg st="4" end="4"/>
                                            </p:txEl>
                                          </p:spTgt>
                                        </p:tgtEl>
                                        <p:attrNameLst>
                                          <p:attrName>style.visibility</p:attrName>
                                        </p:attrNameLst>
                                      </p:cBhvr>
                                      <p:to>
                                        <p:strVal val="visible"/>
                                      </p:to>
                                    </p:set>
                                    <p:animEffect transition="in" filter="randombar(horizontal)">
                                      <p:cBhvr>
                                        <p:cTn id="10" dur="500"/>
                                        <p:tgtEl>
                                          <p:spTgt spid="37890">
                                            <p:txEl>
                                              <p:pRg st="4" end="4"/>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7890">
                                            <p:txEl>
                                              <p:pRg st="5" end="5"/>
                                            </p:txEl>
                                          </p:spTgt>
                                        </p:tgtEl>
                                        <p:attrNameLst>
                                          <p:attrName>style.visibility</p:attrName>
                                        </p:attrNameLst>
                                      </p:cBhvr>
                                      <p:to>
                                        <p:strVal val="visible"/>
                                      </p:to>
                                    </p:set>
                                    <p:animEffect transition="in" filter="randombar(horizontal)">
                                      <p:cBhvr>
                                        <p:cTn id="13" dur="500"/>
                                        <p:tgtEl>
                                          <p:spTgt spid="37890">
                                            <p:txEl>
                                              <p:pRg st="5"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37890">
                                            <p:txEl>
                                              <p:pRg st="6" end="6"/>
                                            </p:txEl>
                                          </p:spTgt>
                                        </p:tgtEl>
                                        <p:attrNameLst>
                                          <p:attrName>style.visibility</p:attrName>
                                        </p:attrNameLst>
                                      </p:cBhvr>
                                      <p:to>
                                        <p:strVal val="visible"/>
                                      </p:to>
                                    </p:set>
                                    <p:animEffect transition="in" filter="strips(downLeft)">
                                      <p:cBhvr>
                                        <p:cTn id="18" dur="500"/>
                                        <p:tgtEl>
                                          <p:spTgt spid="37890">
                                            <p:txEl>
                                              <p:pRg st="6" end="6"/>
                                            </p:txEl>
                                          </p:spTgt>
                                        </p:tgtEl>
                                      </p:cBhvr>
                                    </p:animEffect>
                                  </p:childTnLst>
                                </p:cTn>
                              </p:par>
                              <p:par>
                                <p:cTn id="19" presetID="18" presetClass="entr" presetSubtype="12" fill="hold" nodeType="withEffect">
                                  <p:stCondLst>
                                    <p:cond delay="0"/>
                                  </p:stCondLst>
                                  <p:childTnLst>
                                    <p:set>
                                      <p:cBhvr>
                                        <p:cTn id="20" dur="1" fill="hold">
                                          <p:stCondLst>
                                            <p:cond delay="0"/>
                                          </p:stCondLst>
                                        </p:cTn>
                                        <p:tgtEl>
                                          <p:spTgt spid="37890">
                                            <p:txEl>
                                              <p:pRg st="7" end="7"/>
                                            </p:txEl>
                                          </p:spTgt>
                                        </p:tgtEl>
                                        <p:attrNameLst>
                                          <p:attrName>style.visibility</p:attrName>
                                        </p:attrNameLst>
                                      </p:cBhvr>
                                      <p:to>
                                        <p:strVal val="visible"/>
                                      </p:to>
                                    </p:set>
                                    <p:animEffect transition="in" filter="strips(downLeft)">
                                      <p:cBhvr>
                                        <p:cTn id="21" dur="500"/>
                                        <p:tgtEl>
                                          <p:spTgt spid="37890">
                                            <p:txEl>
                                              <p:pRg st="7" end="7"/>
                                            </p:txEl>
                                          </p:spTgt>
                                        </p:tgtEl>
                                      </p:cBhvr>
                                    </p:animEffect>
                                  </p:childTnLst>
                                </p:cTn>
                              </p:par>
                              <p:par>
                                <p:cTn id="22" presetID="18" presetClass="entr" presetSubtype="12" fill="hold" nodeType="withEffect">
                                  <p:stCondLst>
                                    <p:cond delay="0"/>
                                  </p:stCondLst>
                                  <p:childTnLst>
                                    <p:set>
                                      <p:cBhvr>
                                        <p:cTn id="23" dur="1" fill="hold">
                                          <p:stCondLst>
                                            <p:cond delay="0"/>
                                          </p:stCondLst>
                                        </p:cTn>
                                        <p:tgtEl>
                                          <p:spTgt spid="37890">
                                            <p:txEl>
                                              <p:pRg st="8" end="8"/>
                                            </p:txEl>
                                          </p:spTgt>
                                        </p:tgtEl>
                                        <p:attrNameLst>
                                          <p:attrName>style.visibility</p:attrName>
                                        </p:attrNameLst>
                                      </p:cBhvr>
                                      <p:to>
                                        <p:strVal val="visible"/>
                                      </p:to>
                                    </p:set>
                                    <p:animEffect transition="in" filter="strips(downLeft)">
                                      <p:cBhvr>
                                        <p:cTn id="24" dur="500"/>
                                        <p:tgtEl>
                                          <p:spTgt spid="37890">
                                            <p:txEl>
                                              <p:pRg st="8" end="8"/>
                                            </p:txEl>
                                          </p:spTgt>
                                        </p:tgtEl>
                                      </p:cBhvr>
                                    </p:animEffect>
                                  </p:childTnLst>
                                </p:cTn>
                              </p:par>
                              <p:par>
                                <p:cTn id="25" presetID="18" presetClass="entr" presetSubtype="12" fill="hold" nodeType="withEffect">
                                  <p:stCondLst>
                                    <p:cond delay="0"/>
                                  </p:stCondLst>
                                  <p:childTnLst>
                                    <p:set>
                                      <p:cBhvr>
                                        <p:cTn id="26" dur="1" fill="hold">
                                          <p:stCondLst>
                                            <p:cond delay="0"/>
                                          </p:stCondLst>
                                        </p:cTn>
                                        <p:tgtEl>
                                          <p:spTgt spid="37890">
                                            <p:txEl>
                                              <p:pRg st="9" end="9"/>
                                            </p:txEl>
                                          </p:spTgt>
                                        </p:tgtEl>
                                        <p:attrNameLst>
                                          <p:attrName>style.visibility</p:attrName>
                                        </p:attrNameLst>
                                      </p:cBhvr>
                                      <p:to>
                                        <p:strVal val="visible"/>
                                      </p:to>
                                    </p:set>
                                    <p:animEffect transition="in" filter="strips(downLeft)">
                                      <p:cBhvr>
                                        <p:cTn id="27" dur="500"/>
                                        <p:tgtEl>
                                          <p:spTgt spid="37890">
                                            <p:txEl>
                                              <p:pRg st="9" end="9"/>
                                            </p:txEl>
                                          </p:spTgt>
                                        </p:tgtEl>
                                      </p:cBhvr>
                                    </p:animEffect>
                                  </p:childTnLst>
                                </p:cTn>
                              </p:par>
                              <p:par>
                                <p:cTn id="28" presetID="18" presetClass="entr" presetSubtype="12" fill="hold" nodeType="withEffect">
                                  <p:stCondLst>
                                    <p:cond delay="0"/>
                                  </p:stCondLst>
                                  <p:childTnLst>
                                    <p:set>
                                      <p:cBhvr>
                                        <p:cTn id="29" dur="1" fill="hold">
                                          <p:stCondLst>
                                            <p:cond delay="0"/>
                                          </p:stCondLst>
                                        </p:cTn>
                                        <p:tgtEl>
                                          <p:spTgt spid="37890">
                                            <p:txEl>
                                              <p:pRg st="10" end="10"/>
                                            </p:txEl>
                                          </p:spTgt>
                                        </p:tgtEl>
                                        <p:attrNameLst>
                                          <p:attrName>style.visibility</p:attrName>
                                        </p:attrNameLst>
                                      </p:cBhvr>
                                      <p:to>
                                        <p:strVal val="visible"/>
                                      </p:to>
                                    </p:set>
                                    <p:animEffect transition="in" filter="strips(downLeft)">
                                      <p:cBhvr>
                                        <p:cTn id="30" dur="500"/>
                                        <p:tgtEl>
                                          <p:spTgt spid="37890">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533400" y="609600"/>
            <a:ext cx="8229600" cy="5695950"/>
          </a:xfrm>
          <a:prstGeom prst="rect">
            <a:avLst/>
          </a:prstGeom>
          <a:noFill/>
          <a:ln w="9525">
            <a:noFill/>
            <a:miter lim="800000"/>
            <a:headEnd/>
            <a:tailEnd/>
          </a:ln>
        </p:spPr>
        <p:txBody>
          <a:bodyPr>
            <a:spAutoFit/>
          </a:bodyPr>
          <a:lstStyle/>
          <a:p>
            <a:pPr>
              <a:lnSpc>
                <a:spcPct val="115000"/>
              </a:lnSpc>
            </a:pPr>
            <a:r>
              <a:rPr lang="zh-CN" altLang="zh-CN" sz="3200" b="1">
                <a:latin typeface="Times New Roman" pitchFamily="18" charset="0"/>
                <a:cs typeface="Times New Roman" pitchFamily="18" charset="0"/>
              </a:rPr>
              <a:t>6.</a:t>
            </a:r>
            <a:r>
              <a:rPr lang="zh-CN" altLang="zh-CN" sz="3200" b="1">
                <a:solidFill>
                  <a:srgbClr val="FF0000"/>
                </a:solidFill>
                <a:latin typeface="Times New Roman" pitchFamily="18" charset="0"/>
                <a:cs typeface="Times New Roman" pitchFamily="18" charset="0"/>
              </a:rPr>
              <a:t> A moment later</a:t>
            </a:r>
            <a:r>
              <a:rPr lang="zh-CN" altLang="zh-CN" sz="3200" b="1">
                <a:latin typeface="Times New Roman" pitchFamily="18" charset="0"/>
                <a:cs typeface="Times New Roman" pitchFamily="18" charset="0"/>
              </a:rPr>
              <a:t>, Daisy came back.</a:t>
            </a:r>
          </a:p>
          <a:p>
            <a:pPr>
              <a:lnSpc>
                <a:spcPct val="11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过了一会儿，黛西回来了。</a:t>
            </a:r>
          </a:p>
          <a:p>
            <a:pPr>
              <a:lnSpc>
                <a:spcPct val="115000"/>
              </a:lnSpc>
            </a:pPr>
            <a:r>
              <a:rPr lang="zh-CN" altLang="zh-CN" sz="3200" b="1">
                <a:solidFill>
                  <a:srgbClr val="FF0000"/>
                </a:solidFill>
                <a:latin typeface="Times New Roman" pitchFamily="18" charset="0"/>
                <a:cs typeface="Times New Roman" pitchFamily="18" charset="0"/>
              </a:rPr>
              <a:t>a moment later </a:t>
            </a:r>
            <a:r>
              <a:rPr lang="zh-CN" altLang="en-US" sz="3200" b="1">
                <a:solidFill>
                  <a:srgbClr val="FF0000"/>
                </a:solidFill>
                <a:latin typeface="Times New Roman" pitchFamily="18" charset="0"/>
                <a:cs typeface="Times New Roman" pitchFamily="18" charset="0"/>
              </a:rPr>
              <a:t>意为“过了一会儿”。</a:t>
            </a:r>
          </a:p>
          <a:p>
            <a:pPr>
              <a:lnSpc>
                <a:spcPct val="115000"/>
              </a:lnSpc>
            </a:pPr>
            <a:r>
              <a:rPr lang="zh-CN" altLang="zh-CN" sz="3200" b="1">
                <a:solidFill>
                  <a:srgbClr val="FF0000"/>
                </a:solidFill>
                <a:latin typeface="Times New Roman" pitchFamily="18" charset="0"/>
                <a:cs typeface="Times New Roman" pitchFamily="18" charset="0"/>
              </a:rPr>
              <a:t>later</a:t>
            </a:r>
            <a:r>
              <a:rPr lang="zh-CN" altLang="en-US" sz="3200" b="1">
                <a:solidFill>
                  <a:srgbClr val="FF0000"/>
                </a:solidFill>
                <a:latin typeface="Times New Roman" pitchFamily="18" charset="0"/>
                <a:cs typeface="Times New Roman" pitchFamily="18" charset="0"/>
              </a:rPr>
              <a:t>是副词，放在一段时间之后，意为“</a:t>
            </a:r>
            <a:r>
              <a:rPr lang="zh-CN" altLang="zh-CN" sz="3200" b="1">
                <a:solidFill>
                  <a:srgbClr val="FF0000"/>
                </a:solidFill>
                <a:latin typeface="Times New Roman" pitchFamily="18" charset="0"/>
                <a:cs typeface="Times New Roman" pitchFamily="18" charset="0"/>
              </a:rPr>
              <a:t>……</a:t>
            </a:r>
            <a:r>
              <a:rPr lang="zh-CN" altLang="en-US" sz="3200" b="1">
                <a:solidFill>
                  <a:srgbClr val="FF0000"/>
                </a:solidFill>
                <a:latin typeface="Times New Roman" pitchFamily="18" charset="0"/>
                <a:cs typeface="Times New Roman" pitchFamily="18" charset="0"/>
              </a:rPr>
              <a:t>以后”。</a:t>
            </a:r>
          </a:p>
          <a:p>
            <a:pPr>
              <a:lnSpc>
                <a:spcPct val="115000"/>
              </a:lnSpc>
              <a:buFont typeface="Arial" charset="0"/>
              <a:buChar char="•"/>
            </a:pPr>
            <a:r>
              <a:rPr lang="zh-CN" altLang="zh-CN" sz="3200" b="1">
                <a:latin typeface="Times New Roman" pitchFamily="18" charset="0"/>
                <a:cs typeface="Times New Roman" pitchFamily="18" charset="0"/>
              </a:rPr>
              <a:t> Marry returned to her hometown ten years  </a:t>
            </a:r>
          </a:p>
          <a:p>
            <a:pPr>
              <a:lnSpc>
                <a:spcPct val="115000"/>
              </a:lnSpc>
            </a:pPr>
            <a:r>
              <a:rPr lang="zh-CN" altLang="zh-CN" sz="3200" b="1">
                <a:latin typeface="Times New Roman" pitchFamily="18" charset="0"/>
                <a:cs typeface="Times New Roman" pitchFamily="18" charset="0"/>
              </a:rPr>
              <a:t>   later.</a:t>
            </a:r>
          </a:p>
          <a:p>
            <a:pPr>
              <a:lnSpc>
                <a:spcPct val="11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玛丽十年后回到家乡。</a:t>
            </a:r>
          </a:p>
          <a:p>
            <a:pPr>
              <a:lnSpc>
                <a:spcPct val="115000"/>
              </a:lnSpc>
              <a:buFont typeface="Arial" charset="0"/>
              <a:buChar char="•"/>
            </a:pPr>
            <a:r>
              <a:rPr lang="zh-CN" altLang="zh-CN" sz="3200" b="1">
                <a:latin typeface="Times New Roman" pitchFamily="18" charset="0"/>
                <a:cs typeface="Times New Roman" pitchFamily="18" charset="0"/>
              </a:rPr>
              <a:t> A few hours later he left the house.</a:t>
            </a:r>
          </a:p>
          <a:p>
            <a:pPr>
              <a:lnSpc>
                <a:spcPct val="115000"/>
              </a:lnSpc>
            </a:pPr>
            <a:r>
              <a:rPr lang="zh-CN" altLang="zh-CN" sz="3200" b="1">
                <a:latin typeface="Times New Roman" pitchFamily="18" charset="0"/>
                <a:cs typeface="Times New Roman" pitchFamily="18" charset="0"/>
              </a:rPr>
              <a:t>  </a:t>
            </a:r>
            <a:r>
              <a:rPr lang="zh-CN" altLang="en-US" sz="3200" b="1">
                <a:latin typeface="Times New Roman" pitchFamily="18" charset="0"/>
                <a:cs typeface="Times New Roman" pitchFamily="18" charset="0"/>
              </a:rPr>
              <a:t>几个小时后他离开了屋子。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8914">
                                            <p:txEl>
                                              <p:pRg st="2" end="2"/>
                                            </p:txEl>
                                          </p:spTgt>
                                        </p:tgtEl>
                                        <p:attrNameLst>
                                          <p:attrName>style.visibility</p:attrName>
                                        </p:attrNameLst>
                                      </p:cBhvr>
                                      <p:to>
                                        <p:strVal val="visible"/>
                                      </p:to>
                                    </p:set>
                                    <p:anim calcmode="lin" valueType="num">
                                      <p:cBhvr>
                                        <p:cTn id="7" dur="500" fill="hold"/>
                                        <p:tgtEl>
                                          <p:spTgt spid="3891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914">
                                            <p:txEl>
                                              <p:pRg st="2" end="2"/>
                                            </p:txEl>
                                          </p:spTgt>
                                        </p:tgtEl>
                                        <p:attrNameLst>
                                          <p:attrName>ppt_y</p:attrName>
                                        </p:attrNameLst>
                                      </p:cBhvr>
                                      <p:tavLst>
                                        <p:tav tm="0">
                                          <p:val>
                                            <p:strVal val="#ppt_y"/>
                                          </p:val>
                                        </p:tav>
                                        <p:tav tm="100000">
                                          <p:val>
                                            <p:strVal val="#ppt_y"/>
                                          </p:val>
                                        </p:tav>
                                      </p:tavLst>
                                    </p:anim>
                                    <p:anim calcmode="lin" valueType="num">
                                      <p:cBhvr>
                                        <p:cTn id="9" dur="500" fill="hold"/>
                                        <p:tgtEl>
                                          <p:spTgt spid="3891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91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914">
                                            <p:txEl>
                                              <p:pRg st="2" end="2"/>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38914">
                                            <p:txEl>
                                              <p:pRg st="3" end="3"/>
                                            </p:txEl>
                                          </p:spTgt>
                                        </p:tgtEl>
                                        <p:attrNameLst>
                                          <p:attrName>style.visibility</p:attrName>
                                        </p:attrNameLst>
                                      </p:cBhvr>
                                      <p:to>
                                        <p:strVal val="visible"/>
                                      </p:to>
                                    </p:set>
                                    <p:anim calcmode="lin" valueType="num">
                                      <p:cBhvr>
                                        <p:cTn id="14" dur="500" fill="hold"/>
                                        <p:tgtEl>
                                          <p:spTgt spid="3891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8914">
                                            <p:txEl>
                                              <p:pRg st="3" end="3"/>
                                            </p:txEl>
                                          </p:spTgt>
                                        </p:tgtEl>
                                        <p:attrNameLst>
                                          <p:attrName>ppt_y</p:attrName>
                                        </p:attrNameLst>
                                      </p:cBhvr>
                                      <p:tavLst>
                                        <p:tav tm="0">
                                          <p:val>
                                            <p:strVal val="#ppt_y"/>
                                          </p:val>
                                        </p:tav>
                                        <p:tav tm="100000">
                                          <p:val>
                                            <p:strVal val="#ppt_y"/>
                                          </p:val>
                                        </p:tav>
                                      </p:tavLst>
                                    </p:anim>
                                    <p:anim calcmode="lin" valueType="num">
                                      <p:cBhvr>
                                        <p:cTn id="16" dur="500" fill="hold"/>
                                        <p:tgtEl>
                                          <p:spTgt spid="3891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891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891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38914">
                                            <p:txEl>
                                              <p:pRg st="4" end="4"/>
                                            </p:txEl>
                                          </p:spTgt>
                                        </p:tgtEl>
                                        <p:attrNameLst>
                                          <p:attrName>style.visibility</p:attrName>
                                        </p:attrNameLst>
                                      </p:cBhvr>
                                      <p:to>
                                        <p:strVal val="visible"/>
                                      </p:to>
                                    </p:set>
                                    <p:animEffect transition="in" filter="randombar(horizontal)">
                                      <p:cBhvr>
                                        <p:cTn id="23" dur="500"/>
                                        <p:tgtEl>
                                          <p:spTgt spid="38914">
                                            <p:txEl>
                                              <p:pRg st="4" end="4"/>
                                            </p:txEl>
                                          </p:spTgt>
                                        </p:tgtEl>
                                      </p:cBhvr>
                                    </p:animEffect>
                                  </p:childTnLst>
                                </p:cTn>
                              </p:par>
                              <p:par>
                                <p:cTn id="24" presetID="14" presetClass="entr" presetSubtype="10" fill="hold" nodeType="withEffect">
                                  <p:stCondLst>
                                    <p:cond delay="0"/>
                                  </p:stCondLst>
                                  <p:childTnLst>
                                    <p:set>
                                      <p:cBhvr>
                                        <p:cTn id="25" dur="1" fill="hold">
                                          <p:stCondLst>
                                            <p:cond delay="0"/>
                                          </p:stCondLst>
                                        </p:cTn>
                                        <p:tgtEl>
                                          <p:spTgt spid="38914">
                                            <p:txEl>
                                              <p:pRg st="5" end="5"/>
                                            </p:txEl>
                                          </p:spTgt>
                                        </p:tgtEl>
                                        <p:attrNameLst>
                                          <p:attrName>style.visibility</p:attrName>
                                        </p:attrNameLst>
                                      </p:cBhvr>
                                      <p:to>
                                        <p:strVal val="visible"/>
                                      </p:to>
                                    </p:set>
                                    <p:animEffect transition="in" filter="randombar(horizontal)">
                                      <p:cBhvr>
                                        <p:cTn id="26" dur="500"/>
                                        <p:tgtEl>
                                          <p:spTgt spid="38914">
                                            <p:txEl>
                                              <p:pRg st="5" end="5"/>
                                            </p:txEl>
                                          </p:spTgt>
                                        </p:tgtEl>
                                      </p:cBhvr>
                                    </p:animEffect>
                                  </p:childTnLst>
                                </p:cTn>
                              </p:par>
                              <p:par>
                                <p:cTn id="27" presetID="14" presetClass="entr" presetSubtype="10" fill="hold" nodeType="withEffect">
                                  <p:stCondLst>
                                    <p:cond delay="0"/>
                                  </p:stCondLst>
                                  <p:childTnLst>
                                    <p:set>
                                      <p:cBhvr>
                                        <p:cTn id="28" dur="1" fill="hold">
                                          <p:stCondLst>
                                            <p:cond delay="0"/>
                                          </p:stCondLst>
                                        </p:cTn>
                                        <p:tgtEl>
                                          <p:spTgt spid="38914">
                                            <p:txEl>
                                              <p:pRg st="6" end="6"/>
                                            </p:txEl>
                                          </p:spTgt>
                                        </p:tgtEl>
                                        <p:attrNameLst>
                                          <p:attrName>style.visibility</p:attrName>
                                        </p:attrNameLst>
                                      </p:cBhvr>
                                      <p:to>
                                        <p:strVal val="visible"/>
                                      </p:to>
                                    </p:set>
                                    <p:animEffect transition="in" filter="randombar(horizontal)">
                                      <p:cBhvr>
                                        <p:cTn id="29" dur="500"/>
                                        <p:tgtEl>
                                          <p:spTgt spid="38914">
                                            <p:txEl>
                                              <p:pRg st="6" end="6"/>
                                            </p:txEl>
                                          </p:spTgt>
                                        </p:tgtEl>
                                      </p:cBhvr>
                                    </p:animEffect>
                                  </p:childTnLst>
                                </p:cTn>
                              </p:par>
                              <p:par>
                                <p:cTn id="30" presetID="14" presetClass="entr" presetSubtype="10" fill="hold" nodeType="withEffect">
                                  <p:stCondLst>
                                    <p:cond delay="0"/>
                                  </p:stCondLst>
                                  <p:childTnLst>
                                    <p:set>
                                      <p:cBhvr>
                                        <p:cTn id="31" dur="1" fill="hold">
                                          <p:stCondLst>
                                            <p:cond delay="0"/>
                                          </p:stCondLst>
                                        </p:cTn>
                                        <p:tgtEl>
                                          <p:spTgt spid="38914">
                                            <p:txEl>
                                              <p:pRg st="7" end="7"/>
                                            </p:txEl>
                                          </p:spTgt>
                                        </p:tgtEl>
                                        <p:attrNameLst>
                                          <p:attrName>style.visibility</p:attrName>
                                        </p:attrNameLst>
                                      </p:cBhvr>
                                      <p:to>
                                        <p:strVal val="visible"/>
                                      </p:to>
                                    </p:set>
                                    <p:animEffect transition="in" filter="randombar(horizontal)">
                                      <p:cBhvr>
                                        <p:cTn id="32" dur="500"/>
                                        <p:tgtEl>
                                          <p:spTgt spid="38914">
                                            <p:txEl>
                                              <p:pRg st="7" end="7"/>
                                            </p:txEl>
                                          </p:spTgt>
                                        </p:tgtEl>
                                      </p:cBhvr>
                                    </p:animEffect>
                                  </p:childTnLst>
                                </p:cTn>
                              </p:par>
                              <p:par>
                                <p:cTn id="33" presetID="14" presetClass="entr" presetSubtype="10" fill="hold" nodeType="withEffect">
                                  <p:stCondLst>
                                    <p:cond delay="0"/>
                                  </p:stCondLst>
                                  <p:childTnLst>
                                    <p:set>
                                      <p:cBhvr>
                                        <p:cTn id="34" dur="1" fill="hold">
                                          <p:stCondLst>
                                            <p:cond delay="0"/>
                                          </p:stCondLst>
                                        </p:cTn>
                                        <p:tgtEl>
                                          <p:spTgt spid="38914">
                                            <p:txEl>
                                              <p:pRg st="8" end="8"/>
                                            </p:txEl>
                                          </p:spTgt>
                                        </p:tgtEl>
                                        <p:attrNameLst>
                                          <p:attrName>style.visibility</p:attrName>
                                        </p:attrNameLst>
                                      </p:cBhvr>
                                      <p:to>
                                        <p:strVal val="visible"/>
                                      </p:to>
                                    </p:set>
                                    <p:animEffect transition="in" filter="randombar(horizontal)">
                                      <p:cBhvr>
                                        <p:cTn id="35" dur="500"/>
                                        <p:tgtEl>
                                          <p:spTgt spid="389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内容占位符 2"/>
          <p:cNvSpPr>
            <a:spLocks noGrp="1"/>
          </p:cNvSpPr>
          <p:nvPr>
            <p:ph idx="4294967295"/>
          </p:nvPr>
        </p:nvSpPr>
        <p:spPr>
          <a:xfrm>
            <a:off x="304800" y="990600"/>
            <a:ext cx="8582025" cy="5000625"/>
          </a:xfrm>
        </p:spPr>
        <p:txBody>
          <a:bodyPr/>
          <a:lstStyle/>
          <a:p>
            <a:pPr marL="514350" indent="-514350" eaLnBrk="1" hangingPunct="1">
              <a:buFontTx/>
              <a:buAutoNum type="arabicPeriod"/>
            </a:pPr>
            <a:r>
              <a:rPr lang="zh-CN" altLang="en-US" b="1" smtClean="0">
                <a:latin typeface="Times New Roman" pitchFamily="18" charset="0"/>
              </a:rPr>
              <a:t>在某种程度上说，这是一部好电影。</a:t>
            </a:r>
          </a:p>
          <a:p>
            <a:pPr marL="514350" indent="-514350" eaLnBrk="1" hangingPunct="1">
              <a:buFontTx/>
              <a:buNone/>
            </a:pPr>
            <a:r>
              <a:rPr lang="zh-CN" altLang="zh-CN" b="1" smtClean="0">
                <a:latin typeface="Times New Roman" pitchFamily="18" charset="0"/>
              </a:rPr>
              <a:t>      ____ ____ ____, it is a good movie. </a:t>
            </a:r>
          </a:p>
          <a:p>
            <a:pPr marL="514350" indent="-514350" eaLnBrk="1" hangingPunct="1">
              <a:buFontTx/>
              <a:buNone/>
            </a:pPr>
            <a:r>
              <a:rPr lang="zh-CN" altLang="zh-CN" b="1" smtClean="0">
                <a:latin typeface="Times New Roman" pitchFamily="18" charset="0"/>
              </a:rPr>
              <a:t>2. </a:t>
            </a:r>
            <a:r>
              <a:rPr lang="zh-CN" altLang="en-US" b="1" smtClean="0">
                <a:latin typeface="Times New Roman" pitchFamily="18" charset="0"/>
              </a:rPr>
              <a:t>不一会儿，男孩的妈妈回来了。</a:t>
            </a:r>
          </a:p>
          <a:p>
            <a:pPr marL="514350" indent="-514350" eaLnBrk="1" hangingPunct="1">
              <a:buFontTx/>
              <a:buNone/>
            </a:pPr>
            <a:r>
              <a:rPr lang="zh-CN" altLang="zh-CN" b="1" smtClean="0">
                <a:latin typeface="Times New Roman" pitchFamily="18" charset="0"/>
              </a:rPr>
              <a:t>    __ _______ _____, the boy’s mum came back.</a:t>
            </a:r>
          </a:p>
          <a:p>
            <a:pPr marL="514350" indent="-514350" eaLnBrk="1" hangingPunct="1">
              <a:buFontTx/>
              <a:buNone/>
            </a:pPr>
            <a:r>
              <a:rPr lang="zh-CN" altLang="zh-CN" b="1" smtClean="0">
                <a:latin typeface="Times New Roman" pitchFamily="18" charset="0"/>
              </a:rPr>
              <a:t>3. </a:t>
            </a:r>
            <a:r>
              <a:rPr lang="zh-CN" altLang="en-US" b="1" smtClean="0">
                <a:latin typeface="Times New Roman" pitchFamily="18" charset="0"/>
              </a:rPr>
              <a:t>你能去超市买包盐吗？</a:t>
            </a:r>
          </a:p>
          <a:p>
            <a:pPr marL="514350" indent="-514350" eaLnBrk="1" hangingPunct="1">
              <a:buFontTx/>
              <a:buNone/>
            </a:pPr>
            <a:r>
              <a:rPr lang="zh-CN" altLang="zh-CN" b="1" smtClean="0">
                <a:latin typeface="Times New Roman" pitchFamily="18" charset="0"/>
              </a:rPr>
              <a:t>    Can you buy ___ _______ ___ salt from the supermarket? </a:t>
            </a:r>
          </a:p>
          <a:p>
            <a:pPr marL="514350" indent="-514350" eaLnBrk="1" hangingPunct="1">
              <a:buFontTx/>
              <a:buNone/>
            </a:pPr>
            <a:r>
              <a:rPr lang="zh-CN" altLang="zh-CN" b="1" smtClean="0">
                <a:latin typeface="Times New Roman" pitchFamily="18" charset="0"/>
              </a:rPr>
              <a:t>4. </a:t>
            </a:r>
            <a:r>
              <a:rPr lang="zh-CN" altLang="en-US" b="1" smtClean="0">
                <a:latin typeface="Times New Roman" pitchFamily="18" charset="0"/>
              </a:rPr>
              <a:t>这部手机已经连接到电脑上。</a:t>
            </a:r>
          </a:p>
          <a:p>
            <a:pPr marL="514350" indent="-514350" eaLnBrk="1" hangingPunct="1">
              <a:buFontTx/>
              <a:buNone/>
            </a:pPr>
            <a:r>
              <a:rPr lang="zh-CN" altLang="zh-CN" b="1" smtClean="0">
                <a:latin typeface="Times New Roman" pitchFamily="18" charset="0"/>
              </a:rPr>
              <a:t>    The phone ____ _________ __ the computer.</a:t>
            </a:r>
          </a:p>
        </p:txBody>
      </p:sp>
      <p:sp>
        <p:nvSpPr>
          <p:cNvPr id="39939" name="TextBox 7"/>
          <p:cNvSpPr txBox="1">
            <a:spLocks noChangeArrowheads="1"/>
          </p:cNvSpPr>
          <p:nvPr/>
        </p:nvSpPr>
        <p:spPr bwMode="auto">
          <a:xfrm>
            <a:off x="1066800" y="1600200"/>
            <a:ext cx="2743200" cy="579438"/>
          </a:xfrm>
          <a:prstGeom prst="rect">
            <a:avLst/>
          </a:prstGeom>
          <a:noFill/>
          <a:ln w="9525">
            <a:noFill/>
            <a:miter lim="800000"/>
            <a:headEnd/>
            <a:tailEnd/>
          </a:ln>
        </p:spPr>
        <p:txBody>
          <a:bodyPr>
            <a:spAutoFit/>
          </a:bodyPr>
          <a:lstStyle/>
          <a:p>
            <a:r>
              <a:rPr lang="zh-CN" altLang="zh-CN" sz="3200" b="1">
                <a:solidFill>
                  <a:srgbClr val="FF0000"/>
                </a:solidFill>
                <a:latin typeface="Times New Roman" pitchFamily="18" charset="0"/>
              </a:rPr>
              <a:t>In      a     way     </a:t>
            </a:r>
          </a:p>
        </p:txBody>
      </p:sp>
      <p:sp>
        <p:nvSpPr>
          <p:cNvPr id="39940" name="TextBox 7"/>
          <p:cNvSpPr txBox="1">
            <a:spLocks noChangeArrowheads="1"/>
          </p:cNvSpPr>
          <p:nvPr/>
        </p:nvSpPr>
        <p:spPr bwMode="auto">
          <a:xfrm>
            <a:off x="762000" y="2743200"/>
            <a:ext cx="4248150" cy="579438"/>
          </a:xfrm>
          <a:prstGeom prst="rect">
            <a:avLst/>
          </a:prstGeom>
          <a:noFill/>
          <a:ln w="9525">
            <a:noFill/>
            <a:miter lim="800000"/>
            <a:headEnd/>
            <a:tailEnd/>
          </a:ln>
        </p:spPr>
        <p:txBody>
          <a:bodyPr>
            <a:spAutoFit/>
          </a:bodyPr>
          <a:lstStyle/>
          <a:p>
            <a:r>
              <a:rPr lang="zh-CN" altLang="zh-CN" sz="3200" b="1">
                <a:solidFill>
                  <a:srgbClr val="FF0000"/>
                </a:solidFill>
                <a:latin typeface="Times New Roman" pitchFamily="18" charset="0"/>
              </a:rPr>
              <a:t>A  moment  later</a:t>
            </a:r>
          </a:p>
        </p:txBody>
      </p:sp>
      <p:sp>
        <p:nvSpPr>
          <p:cNvPr id="39941" name="TextBox 7"/>
          <p:cNvSpPr txBox="1">
            <a:spLocks noChangeArrowheads="1"/>
          </p:cNvSpPr>
          <p:nvPr/>
        </p:nvSpPr>
        <p:spPr bwMode="auto">
          <a:xfrm>
            <a:off x="3124200" y="3886200"/>
            <a:ext cx="3411538" cy="579438"/>
          </a:xfrm>
          <a:prstGeom prst="rect">
            <a:avLst/>
          </a:prstGeom>
          <a:noFill/>
          <a:ln w="9525">
            <a:noFill/>
            <a:miter lim="800000"/>
            <a:headEnd/>
            <a:tailEnd/>
          </a:ln>
        </p:spPr>
        <p:txBody>
          <a:bodyPr>
            <a:spAutoFit/>
          </a:bodyPr>
          <a:lstStyle/>
          <a:p>
            <a:r>
              <a:rPr lang="zh-CN" altLang="zh-CN" sz="3200" b="1">
                <a:solidFill>
                  <a:srgbClr val="FF0000"/>
                </a:solidFill>
                <a:latin typeface="Times New Roman" pitchFamily="18" charset="0"/>
              </a:rPr>
              <a:t>a     packet    of </a:t>
            </a:r>
          </a:p>
        </p:txBody>
      </p:sp>
      <p:sp>
        <p:nvSpPr>
          <p:cNvPr id="39942" name="TextBox 7"/>
          <p:cNvSpPr txBox="1">
            <a:spLocks noChangeArrowheads="1"/>
          </p:cNvSpPr>
          <p:nvPr/>
        </p:nvSpPr>
        <p:spPr bwMode="auto">
          <a:xfrm>
            <a:off x="2667000" y="5562600"/>
            <a:ext cx="3505200" cy="579438"/>
          </a:xfrm>
          <a:prstGeom prst="rect">
            <a:avLst/>
          </a:prstGeom>
          <a:noFill/>
          <a:ln w="9525">
            <a:noFill/>
            <a:miter lim="800000"/>
            <a:headEnd/>
            <a:tailEnd/>
          </a:ln>
        </p:spPr>
        <p:txBody>
          <a:bodyPr>
            <a:spAutoFit/>
          </a:bodyPr>
          <a:lstStyle/>
          <a:p>
            <a:r>
              <a:rPr lang="zh-CN" altLang="zh-CN" sz="3200" b="1">
                <a:solidFill>
                  <a:srgbClr val="FF0000"/>
                </a:solidFill>
                <a:latin typeface="Times New Roman" pitchFamily="18" charset="0"/>
              </a:rPr>
              <a:t>was   connected  to</a:t>
            </a:r>
          </a:p>
        </p:txBody>
      </p:sp>
      <p:sp>
        <p:nvSpPr>
          <p:cNvPr id="75782" name="标题 1"/>
          <p:cNvSpPr txBox="1">
            <a:spLocks noChangeArrowheads="1"/>
          </p:cNvSpPr>
          <p:nvPr/>
        </p:nvSpPr>
        <p:spPr bwMode="auto">
          <a:xfrm>
            <a:off x="533400" y="381000"/>
            <a:ext cx="5105400" cy="633413"/>
          </a:xfrm>
          <a:prstGeom prst="rect">
            <a:avLst/>
          </a:prstGeom>
          <a:noFill/>
          <a:ln w="9525">
            <a:noFill/>
            <a:miter lim="800000"/>
            <a:headEnd/>
            <a:tailEnd/>
          </a:ln>
        </p:spPr>
        <p:txBody>
          <a:bodyPr anchor="ctr"/>
          <a:lstStyle/>
          <a:p>
            <a:pPr eaLnBrk="0" hangingPunct="0"/>
            <a:r>
              <a:rPr lang="zh-CN" altLang="zh-CN" sz="2800" b="1">
                <a:solidFill>
                  <a:srgbClr val="0000FF"/>
                </a:solidFill>
                <a:latin typeface="方正行楷简体"/>
                <a:ea typeface="方正行楷简体"/>
                <a:cs typeface="方正行楷简体"/>
              </a:rPr>
              <a:t>II. </a:t>
            </a:r>
            <a:r>
              <a:rPr lang="zh-CN" altLang="en-US" sz="2800" b="1">
                <a:solidFill>
                  <a:srgbClr val="0000FF"/>
                </a:solidFill>
                <a:latin typeface="方正行楷简体"/>
                <a:ea typeface="方正行楷简体"/>
                <a:cs typeface="方正行楷简体"/>
              </a:rPr>
              <a:t>根据中文意思完成句子。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arn(inVertical)">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9939">
                                            <p:txEl>
                                              <p:pRg st="0" end="0"/>
                                            </p:txEl>
                                          </p:spTgt>
                                        </p:tgtEl>
                                        <p:attrNameLst>
                                          <p:attrName>style.visibility</p:attrName>
                                        </p:attrNameLst>
                                      </p:cBhvr>
                                      <p:to>
                                        <p:strVal val="visible"/>
                                      </p:to>
                                    </p:set>
                                    <p:animEffect transition="in" filter="barn(inVertical)">
                                      <p:cBhvr>
                                        <p:cTn id="12" dur="500"/>
                                        <p:tgtEl>
                                          <p:spTgt spid="3993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9940">
                                            <p:txEl>
                                              <p:pRg st="0" end="0"/>
                                            </p:txEl>
                                          </p:spTgt>
                                        </p:tgtEl>
                                        <p:attrNameLst>
                                          <p:attrName>style.visibility</p:attrName>
                                        </p:attrNameLst>
                                      </p:cBhvr>
                                      <p:to>
                                        <p:strVal val="visible"/>
                                      </p:to>
                                    </p:set>
                                    <p:animEffect transition="in" filter="barn(inVertical)">
                                      <p:cBhvr>
                                        <p:cTn id="17" dur="500"/>
                                        <p:tgtEl>
                                          <p:spTgt spid="3994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9941">
                                            <p:txEl>
                                              <p:pRg st="0" end="0"/>
                                            </p:txEl>
                                          </p:spTgt>
                                        </p:tgtEl>
                                        <p:attrNameLst>
                                          <p:attrName>style.visibility</p:attrName>
                                        </p:attrNameLst>
                                      </p:cBhvr>
                                      <p:to>
                                        <p:strVal val="visible"/>
                                      </p:to>
                                    </p:set>
                                    <p:animEffect transition="in" filter="barn(inVertical)">
                                      <p:cBhvr>
                                        <p:cTn id="22" dur="500"/>
                                        <p:tgtEl>
                                          <p:spTgt spid="3994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9942">
                                            <p:txEl>
                                              <p:pRg st="0" end="0"/>
                                            </p:txEl>
                                          </p:spTgt>
                                        </p:tgtEl>
                                        <p:attrNameLst>
                                          <p:attrName>style.visibility</p:attrName>
                                        </p:attrNameLst>
                                      </p:cBhvr>
                                      <p:to>
                                        <p:strVal val="visible"/>
                                      </p:to>
                                    </p:set>
                                    <p:animEffect transition="in" filter="barn(inVertical)">
                                      <p:cBhvr>
                                        <p:cTn id="27" dur="500"/>
                                        <p:tgtEl>
                                          <p:spTgt spid="399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build="p" autoUpdateAnimBg="0"/>
      <p:bldP spid="39940" grpId="0" build="p" autoUpdateAnimBg="0"/>
      <p:bldP spid="39941" grpId="0" build="p" autoUpdateAnimBg="0"/>
      <p:bldP spid="39942"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1979613" y="173038"/>
            <a:ext cx="4321175" cy="579437"/>
          </a:xfrm>
          <a:prstGeom prst="rect">
            <a:avLst/>
          </a:prstGeom>
          <a:noFill/>
          <a:ln w="9525">
            <a:noFill/>
            <a:miter lim="800000"/>
            <a:headEnd/>
            <a:tailEnd/>
          </a:ln>
        </p:spPr>
        <p:txBody>
          <a:bodyPr>
            <a:spAutoFit/>
          </a:bodyPr>
          <a:lstStyle/>
          <a:p>
            <a:pPr>
              <a:spcBef>
                <a:spcPct val="50000"/>
              </a:spcBef>
            </a:pPr>
            <a:r>
              <a:rPr lang="en-US" altLang="zh-CN" sz="3200" u="sng">
                <a:solidFill>
                  <a:schemeClr val="hlink"/>
                </a:solidFill>
                <a:latin typeface="Arial Black" pitchFamily="34" charset="0"/>
              </a:rPr>
              <a:t>Language Points</a:t>
            </a:r>
          </a:p>
        </p:txBody>
      </p:sp>
      <p:grpSp>
        <p:nvGrpSpPr>
          <p:cNvPr id="76803" name="Group 3"/>
          <p:cNvGrpSpPr>
            <a:grpSpLocks/>
          </p:cNvGrpSpPr>
          <p:nvPr/>
        </p:nvGrpSpPr>
        <p:grpSpPr bwMode="auto">
          <a:xfrm>
            <a:off x="71438" y="836613"/>
            <a:ext cx="8629650" cy="577850"/>
            <a:chOff x="0" y="0"/>
            <a:chExt cx="5436" cy="293"/>
          </a:xfrm>
        </p:grpSpPr>
        <p:sp>
          <p:nvSpPr>
            <p:cNvPr id="76805" name="Text Box 4"/>
            <p:cNvSpPr txBox="1">
              <a:spLocks noChangeArrowheads="1"/>
            </p:cNvSpPr>
            <p:nvPr/>
          </p:nvSpPr>
          <p:spPr bwMode="auto">
            <a:xfrm>
              <a:off x="264" y="0"/>
              <a:ext cx="5172" cy="293"/>
            </a:xfrm>
            <a:prstGeom prst="rect">
              <a:avLst/>
            </a:prstGeom>
            <a:noFill/>
            <a:ln w="9525">
              <a:noFill/>
              <a:miter lim="800000"/>
              <a:headEnd/>
              <a:tailEnd/>
            </a:ln>
          </p:spPr>
          <p:txBody>
            <a:bodyPr>
              <a:spAutoFit/>
            </a:bodyPr>
            <a:lstStyle/>
            <a:p>
              <a:pPr>
                <a:spcBef>
                  <a:spcPct val="50000"/>
                </a:spcBef>
              </a:pPr>
              <a:r>
                <a:rPr lang="en-US" altLang="zh-CN" sz="3200" b="1" i="1">
                  <a:solidFill>
                    <a:srgbClr val="F22E00"/>
                  </a:solidFill>
                  <a:latin typeface="Century Gothic"/>
                </a:rPr>
                <a:t>sweet</a:t>
              </a:r>
            </a:p>
          </p:txBody>
        </p:sp>
        <p:sp>
          <p:nvSpPr>
            <p:cNvPr id="76806" name="Rectangle 5"/>
            <p:cNvSpPr>
              <a:spLocks noChangeArrowheads="1"/>
            </p:cNvSpPr>
            <p:nvPr/>
          </p:nvSpPr>
          <p:spPr bwMode="auto">
            <a:xfrm>
              <a:off x="0" y="56"/>
              <a:ext cx="174" cy="181"/>
            </a:xfrm>
            <a:prstGeom prst="rect">
              <a:avLst/>
            </a:prstGeom>
            <a:solidFill>
              <a:srgbClr val="FF3300"/>
            </a:solidFill>
            <a:ln w="15875">
              <a:solidFill>
                <a:schemeClr val="bg1"/>
              </a:solidFill>
              <a:miter lim="800000"/>
              <a:headEnd/>
              <a:tailEnd/>
            </a:ln>
          </p:spPr>
          <p:txBody>
            <a:bodyPr wrap="none" anchor="ctr"/>
            <a:lstStyle/>
            <a:p>
              <a:pPr algn="ctr"/>
              <a:endParaRPr lang="zh-HK" altLang="en-US">
                <a:latin typeface="Calibri" pitchFamily="34" charset="0"/>
                <a:ea typeface="PMingLiU" pitchFamily="18" charset="-120"/>
              </a:endParaRPr>
            </a:p>
          </p:txBody>
        </p:sp>
      </p:grpSp>
      <p:sp>
        <p:nvSpPr>
          <p:cNvPr id="40966" name="Text Box 9"/>
          <p:cNvSpPr txBox="1">
            <a:spLocks noChangeArrowheads="1"/>
          </p:cNvSpPr>
          <p:nvPr/>
        </p:nvSpPr>
        <p:spPr bwMode="auto">
          <a:xfrm>
            <a:off x="468313" y="1412875"/>
            <a:ext cx="8424862" cy="4705350"/>
          </a:xfrm>
          <a:prstGeom prst="rect">
            <a:avLst/>
          </a:prstGeom>
          <a:noFill/>
          <a:ln w="9525">
            <a:noFill/>
            <a:miter lim="800000"/>
            <a:headEnd/>
            <a:tailEnd/>
          </a:ln>
        </p:spPr>
        <p:txBody>
          <a:bodyPr>
            <a:spAutoFit/>
          </a:bodyPr>
          <a:lstStyle/>
          <a:p>
            <a:pPr marL="342900" indent="-342900">
              <a:spcBef>
                <a:spcPct val="30000"/>
              </a:spcBef>
            </a:pPr>
            <a:r>
              <a:rPr lang="en-US" altLang="zh-CN" sz="3000" b="1">
                <a:latin typeface="Times New Roman" pitchFamily="18" charset="0"/>
                <a:ea typeface="Dotum" pitchFamily="34" charset="-127"/>
              </a:rPr>
              <a:t>adj.  </a:t>
            </a:r>
          </a:p>
          <a:p>
            <a:pPr marL="342900" indent="-342900">
              <a:spcBef>
                <a:spcPct val="30000"/>
              </a:spcBef>
            </a:pPr>
            <a:r>
              <a:rPr lang="en-US" altLang="zh-CN" sz="3000" b="1">
                <a:latin typeface="Times New Roman" pitchFamily="18" charset="0"/>
                <a:ea typeface="Dotum" pitchFamily="34" charset="-127"/>
              </a:rPr>
              <a:t>--</a:t>
            </a:r>
            <a:r>
              <a:rPr lang="zh-CN" altLang="en-US" sz="3000" b="1">
                <a:latin typeface="Times New Roman" pitchFamily="18" charset="0"/>
                <a:ea typeface="Dotum" pitchFamily="34" charset="-127"/>
              </a:rPr>
              <a:t>反义词：</a:t>
            </a:r>
            <a:r>
              <a:rPr lang="en-US" altLang="zh-CN" sz="3000" b="1">
                <a:latin typeface="Times New Roman" pitchFamily="18" charset="0"/>
                <a:ea typeface="Dotum" pitchFamily="34" charset="-127"/>
              </a:rPr>
              <a:t>bitter</a:t>
            </a:r>
          </a:p>
          <a:p>
            <a:pPr marL="342900" indent="-342900">
              <a:spcBef>
                <a:spcPct val="30000"/>
              </a:spcBef>
              <a:buFont typeface="Arial" charset="0"/>
              <a:buAutoNum type="alphaLcPeriod" startAt="14"/>
            </a:pPr>
            <a:r>
              <a:rPr lang="en-US" sz="3000" b="1">
                <a:latin typeface="Times New Roman" pitchFamily="18" charset="0"/>
                <a:ea typeface="Dotum" pitchFamily="34" charset="-127"/>
              </a:rPr>
              <a:t>   </a:t>
            </a:r>
            <a:r>
              <a:rPr lang="zh-CN" altLang="en-US" sz="3000" b="1">
                <a:latin typeface="Times New Roman" pitchFamily="18" charset="0"/>
                <a:ea typeface="Dotum" pitchFamily="34" charset="-127"/>
              </a:rPr>
              <a:t>糖果  </a:t>
            </a:r>
            <a:r>
              <a:rPr lang="en-US" altLang="zh-CN" sz="3000" b="1">
                <a:latin typeface="Times New Roman" pitchFamily="18" charset="0"/>
                <a:ea typeface="Dotum" pitchFamily="34" charset="-127"/>
              </a:rPr>
              <a:t>c.n  → sweets</a:t>
            </a:r>
          </a:p>
          <a:p>
            <a:pPr marL="342900" indent="-342900">
              <a:spcBef>
                <a:spcPct val="30000"/>
              </a:spcBef>
            </a:pPr>
            <a:r>
              <a:rPr lang="en-US" sz="3000" b="1">
                <a:latin typeface="Times New Roman" pitchFamily="18" charset="0"/>
                <a:ea typeface="Dotum" pitchFamily="34" charset="-127"/>
              </a:rPr>
              <a:t>       </a:t>
            </a:r>
            <a:r>
              <a:rPr lang="zh-CN" altLang="en-US" sz="3000" b="1">
                <a:latin typeface="Times New Roman" pitchFamily="18" charset="0"/>
                <a:ea typeface="Dotum" pitchFamily="34" charset="-127"/>
              </a:rPr>
              <a:t>甜品  </a:t>
            </a:r>
            <a:r>
              <a:rPr lang="en-US" altLang="zh-CN" sz="3000" b="1">
                <a:latin typeface="Times New Roman" pitchFamily="18" charset="0"/>
                <a:ea typeface="Dotum" pitchFamily="34" charset="-127"/>
              </a:rPr>
              <a:t>u.n   </a:t>
            </a:r>
          </a:p>
          <a:p>
            <a:pPr marL="342900" indent="-342900">
              <a:spcBef>
                <a:spcPct val="30000"/>
              </a:spcBef>
            </a:pPr>
            <a:r>
              <a:rPr lang="en-US" sz="3000" b="1">
                <a:latin typeface="Times New Roman" pitchFamily="18" charset="0"/>
                <a:ea typeface="Dotum" pitchFamily="34" charset="-127"/>
              </a:rPr>
              <a:t>       </a:t>
            </a:r>
            <a:r>
              <a:rPr lang="en-US" altLang="zh-CN" sz="3000" b="1">
                <a:latin typeface="Times New Roman" pitchFamily="18" charset="0"/>
              </a:rPr>
              <a:t>e.g. </a:t>
            </a:r>
            <a:r>
              <a:rPr lang="zh-CN" altLang="en-US" sz="3000" b="1">
                <a:latin typeface="Times New Roman" pitchFamily="18" charset="0"/>
              </a:rPr>
              <a:t>这些糖果给你。</a:t>
            </a:r>
            <a:endParaRPr lang="en-US" sz="3000" b="1">
              <a:latin typeface="Times New Roman" pitchFamily="18" charset="0"/>
            </a:endParaRPr>
          </a:p>
          <a:p>
            <a:pPr marL="342900" indent="-342900">
              <a:spcBef>
                <a:spcPct val="30000"/>
              </a:spcBef>
            </a:pPr>
            <a:r>
              <a:rPr lang="en-US" sz="3000" b="1">
                <a:solidFill>
                  <a:srgbClr val="FF0000"/>
                </a:solidFill>
                <a:latin typeface="Times New Roman" pitchFamily="18" charset="0"/>
              </a:rPr>
              <a:t>     </a:t>
            </a:r>
            <a:r>
              <a:rPr lang="en-US" altLang="zh-CN" sz="3000" b="1">
                <a:solidFill>
                  <a:srgbClr val="FF0000"/>
                </a:solidFill>
                <a:latin typeface="Times New Roman" pitchFamily="18" charset="0"/>
              </a:rPr>
              <a:t>There are some sweets for you.</a:t>
            </a:r>
          </a:p>
          <a:p>
            <a:pPr marL="342900" indent="-342900">
              <a:spcBef>
                <a:spcPct val="30000"/>
              </a:spcBef>
            </a:pPr>
            <a:r>
              <a:rPr lang="en-US" sz="3000" b="1">
                <a:latin typeface="Times New Roman" pitchFamily="18" charset="0"/>
              </a:rPr>
              <a:t>       </a:t>
            </a:r>
            <a:r>
              <a:rPr lang="en-US" altLang="zh-CN" sz="3000" b="1">
                <a:latin typeface="Times New Roman" pitchFamily="18" charset="0"/>
              </a:rPr>
              <a:t>e.g. </a:t>
            </a:r>
            <a:r>
              <a:rPr lang="zh-CN" altLang="en-US" sz="3000" b="1">
                <a:latin typeface="Times New Roman" pitchFamily="18" charset="0"/>
              </a:rPr>
              <a:t>冰淇淋是我最喜欢的甜品。</a:t>
            </a:r>
            <a:endParaRPr lang="en-US" sz="3000" b="1">
              <a:latin typeface="Times New Roman" pitchFamily="18" charset="0"/>
            </a:endParaRPr>
          </a:p>
          <a:p>
            <a:pPr marL="342900" indent="-342900">
              <a:spcBef>
                <a:spcPct val="30000"/>
              </a:spcBef>
            </a:pPr>
            <a:r>
              <a:rPr lang="en-US" sz="3000" b="1">
                <a:solidFill>
                  <a:srgbClr val="FF0000"/>
                </a:solidFill>
                <a:latin typeface="Times New Roman" pitchFamily="18" charset="0"/>
              </a:rPr>
              <a:t>     </a:t>
            </a:r>
            <a:r>
              <a:rPr lang="en-US" altLang="zh-CN" sz="3000" b="1">
                <a:solidFill>
                  <a:srgbClr val="FF0000"/>
                </a:solidFill>
                <a:latin typeface="Times New Roman" pitchFamily="18" charset="0"/>
              </a:rPr>
              <a:t>Ice cream is my favourite sweet.</a:t>
            </a: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40966">
                                            <p:txEl>
                                              <p:pRg st="5" end="5"/>
                                            </p:txEl>
                                          </p:spTgt>
                                        </p:tgtEl>
                                        <p:attrNameLst>
                                          <p:attrName>style.visibility</p:attrName>
                                        </p:attrNameLst>
                                      </p:cBhvr>
                                      <p:to>
                                        <p:strVal val="visible"/>
                                      </p:to>
                                    </p:set>
                                    <p:animEffect transition="in" filter="barn(inHorizontal)">
                                      <p:cBhvr>
                                        <p:cTn id="7" dur="500"/>
                                        <p:tgtEl>
                                          <p:spTgt spid="40966">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40966">
                                            <p:txEl>
                                              <p:pRg st="7" end="7"/>
                                            </p:txEl>
                                          </p:spTgt>
                                        </p:tgtEl>
                                        <p:attrNameLst>
                                          <p:attrName>style.visibility</p:attrName>
                                        </p:attrNameLst>
                                      </p:cBhvr>
                                      <p:to>
                                        <p:strVal val="visible"/>
                                      </p:to>
                                    </p:set>
                                    <p:animEffect transition="in" filter="barn(inHorizontal)">
                                      <p:cBhvr>
                                        <p:cTn id="12" dur="500"/>
                                        <p:tgtEl>
                                          <p:spTgt spid="4096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7825" name="Group 4"/>
          <p:cNvGrpSpPr>
            <a:grpSpLocks/>
          </p:cNvGrpSpPr>
          <p:nvPr/>
        </p:nvGrpSpPr>
        <p:grpSpPr bwMode="auto">
          <a:xfrm>
            <a:off x="0" y="981075"/>
            <a:ext cx="8629650" cy="466725"/>
            <a:chOff x="0" y="0"/>
            <a:chExt cx="5436" cy="237"/>
          </a:xfrm>
        </p:grpSpPr>
        <p:sp>
          <p:nvSpPr>
            <p:cNvPr id="77835" name="Text Box 5"/>
            <p:cNvSpPr txBox="1">
              <a:spLocks noChangeArrowheads="1"/>
            </p:cNvSpPr>
            <p:nvPr/>
          </p:nvSpPr>
          <p:spPr bwMode="auto">
            <a:xfrm>
              <a:off x="264" y="0"/>
              <a:ext cx="5172" cy="232"/>
            </a:xfrm>
            <a:prstGeom prst="rect">
              <a:avLst/>
            </a:prstGeom>
            <a:noFill/>
            <a:ln w="9525">
              <a:noFill/>
              <a:miter lim="800000"/>
              <a:headEnd/>
              <a:tailEnd/>
            </a:ln>
          </p:spPr>
          <p:txBody>
            <a:bodyPr>
              <a:spAutoFit/>
            </a:bodyPr>
            <a:lstStyle/>
            <a:p>
              <a:pPr>
                <a:spcBef>
                  <a:spcPct val="50000"/>
                </a:spcBef>
              </a:pPr>
              <a:r>
                <a:rPr lang="en-US" altLang="zh-CN" sz="2400" b="1" i="1">
                  <a:solidFill>
                    <a:srgbClr val="FF0000"/>
                  </a:solidFill>
                  <a:latin typeface="Century Gothic"/>
                </a:rPr>
                <a:t>Can</a:t>
              </a:r>
              <a:r>
                <a:rPr lang="en-US" altLang="zh-CN" sz="2400" b="1" i="1">
                  <a:solidFill>
                    <a:srgbClr val="9900CC"/>
                  </a:solidFill>
                  <a:latin typeface="Century Gothic"/>
                </a:rPr>
                <a:t> you </a:t>
              </a:r>
              <a:r>
                <a:rPr lang="en-US" altLang="zh-CN" sz="2400" b="1" i="1">
                  <a:solidFill>
                    <a:srgbClr val="FF0000"/>
                  </a:solidFill>
                  <a:latin typeface="Century Gothic"/>
                </a:rPr>
                <a:t>get</a:t>
              </a:r>
              <a:r>
                <a:rPr lang="en-US" altLang="zh-CN" sz="2400" b="1" i="1">
                  <a:solidFill>
                    <a:srgbClr val="9900CC"/>
                  </a:solidFill>
                  <a:latin typeface="Century Gothic"/>
                </a:rPr>
                <a:t> me </a:t>
              </a:r>
              <a:r>
                <a:rPr lang="en-US" altLang="zh-CN" sz="2400" b="1" i="1">
                  <a:solidFill>
                    <a:srgbClr val="FF0000"/>
                  </a:solidFill>
                  <a:latin typeface="Century Gothic"/>
                </a:rPr>
                <a:t>a packet of</a:t>
              </a:r>
              <a:r>
                <a:rPr lang="en-US" altLang="zh-CN" sz="2400" b="1" i="1">
                  <a:solidFill>
                    <a:srgbClr val="9900CC"/>
                  </a:solidFill>
                  <a:latin typeface="Century Gothic"/>
                </a:rPr>
                <a:t> electricity, please?</a:t>
              </a:r>
            </a:p>
          </p:txBody>
        </p:sp>
        <p:sp>
          <p:nvSpPr>
            <p:cNvPr id="77836" name="Rectangle 6"/>
            <p:cNvSpPr>
              <a:spLocks noChangeArrowheads="1"/>
            </p:cNvSpPr>
            <p:nvPr/>
          </p:nvSpPr>
          <p:spPr bwMode="auto">
            <a:xfrm>
              <a:off x="0" y="56"/>
              <a:ext cx="174" cy="181"/>
            </a:xfrm>
            <a:prstGeom prst="rect">
              <a:avLst/>
            </a:prstGeom>
            <a:solidFill>
              <a:srgbClr val="FF3300"/>
            </a:solidFill>
            <a:ln w="15875">
              <a:solidFill>
                <a:schemeClr val="bg1"/>
              </a:solidFill>
              <a:miter lim="800000"/>
              <a:headEnd/>
              <a:tailEnd/>
            </a:ln>
          </p:spPr>
          <p:txBody>
            <a:bodyPr wrap="none" anchor="ctr"/>
            <a:lstStyle/>
            <a:p>
              <a:pPr algn="ctr"/>
              <a:endParaRPr lang="zh-HK" altLang="en-US">
                <a:latin typeface="Calibri" pitchFamily="34" charset="0"/>
                <a:ea typeface="PMingLiU" pitchFamily="18" charset="-120"/>
              </a:endParaRPr>
            </a:p>
          </p:txBody>
        </p:sp>
      </p:grpSp>
      <p:sp>
        <p:nvSpPr>
          <p:cNvPr id="77826" name="Text Box 7"/>
          <p:cNvSpPr txBox="1">
            <a:spLocks noChangeArrowheads="1"/>
          </p:cNvSpPr>
          <p:nvPr/>
        </p:nvSpPr>
        <p:spPr bwMode="auto">
          <a:xfrm>
            <a:off x="323850" y="1484313"/>
            <a:ext cx="8424863" cy="5159375"/>
          </a:xfrm>
          <a:prstGeom prst="rect">
            <a:avLst/>
          </a:prstGeom>
          <a:solidFill>
            <a:schemeClr val="bg1">
              <a:alpha val="70195"/>
            </a:schemeClr>
          </a:solidFill>
          <a:ln w="9525">
            <a:noFill/>
            <a:miter lim="800000"/>
            <a:headEnd/>
            <a:tailEnd/>
          </a:ln>
        </p:spPr>
        <p:txBody>
          <a:bodyPr>
            <a:spAutoFit/>
          </a:bodyPr>
          <a:lstStyle/>
          <a:p>
            <a:pPr marL="342900" indent="-342900">
              <a:spcBef>
                <a:spcPct val="50000"/>
              </a:spcBef>
            </a:pPr>
            <a:r>
              <a:rPr lang="en-US" altLang="zh-CN" sz="3200" b="1">
                <a:solidFill>
                  <a:srgbClr val="F22E00"/>
                </a:solidFill>
                <a:latin typeface="Times New Roman" pitchFamily="18" charset="0"/>
                <a:ea typeface="Dotum" pitchFamily="34" charset="-127"/>
              </a:rPr>
              <a:t>can</a:t>
            </a:r>
            <a:r>
              <a:rPr lang="en-US" altLang="zh-CN" sz="3200" b="1">
                <a:latin typeface="Times New Roman" pitchFamily="18" charset="0"/>
                <a:ea typeface="Dotum" pitchFamily="34" charset="-127"/>
              </a:rPr>
              <a:t>   </a:t>
            </a:r>
            <a:r>
              <a:rPr lang="zh-CN" altLang="en-US" sz="2800" b="1">
                <a:latin typeface="Times New Roman" pitchFamily="18" charset="0"/>
                <a:ea typeface="Dotum" pitchFamily="34" charset="-127"/>
              </a:rPr>
              <a:t>情态动词</a:t>
            </a:r>
            <a:r>
              <a:rPr lang="en-US" altLang="zh-CN" sz="2800" b="1">
                <a:latin typeface="Times New Roman" pitchFamily="18" charset="0"/>
                <a:ea typeface="Dotum" pitchFamily="34" charset="-127"/>
              </a:rPr>
              <a:t>,</a:t>
            </a:r>
            <a:r>
              <a:rPr lang="zh-CN" altLang="en-US" sz="2800" b="1">
                <a:latin typeface="Times New Roman" pitchFamily="18" charset="0"/>
                <a:ea typeface="Dotum" pitchFamily="34" charset="-127"/>
              </a:rPr>
              <a:t>表“请求</a:t>
            </a:r>
            <a:r>
              <a:rPr lang="en-US" altLang="zh-CN" sz="2800" b="1">
                <a:latin typeface="Times New Roman" pitchFamily="18" charset="0"/>
                <a:ea typeface="Dotum" pitchFamily="34" charset="-127"/>
              </a:rPr>
              <a:t>,</a:t>
            </a:r>
            <a:r>
              <a:rPr lang="zh-CN" altLang="en-US" sz="2800" b="1">
                <a:latin typeface="Times New Roman" pitchFamily="18" charset="0"/>
                <a:ea typeface="Dotum" pitchFamily="34" charset="-127"/>
              </a:rPr>
              <a:t>允许</a:t>
            </a:r>
            <a:r>
              <a:rPr lang="en-US" altLang="zh-CN" sz="2800" b="1">
                <a:latin typeface="Times New Roman" pitchFamily="18" charset="0"/>
                <a:ea typeface="Dotum" pitchFamily="34" charset="-127"/>
              </a:rPr>
              <a:t>,</a:t>
            </a:r>
            <a:r>
              <a:rPr lang="zh-CN" altLang="en-US" sz="2800" b="1">
                <a:latin typeface="Times New Roman" pitchFamily="18" charset="0"/>
                <a:ea typeface="Dotum" pitchFamily="34" charset="-127"/>
              </a:rPr>
              <a:t>可以”</a:t>
            </a:r>
            <a:r>
              <a:rPr lang="zh-CN" altLang="en-US" sz="2800" b="1">
                <a:solidFill>
                  <a:srgbClr val="990099"/>
                </a:solidFill>
                <a:latin typeface="Times New Roman" pitchFamily="18" charset="0"/>
                <a:ea typeface="Dotum" pitchFamily="34" charset="-127"/>
              </a:rPr>
              <a:t> </a:t>
            </a:r>
          </a:p>
          <a:p>
            <a:pPr marL="342900" indent="-342900">
              <a:spcBef>
                <a:spcPct val="50000"/>
              </a:spcBef>
            </a:pPr>
            <a:r>
              <a:rPr lang="en-US" altLang="zh-CN" sz="2800" b="1">
                <a:latin typeface="Times New Roman" pitchFamily="18" charset="0"/>
                <a:ea typeface="Dotum" pitchFamily="34" charset="-127"/>
              </a:rPr>
              <a:t>e.g. Can I hand in the homework tomorrow?</a:t>
            </a:r>
          </a:p>
          <a:p>
            <a:pPr marL="342900" indent="-342900">
              <a:spcBef>
                <a:spcPct val="50000"/>
              </a:spcBef>
            </a:pPr>
            <a:r>
              <a:rPr lang="en-US" altLang="zh-CN" sz="3200" b="1">
                <a:solidFill>
                  <a:srgbClr val="FF0000"/>
                </a:solidFill>
                <a:latin typeface="Times New Roman" pitchFamily="18" charset="0"/>
                <a:ea typeface="Dotum" pitchFamily="34" charset="-127"/>
              </a:rPr>
              <a:t>get</a:t>
            </a:r>
            <a:r>
              <a:rPr lang="en-US" altLang="zh-CN" sz="2800" b="1">
                <a:solidFill>
                  <a:srgbClr val="990099"/>
                </a:solidFill>
                <a:latin typeface="Times New Roman" pitchFamily="18" charset="0"/>
                <a:ea typeface="Dotum" pitchFamily="34" charset="-127"/>
              </a:rPr>
              <a:t>     </a:t>
            </a:r>
            <a:r>
              <a:rPr lang="en-US" altLang="zh-CN" sz="2800" b="1">
                <a:latin typeface="Times New Roman" pitchFamily="18" charset="0"/>
                <a:ea typeface="Dotum" pitchFamily="34" charset="-127"/>
              </a:rPr>
              <a:t>v. </a:t>
            </a:r>
            <a:r>
              <a:rPr lang="zh-CN" altLang="en-US" sz="2800" b="1">
                <a:latin typeface="Times New Roman" pitchFamily="18" charset="0"/>
                <a:ea typeface="Dotum" pitchFamily="34" charset="-127"/>
              </a:rPr>
              <a:t>得到</a:t>
            </a:r>
          </a:p>
          <a:p>
            <a:pPr marL="342900" indent="-342900">
              <a:spcBef>
                <a:spcPct val="50000"/>
              </a:spcBef>
            </a:pPr>
            <a:r>
              <a:rPr lang="en-US" altLang="zh-CN" sz="2800" b="1">
                <a:solidFill>
                  <a:srgbClr val="990099"/>
                </a:solidFill>
                <a:latin typeface="Times New Roman" pitchFamily="18" charset="0"/>
                <a:ea typeface="Dotum" pitchFamily="34" charset="-127"/>
              </a:rPr>
              <a:t>get sb.sth. = get sth. for sb.   </a:t>
            </a:r>
            <a:r>
              <a:rPr lang="zh-CN" altLang="en-US" sz="2800" b="1">
                <a:solidFill>
                  <a:srgbClr val="990099"/>
                </a:solidFill>
                <a:latin typeface="Times New Roman" pitchFamily="18" charset="0"/>
                <a:ea typeface="Dotum" pitchFamily="34" charset="-127"/>
              </a:rPr>
              <a:t>为某人取某物</a:t>
            </a:r>
          </a:p>
          <a:p>
            <a:pPr marL="342900" indent="-342900">
              <a:spcBef>
                <a:spcPct val="50000"/>
              </a:spcBef>
            </a:pPr>
            <a:r>
              <a:rPr lang="en-US" altLang="zh-CN" sz="2800" b="1">
                <a:latin typeface="Times New Roman" pitchFamily="18" charset="0"/>
                <a:ea typeface="Dotum" pitchFamily="34" charset="-127"/>
              </a:rPr>
              <a:t>e.g.  Can you get me the book?</a:t>
            </a:r>
          </a:p>
          <a:p>
            <a:pPr marL="342900" indent="-342900">
              <a:spcBef>
                <a:spcPct val="50000"/>
              </a:spcBef>
            </a:pPr>
            <a:r>
              <a:rPr lang="en-US" altLang="zh-CN" sz="2800" b="1">
                <a:latin typeface="Times New Roman" pitchFamily="18" charset="0"/>
                <a:ea typeface="Dotum" pitchFamily="34" charset="-127"/>
              </a:rPr>
              <a:t>      =Can you get __________________?</a:t>
            </a:r>
          </a:p>
          <a:p>
            <a:pPr marL="342900" indent="-342900">
              <a:spcBef>
                <a:spcPct val="50000"/>
              </a:spcBef>
            </a:pPr>
            <a:r>
              <a:rPr lang="en-US" altLang="zh-CN" sz="2800" b="1">
                <a:latin typeface="Times New Roman" pitchFamily="18" charset="0"/>
                <a:ea typeface="Dotum" pitchFamily="34" charset="-127"/>
              </a:rPr>
              <a:t>e.g. Can I get you a drink?</a:t>
            </a:r>
          </a:p>
          <a:p>
            <a:pPr marL="342900" indent="-342900">
              <a:spcBef>
                <a:spcPct val="50000"/>
              </a:spcBef>
            </a:pPr>
            <a:r>
              <a:rPr lang="en-US" altLang="zh-CN" sz="2800" b="1">
                <a:latin typeface="Times New Roman" pitchFamily="18" charset="0"/>
                <a:ea typeface="Dotum" pitchFamily="34" charset="-127"/>
              </a:rPr>
              <a:t>      =___________________________?</a:t>
            </a:r>
          </a:p>
        </p:txBody>
      </p:sp>
      <p:grpSp>
        <p:nvGrpSpPr>
          <p:cNvPr id="77827" name="Group 15"/>
          <p:cNvGrpSpPr>
            <a:grpSpLocks/>
          </p:cNvGrpSpPr>
          <p:nvPr/>
        </p:nvGrpSpPr>
        <p:grpSpPr bwMode="auto">
          <a:xfrm>
            <a:off x="1403350" y="404813"/>
            <a:ext cx="6553200" cy="1800225"/>
            <a:chOff x="0" y="0"/>
            <a:chExt cx="4128" cy="1134"/>
          </a:xfrm>
        </p:grpSpPr>
        <p:sp>
          <p:nvSpPr>
            <p:cNvPr id="77832" name="Oval 8"/>
            <p:cNvSpPr>
              <a:spLocks noChangeArrowheads="1"/>
            </p:cNvSpPr>
            <p:nvPr/>
          </p:nvSpPr>
          <p:spPr bwMode="auto">
            <a:xfrm>
              <a:off x="0" y="635"/>
              <a:ext cx="1043" cy="499"/>
            </a:xfrm>
            <a:prstGeom prst="ellipse">
              <a:avLst/>
            </a:prstGeom>
            <a:noFill/>
            <a:ln w="38100">
              <a:solidFill>
                <a:srgbClr val="0000FF"/>
              </a:solidFill>
              <a:round/>
              <a:headEnd/>
              <a:tailEnd/>
            </a:ln>
          </p:spPr>
          <p:txBody>
            <a:bodyPr wrap="none" anchor="ctr"/>
            <a:lstStyle/>
            <a:p>
              <a:endParaRPr lang="zh-HK" altLang="en-US">
                <a:latin typeface="Calibri" pitchFamily="34" charset="0"/>
                <a:ea typeface="PMingLiU" pitchFamily="18" charset="-120"/>
              </a:endParaRPr>
            </a:p>
          </p:txBody>
        </p:sp>
        <p:sp>
          <p:nvSpPr>
            <p:cNvPr id="77833" name="Line 9"/>
            <p:cNvSpPr>
              <a:spLocks noChangeShapeType="1"/>
            </p:cNvSpPr>
            <p:nvPr/>
          </p:nvSpPr>
          <p:spPr bwMode="auto">
            <a:xfrm flipV="1">
              <a:off x="907" y="408"/>
              <a:ext cx="590" cy="318"/>
            </a:xfrm>
            <a:prstGeom prst="line">
              <a:avLst/>
            </a:prstGeom>
            <a:noFill/>
            <a:ln w="38100">
              <a:solidFill>
                <a:srgbClr val="0000FF"/>
              </a:solidFill>
              <a:round/>
              <a:headEnd/>
              <a:tailEnd type="arrow" w="sm" len="lg"/>
            </a:ln>
          </p:spPr>
          <p:txBody>
            <a:bodyPr/>
            <a:lstStyle/>
            <a:p>
              <a:endParaRPr lang="zh-CN" altLang="en-US"/>
            </a:p>
          </p:txBody>
        </p:sp>
        <p:sp>
          <p:nvSpPr>
            <p:cNvPr id="77834" name="Rectangle 10"/>
            <p:cNvSpPr>
              <a:spLocks noChangeArrowheads="1"/>
            </p:cNvSpPr>
            <p:nvPr/>
          </p:nvSpPr>
          <p:spPr bwMode="auto">
            <a:xfrm>
              <a:off x="1452" y="0"/>
              <a:ext cx="2676" cy="408"/>
            </a:xfrm>
            <a:prstGeom prst="rect">
              <a:avLst/>
            </a:prstGeom>
            <a:noFill/>
            <a:ln w="38100">
              <a:solidFill>
                <a:srgbClr val="0000FF"/>
              </a:solidFill>
              <a:miter lim="800000"/>
              <a:headEnd/>
              <a:tailEnd/>
            </a:ln>
          </p:spPr>
          <p:txBody>
            <a:bodyPr wrap="none" anchor="ctr"/>
            <a:lstStyle/>
            <a:p>
              <a:endParaRPr lang="zh-HK" altLang="en-US">
                <a:latin typeface="Calibri" pitchFamily="34" charset="0"/>
                <a:ea typeface="PMingLiU" pitchFamily="18" charset="-120"/>
              </a:endParaRPr>
            </a:p>
          </p:txBody>
        </p:sp>
      </p:grpSp>
      <p:sp>
        <p:nvSpPr>
          <p:cNvPr id="77828" name="Text Box 11"/>
          <p:cNvSpPr txBox="1">
            <a:spLocks noChangeArrowheads="1"/>
          </p:cNvSpPr>
          <p:nvPr/>
        </p:nvSpPr>
        <p:spPr bwMode="auto">
          <a:xfrm>
            <a:off x="3708400" y="476250"/>
            <a:ext cx="4248150" cy="457200"/>
          </a:xfrm>
          <a:prstGeom prst="rect">
            <a:avLst/>
          </a:prstGeom>
          <a:solidFill>
            <a:srgbClr val="FFFF99"/>
          </a:solidFill>
          <a:ln w="9525">
            <a:noFill/>
            <a:miter lim="800000"/>
            <a:headEnd/>
            <a:tailEnd/>
          </a:ln>
        </p:spPr>
        <p:txBody>
          <a:bodyPr>
            <a:spAutoFit/>
          </a:bodyPr>
          <a:lstStyle/>
          <a:p>
            <a:pPr>
              <a:spcBef>
                <a:spcPct val="50000"/>
              </a:spcBef>
            </a:pPr>
            <a:r>
              <a:rPr lang="zh-CN" altLang="en-US" sz="2400" b="1">
                <a:latin typeface="Calibri" pitchFamily="34" charset="0"/>
              </a:rPr>
              <a:t>帮助实义动词表明立场，态度</a:t>
            </a:r>
          </a:p>
        </p:txBody>
      </p:sp>
      <p:sp>
        <p:nvSpPr>
          <p:cNvPr id="41995" name="Text Box 13"/>
          <p:cNvSpPr txBox="1">
            <a:spLocks noChangeArrowheads="1"/>
          </p:cNvSpPr>
          <p:nvPr/>
        </p:nvSpPr>
        <p:spPr bwMode="auto">
          <a:xfrm>
            <a:off x="3132138" y="4781550"/>
            <a:ext cx="2879725" cy="519113"/>
          </a:xfrm>
          <a:prstGeom prst="rect">
            <a:avLst/>
          </a:prstGeom>
          <a:noFill/>
          <a:ln w="9525">
            <a:noFill/>
            <a:miter lim="800000"/>
            <a:headEnd/>
            <a:tailEnd/>
          </a:ln>
        </p:spPr>
        <p:txBody>
          <a:bodyPr>
            <a:spAutoFit/>
          </a:bodyPr>
          <a:lstStyle/>
          <a:p>
            <a:pPr>
              <a:spcBef>
                <a:spcPct val="50000"/>
              </a:spcBef>
            </a:pPr>
            <a:r>
              <a:rPr lang="en-US" altLang="zh-CN" sz="2800" b="1">
                <a:solidFill>
                  <a:srgbClr val="008000"/>
                </a:solidFill>
                <a:latin typeface="Calibri" pitchFamily="34" charset="0"/>
              </a:rPr>
              <a:t>the book for me</a:t>
            </a:r>
          </a:p>
        </p:txBody>
      </p:sp>
      <p:sp>
        <p:nvSpPr>
          <p:cNvPr id="41996" name="Text Box 14"/>
          <p:cNvSpPr txBox="1">
            <a:spLocks noChangeArrowheads="1"/>
          </p:cNvSpPr>
          <p:nvPr/>
        </p:nvSpPr>
        <p:spPr bwMode="auto">
          <a:xfrm>
            <a:off x="1476375" y="6021388"/>
            <a:ext cx="6191250" cy="519112"/>
          </a:xfrm>
          <a:prstGeom prst="rect">
            <a:avLst/>
          </a:prstGeom>
          <a:noFill/>
          <a:ln w="9525">
            <a:noFill/>
            <a:miter lim="800000"/>
            <a:headEnd/>
            <a:tailEnd/>
          </a:ln>
        </p:spPr>
        <p:txBody>
          <a:bodyPr>
            <a:spAutoFit/>
          </a:bodyPr>
          <a:lstStyle/>
          <a:p>
            <a:pPr>
              <a:spcBef>
                <a:spcPct val="50000"/>
              </a:spcBef>
            </a:pPr>
            <a:r>
              <a:rPr lang="en-US" altLang="zh-CN" sz="2800" b="1">
                <a:solidFill>
                  <a:srgbClr val="008000"/>
                </a:solidFill>
                <a:latin typeface="Calibri" pitchFamily="34" charset="0"/>
              </a:rPr>
              <a:t>Can I get a drink for you?</a:t>
            </a:r>
          </a:p>
        </p:txBody>
      </p:sp>
      <p:sp>
        <p:nvSpPr>
          <p:cNvPr id="77831" name="Text Box 16"/>
          <p:cNvSpPr txBox="1">
            <a:spLocks noChangeArrowheads="1"/>
          </p:cNvSpPr>
          <p:nvPr/>
        </p:nvSpPr>
        <p:spPr bwMode="auto">
          <a:xfrm>
            <a:off x="0" y="0"/>
            <a:ext cx="8353425" cy="519113"/>
          </a:xfrm>
          <a:prstGeom prst="rect">
            <a:avLst/>
          </a:prstGeom>
          <a:noFill/>
          <a:ln w="9525">
            <a:noFill/>
            <a:miter lim="800000"/>
            <a:headEnd/>
            <a:tailEnd/>
          </a:ln>
        </p:spPr>
        <p:txBody>
          <a:bodyPr>
            <a:spAutoFit/>
          </a:bodyPr>
          <a:lstStyle/>
          <a:p>
            <a:pPr>
              <a:spcBef>
                <a:spcPct val="50000"/>
              </a:spcBef>
            </a:pPr>
            <a:r>
              <a:rPr lang="en-US" altLang="zh-CN" sz="2800" u="sng">
                <a:latin typeface="Arial Black" pitchFamily="34" charset="0"/>
              </a:rPr>
              <a:t>Language Points</a:t>
            </a: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95"/>
                                        </p:tgtEl>
                                        <p:attrNameLst>
                                          <p:attrName>style.visibility</p:attrName>
                                        </p:attrNameLst>
                                      </p:cBhvr>
                                      <p:to>
                                        <p:strVal val="visible"/>
                                      </p:to>
                                    </p:set>
                                    <p:anim calcmode="lin" valueType="num">
                                      <p:cBhvr additive="base">
                                        <p:cTn id="7" dur="500" fill="hold"/>
                                        <p:tgtEl>
                                          <p:spTgt spid="41995"/>
                                        </p:tgtEl>
                                        <p:attrNameLst>
                                          <p:attrName>ppt_x</p:attrName>
                                        </p:attrNameLst>
                                      </p:cBhvr>
                                      <p:tavLst>
                                        <p:tav tm="0">
                                          <p:val>
                                            <p:strVal val="#ppt_x"/>
                                          </p:val>
                                        </p:tav>
                                        <p:tav tm="100000">
                                          <p:val>
                                            <p:strVal val="#ppt_x"/>
                                          </p:val>
                                        </p:tav>
                                      </p:tavLst>
                                    </p:anim>
                                    <p:anim calcmode="lin" valueType="num">
                                      <p:cBhvr additive="base">
                                        <p:cTn id="8" dur="500" fill="hold"/>
                                        <p:tgtEl>
                                          <p:spTgt spid="419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96"/>
                                        </p:tgtEl>
                                        <p:attrNameLst>
                                          <p:attrName>style.visibility</p:attrName>
                                        </p:attrNameLst>
                                      </p:cBhvr>
                                      <p:to>
                                        <p:strVal val="visible"/>
                                      </p:to>
                                    </p:set>
                                    <p:anim calcmode="lin" valueType="num">
                                      <p:cBhvr additive="base">
                                        <p:cTn id="13" dur="500" fill="hold"/>
                                        <p:tgtEl>
                                          <p:spTgt spid="41996"/>
                                        </p:tgtEl>
                                        <p:attrNameLst>
                                          <p:attrName>ppt_x</p:attrName>
                                        </p:attrNameLst>
                                      </p:cBhvr>
                                      <p:tavLst>
                                        <p:tav tm="0">
                                          <p:val>
                                            <p:strVal val="#ppt_x"/>
                                          </p:val>
                                        </p:tav>
                                        <p:tav tm="100000">
                                          <p:val>
                                            <p:strVal val="#ppt_x"/>
                                          </p:val>
                                        </p:tav>
                                      </p:tavLst>
                                    </p:anim>
                                    <p:anim calcmode="lin" valueType="num">
                                      <p:cBhvr additive="base">
                                        <p:cTn id="14" dur="500" fill="hold"/>
                                        <p:tgtEl>
                                          <p:spTgt spid="419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5" grpId="0" autoUpdateAnimBg="0"/>
      <p:bldP spid="4199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1"/>
          </p:nvPr>
        </p:nvSpPr>
        <p:spPr>
          <a:xfrm>
            <a:off x="611188" y="620713"/>
            <a:ext cx="8075612" cy="5759450"/>
          </a:xfrm>
        </p:spPr>
        <p:txBody>
          <a:bodyPr/>
          <a:lstStyle/>
          <a:p>
            <a:pPr eaLnBrk="1" hangingPunct="1">
              <a:lnSpc>
                <a:spcPct val="90000"/>
              </a:lnSpc>
              <a:buFontTx/>
              <a:buNone/>
            </a:pPr>
            <a:r>
              <a:rPr lang="en-US" altLang="zh-CN" sz="2800" smtClean="0">
                <a:solidFill>
                  <a:schemeClr val="hlink"/>
                </a:solidFill>
              </a:rPr>
              <a:t>Can you </a:t>
            </a:r>
            <a:r>
              <a:rPr lang="en-US" altLang="zh-CN" sz="2800" smtClean="0">
                <a:solidFill>
                  <a:srgbClr val="ED3F36"/>
                </a:solidFill>
              </a:rPr>
              <a:t>get</a:t>
            </a:r>
            <a:r>
              <a:rPr lang="en-US" altLang="zh-CN" sz="2800" smtClean="0">
                <a:solidFill>
                  <a:schemeClr val="hlink"/>
                </a:solidFill>
              </a:rPr>
              <a:t> me a packet of electricity?</a:t>
            </a:r>
          </a:p>
          <a:p>
            <a:pPr eaLnBrk="1" hangingPunct="1">
              <a:lnSpc>
                <a:spcPct val="90000"/>
              </a:lnSpc>
              <a:buFontTx/>
              <a:buNone/>
            </a:pPr>
            <a:r>
              <a:rPr lang="zh-CN" altLang="en-US" sz="2800" smtClean="0">
                <a:solidFill>
                  <a:schemeClr val="hlink"/>
                </a:solidFill>
              </a:rPr>
              <a:t>你能给我买一袋电吗？</a:t>
            </a:r>
          </a:p>
          <a:p>
            <a:pPr eaLnBrk="1" hangingPunct="1">
              <a:lnSpc>
                <a:spcPct val="90000"/>
              </a:lnSpc>
              <a:buFontTx/>
              <a:buNone/>
            </a:pPr>
            <a:r>
              <a:rPr lang="en-US" altLang="zh-CN" sz="2800" smtClean="0"/>
              <a:t>get </a:t>
            </a:r>
            <a:r>
              <a:rPr lang="zh-CN" altLang="en-US" sz="2800" smtClean="0"/>
              <a:t>在此句中意为“买”，相当于</a:t>
            </a:r>
            <a:r>
              <a:rPr lang="en-US" altLang="zh-CN" sz="2800" smtClean="0"/>
              <a:t>buy</a:t>
            </a:r>
            <a:r>
              <a:rPr lang="zh-CN" altLang="en-US" sz="2800" smtClean="0"/>
              <a:t>，两者可以互换</a:t>
            </a:r>
          </a:p>
          <a:p>
            <a:pPr eaLnBrk="1" hangingPunct="1">
              <a:lnSpc>
                <a:spcPct val="90000"/>
              </a:lnSpc>
              <a:buFontTx/>
              <a:buNone/>
            </a:pPr>
            <a:r>
              <a:rPr lang="zh-CN" altLang="en-US" sz="2800" smtClean="0"/>
              <a:t>使用。常用的句型有：</a:t>
            </a:r>
          </a:p>
          <a:p>
            <a:pPr eaLnBrk="1" hangingPunct="1">
              <a:lnSpc>
                <a:spcPct val="90000"/>
              </a:lnSpc>
              <a:buFontTx/>
              <a:buNone/>
            </a:pPr>
            <a:r>
              <a:rPr lang="en-US" altLang="zh-CN" sz="2800" smtClean="0"/>
              <a:t>(1) get sth </a:t>
            </a:r>
            <a:r>
              <a:rPr lang="zh-CN" altLang="en-US" sz="2800" smtClean="0"/>
              <a:t>意为“买某物”；</a:t>
            </a:r>
          </a:p>
          <a:p>
            <a:pPr eaLnBrk="1" hangingPunct="1">
              <a:lnSpc>
                <a:spcPct val="90000"/>
              </a:lnSpc>
              <a:buFontTx/>
              <a:buNone/>
            </a:pPr>
            <a:r>
              <a:rPr lang="en-US" altLang="zh-CN" sz="2800" smtClean="0"/>
              <a:t>(2) get sb sth = get sth for sb </a:t>
            </a:r>
            <a:r>
              <a:rPr lang="zh-CN" altLang="en-US" sz="2800" smtClean="0"/>
              <a:t>意为“给某人买某物”</a:t>
            </a:r>
          </a:p>
          <a:p>
            <a:pPr eaLnBrk="1" hangingPunct="1">
              <a:lnSpc>
                <a:spcPct val="90000"/>
              </a:lnSpc>
              <a:buFontTx/>
              <a:buNone/>
            </a:pPr>
            <a:r>
              <a:rPr lang="zh-CN" altLang="en-US" sz="2800" smtClean="0"/>
              <a:t>你在哪儿买到这本书的？</a:t>
            </a:r>
            <a:r>
              <a:rPr lang="en-US" sz="2800" smtClean="0"/>
              <a:t> </a:t>
            </a:r>
          </a:p>
          <a:p>
            <a:pPr eaLnBrk="1" hangingPunct="1">
              <a:lnSpc>
                <a:spcPct val="90000"/>
              </a:lnSpc>
              <a:buFontTx/>
              <a:buNone/>
            </a:pPr>
            <a:r>
              <a:rPr lang="en-US" altLang="zh-CN" sz="2800" smtClean="0">
                <a:solidFill>
                  <a:srgbClr val="ED3F36"/>
                </a:solidFill>
              </a:rPr>
              <a:t>Where did you get this book?</a:t>
            </a:r>
          </a:p>
          <a:p>
            <a:pPr eaLnBrk="1" hangingPunct="1">
              <a:lnSpc>
                <a:spcPct val="90000"/>
              </a:lnSpc>
              <a:buFontTx/>
              <a:buNone/>
            </a:pPr>
            <a:r>
              <a:rPr lang="zh-CN" altLang="en-US" sz="2800" smtClean="0"/>
              <a:t>我给他买了一张</a:t>
            </a:r>
            <a:r>
              <a:rPr lang="en-US" altLang="zh-CN" sz="2800" smtClean="0"/>
              <a:t>CD</a:t>
            </a:r>
            <a:r>
              <a:rPr lang="zh-CN" altLang="en-US" sz="2800" smtClean="0"/>
              <a:t>作为礼物。</a:t>
            </a:r>
          </a:p>
          <a:p>
            <a:pPr eaLnBrk="1" hangingPunct="1">
              <a:lnSpc>
                <a:spcPct val="90000"/>
              </a:lnSpc>
              <a:buFontTx/>
              <a:buNone/>
            </a:pPr>
            <a:r>
              <a:rPr lang="en-US" altLang="zh-CN" sz="2800" smtClean="0">
                <a:solidFill>
                  <a:srgbClr val="ED3F36"/>
                </a:solidFill>
              </a:rPr>
              <a:t>I got him a CD as a present.</a:t>
            </a:r>
          </a:p>
          <a:p>
            <a:pPr eaLnBrk="1" hangingPunct="1">
              <a:lnSpc>
                <a:spcPct val="90000"/>
              </a:lnSpc>
              <a:buFontTx/>
              <a:buNone/>
            </a:pPr>
            <a:r>
              <a:rPr lang="en-US" altLang="zh-CN" sz="2800" smtClean="0">
                <a:solidFill>
                  <a:srgbClr val="ED3F36"/>
                </a:solidFill>
              </a:rPr>
              <a:t>= I got a CD for him as a present.</a:t>
            </a:r>
            <a:endParaRPr lang="zh-CN" altLang="en-US" sz="2800" smtClean="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010">
                                            <p:txEl>
                                              <p:pRg st="7" end="7"/>
                                            </p:txEl>
                                          </p:spTgt>
                                        </p:tgtEl>
                                        <p:attrNameLst>
                                          <p:attrName>style.visibility</p:attrName>
                                        </p:attrNameLst>
                                      </p:cBhvr>
                                      <p:to>
                                        <p:strVal val="visible"/>
                                      </p:to>
                                    </p:set>
                                    <p:anim calcmode="lin" valueType="num">
                                      <p:cBhvr additive="base">
                                        <p:cTn id="7" dur="500" fill="hold"/>
                                        <p:tgtEl>
                                          <p:spTgt spid="43010">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1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010">
                                            <p:txEl>
                                              <p:pRg st="9" end="9"/>
                                            </p:txEl>
                                          </p:spTgt>
                                        </p:tgtEl>
                                        <p:attrNameLst>
                                          <p:attrName>style.visibility</p:attrName>
                                        </p:attrNameLst>
                                      </p:cBhvr>
                                      <p:to>
                                        <p:strVal val="visible"/>
                                      </p:to>
                                    </p:set>
                                    <p:anim calcmode="lin" valueType="num">
                                      <p:cBhvr additive="base">
                                        <p:cTn id="13" dur="500" fill="hold"/>
                                        <p:tgtEl>
                                          <p:spTgt spid="43010">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3010">
                                            <p:txEl>
                                              <p:pRg st="9" end="9"/>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3010">
                                            <p:txEl>
                                              <p:pRg st="10" end="10"/>
                                            </p:txEl>
                                          </p:spTgt>
                                        </p:tgtEl>
                                        <p:attrNameLst>
                                          <p:attrName>style.visibility</p:attrName>
                                        </p:attrNameLst>
                                      </p:cBhvr>
                                      <p:to>
                                        <p:strVal val="visible"/>
                                      </p:to>
                                    </p:set>
                                    <p:anim calcmode="lin" valueType="num">
                                      <p:cBhvr additive="base">
                                        <p:cTn id="17" dur="500" fill="hold"/>
                                        <p:tgtEl>
                                          <p:spTgt spid="43010">
                                            <p:txEl>
                                              <p:pRg st="10" end="1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301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流程图: 文档 5"/>
          <p:cNvSpPr>
            <a:spLocks noChangeArrowheads="1"/>
          </p:cNvSpPr>
          <p:nvPr/>
        </p:nvSpPr>
        <p:spPr bwMode="auto">
          <a:xfrm flipH="1" flipV="1">
            <a:off x="0" y="5000625"/>
            <a:ext cx="9144000" cy="1857375"/>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43010" name="图片 5" descr="postit.png"/>
          <p:cNvPicPr>
            <a:picLocks noChangeAspect="1" noChangeArrowheads="1"/>
          </p:cNvPicPr>
          <p:nvPr/>
        </p:nvPicPr>
        <p:blipFill>
          <a:blip r:embed="rId2"/>
          <a:srcRect/>
          <a:stretch>
            <a:fillRect/>
          </a:stretch>
        </p:blipFill>
        <p:spPr bwMode="auto">
          <a:xfrm>
            <a:off x="71438" y="-68263"/>
            <a:ext cx="1928812" cy="1925638"/>
          </a:xfrm>
          <a:prstGeom prst="rect">
            <a:avLst/>
          </a:prstGeom>
          <a:noFill/>
          <a:ln w="9525">
            <a:noFill/>
            <a:miter lim="800000"/>
            <a:headEnd/>
            <a:tailEnd/>
          </a:ln>
        </p:spPr>
      </p:pic>
      <p:sp>
        <p:nvSpPr>
          <p:cNvPr id="43011"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1</a:t>
            </a:r>
            <a:endParaRPr lang="zh-CN" altLang="en-US" sz="5400" b="1" i="1">
              <a:solidFill>
                <a:srgbClr val="002060"/>
              </a:solidFill>
              <a:latin typeface="Bradley Hand ITC"/>
            </a:endParaRPr>
          </a:p>
        </p:txBody>
      </p:sp>
      <p:sp>
        <p:nvSpPr>
          <p:cNvPr id="5125" name="TextBox 3"/>
          <p:cNvSpPr txBox="1">
            <a:spLocks noChangeArrowheads="1"/>
          </p:cNvSpPr>
          <p:nvPr/>
        </p:nvSpPr>
        <p:spPr bwMode="auto">
          <a:xfrm>
            <a:off x="2000250" y="285750"/>
            <a:ext cx="7072313" cy="646113"/>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215968"/>
                </a:solidFill>
                <a:effectLst>
                  <a:outerShdw blurRad="38100" dist="38100" dir="2700000" algn="tl">
                    <a:srgbClr val="C0C0C0"/>
                  </a:outerShdw>
                </a:effectLst>
                <a:latin typeface="Cooper Black" pitchFamily="18" charset="0"/>
                <a:ea typeface="+mn-ea"/>
              </a:rPr>
              <a:t>Getting ready</a:t>
            </a:r>
            <a:endParaRPr lang="zh-CN" altLang="en-US" sz="3600" b="1">
              <a:solidFill>
                <a:srgbClr val="215968"/>
              </a:solidFill>
              <a:effectLst>
                <a:outerShdw blurRad="38100" dist="38100" dir="2700000" algn="tl">
                  <a:srgbClr val="C0C0C0"/>
                </a:outerShdw>
              </a:effectLst>
              <a:latin typeface="Cooper Black" pitchFamily="18" charset="0"/>
              <a:ea typeface="+mn-ea"/>
            </a:endParaRPr>
          </a:p>
        </p:txBody>
      </p:sp>
      <p:pic>
        <p:nvPicPr>
          <p:cNvPr id="5126" name="Picture 9"/>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07950" y="1081088"/>
            <a:ext cx="9575800" cy="6276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p:cTn id="7" dur="500" fill="hold"/>
                                        <p:tgtEl>
                                          <p:spTgt spid="5126"/>
                                        </p:tgtEl>
                                        <p:attrNameLst>
                                          <p:attrName>ppt_w</p:attrName>
                                        </p:attrNameLst>
                                      </p:cBhvr>
                                      <p:tavLst>
                                        <p:tav tm="0">
                                          <p:val>
                                            <p:fltVal val="0"/>
                                          </p:val>
                                        </p:tav>
                                        <p:tav tm="100000">
                                          <p:val>
                                            <p:strVal val="#ppt_w"/>
                                          </p:val>
                                        </p:tav>
                                      </p:tavLst>
                                    </p:anim>
                                    <p:anim calcmode="lin" valueType="num">
                                      <p:cBhvr>
                                        <p:cTn id="8" dur="500" fill="hold"/>
                                        <p:tgtEl>
                                          <p:spTgt spid="5126"/>
                                        </p:tgtEl>
                                        <p:attrNameLst>
                                          <p:attrName>ppt_h</p:attrName>
                                        </p:attrNameLst>
                                      </p:cBhvr>
                                      <p:tavLst>
                                        <p:tav tm="0">
                                          <p:val>
                                            <p:fltVal val="0"/>
                                          </p:val>
                                        </p:tav>
                                        <p:tav tm="100000">
                                          <p:val>
                                            <p:strVal val="#ppt_h"/>
                                          </p:val>
                                        </p:tav>
                                      </p:tavLst>
                                    </p:anim>
                                    <p:animEffect transition="in" filter="fade">
                                      <p:cBhvr>
                                        <p:cTn id="9"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body" idx="1"/>
          </p:nvPr>
        </p:nvSpPr>
        <p:spPr>
          <a:xfrm>
            <a:off x="528638" y="692150"/>
            <a:ext cx="8075612" cy="5616575"/>
          </a:xfrm>
        </p:spPr>
        <p:txBody>
          <a:bodyPr/>
          <a:lstStyle/>
          <a:p>
            <a:pPr eaLnBrk="1" hangingPunct="1">
              <a:lnSpc>
                <a:spcPct val="120000"/>
              </a:lnSpc>
              <a:buFontTx/>
              <a:buNone/>
            </a:pPr>
            <a:r>
              <a:rPr lang="zh-CN" altLang="en-US" sz="2800" smtClean="0"/>
              <a:t>同义句转换。</a:t>
            </a:r>
          </a:p>
          <a:p>
            <a:pPr eaLnBrk="1" hangingPunct="1">
              <a:lnSpc>
                <a:spcPct val="120000"/>
              </a:lnSpc>
              <a:buFontTx/>
              <a:buNone/>
            </a:pPr>
            <a:r>
              <a:rPr lang="en-US" altLang="zh-CN" sz="2800" smtClean="0"/>
              <a:t>1. My father got this bike for me yesterday.</a:t>
            </a:r>
          </a:p>
          <a:p>
            <a:pPr eaLnBrk="1" hangingPunct="1">
              <a:lnSpc>
                <a:spcPct val="120000"/>
              </a:lnSpc>
              <a:buFontTx/>
              <a:buNone/>
            </a:pPr>
            <a:r>
              <a:rPr lang="en-US" altLang="zh-CN" sz="2800" smtClean="0"/>
              <a:t>	My father ____ ____ ____ ____ yesterday.</a:t>
            </a:r>
            <a:endParaRPr lang="zh-CN" altLang="en-US" sz="2800" smtClean="0"/>
          </a:p>
          <a:p>
            <a:pPr eaLnBrk="1" hangingPunct="1">
              <a:lnSpc>
                <a:spcPct val="120000"/>
              </a:lnSpc>
              <a:buFontTx/>
              <a:buNone/>
            </a:pPr>
            <a:r>
              <a:rPr lang="zh-CN" altLang="en-US" sz="2800" smtClean="0"/>
              <a:t>根据中文意思完成句子。</a:t>
            </a:r>
          </a:p>
          <a:p>
            <a:pPr eaLnBrk="1" hangingPunct="1">
              <a:lnSpc>
                <a:spcPct val="120000"/>
              </a:lnSpc>
              <a:buFontTx/>
              <a:buNone/>
            </a:pPr>
            <a:r>
              <a:rPr lang="en-US" altLang="zh-CN" sz="2800" smtClean="0"/>
              <a:t>2. </a:t>
            </a:r>
            <a:r>
              <a:rPr lang="zh-CN" altLang="en-US" sz="2800" smtClean="0"/>
              <a:t>他昨天买了一台新电脑。</a:t>
            </a:r>
          </a:p>
          <a:p>
            <a:pPr eaLnBrk="1" hangingPunct="1">
              <a:lnSpc>
                <a:spcPct val="120000"/>
              </a:lnSpc>
              <a:buFontTx/>
              <a:buNone/>
            </a:pPr>
            <a:r>
              <a:rPr lang="en-US" altLang="zh-CN" sz="2800" smtClean="0"/>
              <a:t>	He ____ a new computer yesterday.</a:t>
            </a:r>
          </a:p>
          <a:p>
            <a:pPr eaLnBrk="1" hangingPunct="1">
              <a:lnSpc>
                <a:spcPct val="120000"/>
              </a:lnSpc>
              <a:buFontTx/>
              <a:buNone/>
            </a:pPr>
            <a:r>
              <a:rPr lang="en-US" altLang="zh-CN" sz="2800" smtClean="0"/>
              <a:t>3. </a:t>
            </a:r>
            <a:r>
              <a:rPr lang="zh-CN" altLang="en-US" sz="2800" smtClean="0"/>
              <a:t>我想给我爸爸买一块手表。</a:t>
            </a:r>
          </a:p>
          <a:p>
            <a:pPr eaLnBrk="1" hangingPunct="1">
              <a:lnSpc>
                <a:spcPct val="120000"/>
              </a:lnSpc>
              <a:buFontTx/>
              <a:buNone/>
            </a:pPr>
            <a:r>
              <a:rPr lang="en-US" altLang="zh-CN" sz="2800" smtClean="0"/>
              <a:t>	I want to ____ ____ ____ ____ ____.</a:t>
            </a:r>
          </a:p>
          <a:p>
            <a:pPr eaLnBrk="1" hangingPunct="1">
              <a:lnSpc>
                <a:spcPct val="120000"/>
              </a:lnSpc>
              <a:buFontTx/>
              <a:buNone/>
            </a:pPr>
            <a:r>
              <a:rPr lang="en-US" altLang="zh-CN" sz="2800" smtClean="0"/>
              <a:t>	= I want to ____ ____ ____ ____ my father.</a:t>
            </a:r>
            <a:endParaRPr lang="zh-CN" altLang="en-US" sz="2800" smtClean="0"/>
          </a:p>
        </p:txBody>
      </p:sp>
      <p:sp>
        <p:nvSpPr>
          <p:cNvPr id="44035" name="Rectangle 3"/>
          <p:cNvSpPr>
            <a:spLocks noChangeArrowheads="1"/>
          </p:cNvSpPr>
          <p:nvPr/>
        </p:nvSpPr>
        <p:spPr bwMode="auto">
          <a:xfrm>
            <a:off x="2627313" y="5424488"/>
            <a:ext cx="3529012" cy="519112"/>
          </a:xfrm>
          <a:prstGeom prst="rect">
            <a:avLst/>
          </a:prstGeom>
          <a:noFill/>
          <a:ln w="9525">
            <a:noFill/>
            <a:miter lim="800000"/>
            <a:headEnd/>
            <a:tailEnd/>
          </a:ln>
        </p:spPr>
        <p:txBody>
          <a:bodyPr>
            <a:spAutoFit/>
          </a:bodyPr>
          <a:lstStyle/>
          <a:p>
            <a:r>
              <a:rPr lang="en-US" altLang="zh-CN" sz="2800">
                <a:solidFill>
                  <a:srgbClr val="ED3F36"/>
                </a:solidFill>
              </a:rPr>
              <a:t>get / buy a watch for</a:t>
            </a:r>
            <a:endParaRPr lang="zh-CN" altLang="en-US" sz="2800">
              <a:solidFill>
                <a:srgbClr val="ED3F36"/>
              </a:solidFill>
            </a:endParaRPr>
          </a:p>
        </p:txBody>
      </p:sp>
      <p:sp>
        <p:nvSpPr>
          <p:cNvPr id="44036" name="Rectangle 4"/>
          <p:cNvSpPr>
            <a:spLocks noChangeArrowheads="1"/>
          </p:cNvSpPr>
          <p:nvPr/>
        </p:nvSpPr>
        <p:spPr bwMode="auto">
          <a:xfrm>
            <a:off x="2411413" y="1844675"/>
            <a:ext cx="4064000" cy="519113"/>
          </a:xfrm>
          <a:prstGeom prst="rect">
            <a:avLst/>
          </a:prstGeom>
          <a:noFill/>
          <a:ln w="9525">
            <a:noFill/>
            <a:miter lim="800000"/>
            <a:headEnd/>
            <a:tailEnd/>
          </a:ln>
        </p:spPr>
        <p:txBody>
          <a:bodyPr wrap="none">
            <a:spAutoFit/>
          </a:bodyPr>
          <a:lstStyle/>
          <a:p>
            <a:r>
              <a:rPr lang="en-US" altLang="zh-CN" sz="2800">
                <a:solidFill>
                  <a:srgbClr val="ED3F36"/>
                </a:solidFill>
              </a:rPr>
              <a:t>got / bought me this bike</a:t>
            </a:r>
            <a:endParaRPr lang="zh-CN" altLang="en-US" sz="2800">
              <a:solidFill>
                <a:srgbClr val="ED3F36"/>
              </a:solidFill>
            </a:endParaRPr>
          </a:p>
        </p:txBody>
      </p:sp>
      <p:sp>
        <p:nvSpPr>
          <p:cNvPr id="44037" name="Rectangle 5"/>
          <p:cNvSpPr>
            <a:spLocks noChangeArrowheads="1"/>
          </p:cNvSpPr>
          <p:nvPr/>
        </p:nvSpPr>
        <p:spPr bwMode="auto">
          <a:xfrm>
            <a:off x="1331913" y="3429000"/>
            <a:ext cx="2065337" cy="519113"/>
          </a:xfrm>
          <a:prstGeom prst="rect">
            <a:avLst/>
          </a:prstGeom>
          <a:noFill/>
          <a:ln w="9525">
            <a:noFill/>
            <a:miter lim="800000"/>
            <a:headEnd/>
            <a:tailEnd/>
          </a:ln>
        </p:spPr>
        <p:txBody>
          <a:bodyPr wrap="none">
            <a:spAutoFit/>
          </a:bodyPr>
          <a:lstStyle/>
          <a:p>
            <a:r>
              <a:rPr lang="en-US" altLang="zh-CN" sz="2800">
                <a:solidFill>
                  <a:srgbClr val="ED3F36"/>
                </a:solidFill>
              </a:rPr>
              <a:t>got / bought</a:t>
            </a:r>
          </a:p>
        </p:txBody>
      </p:sp>
      <p:sp>
        <p:nvSpPr>
          <p:cNvPr id="44038" name="Rectangle 6"/>
          <p:cNvSpPr>
            <a:spLocks noChangeArrowheads="1"/>
          </p:cNvSpPr>
          <p:nvPr/>
        </p:nvSpPr>
        <p:spPr bwMode="auto">
          <a:xfrm>
            <a:off x="2274888" y="4854575"/>
            <a:ext cx="4457700" cy="519113"/>
          </a:xfrm>
          <a:prstGeom prst="rect">
            <a:avLst/>
          </a:prstGeom>
          <a:noFill/>
          <a:ln w="9525">
            <a:noFill/>
            <a:miter lim="800000"/>
            <a:headEnd/>
            <a:tailEnd/>
          </a:ln>
        </p:spPr>
        <p:txBody>
          <a:bodyPr wrap="none">
            <a:spAutoFit/>
          </a:bodyPr>
          <a:lstStyle/>
          <a:p>
            <a:r>
              <a:rPr lang="en-US" altLang="zh-CN" sz="2800">
                <a:solidFill>
                  <a:srgbClr val="ED3F36"/>
                </a:solidFill>
              </a:rPr>
              <a:t>get / buy my father a watch</a:t>
            </a:r>
            <a:endParaRPr lang="zh-CN" altLang="en-US" sz="280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7"/>
                                        </p:tgtEl>
                                        <p:attrNameLst>
                                          <p:attrName>style.visibility</p:attrName>
                                        </p:attrNameLst>
                                      </p:cBhvr>
                                      <p:to>
                                        <p:strVal val="visible"/>
                                      </p:to>
                                    </p:set>
                                    <p:anim calcmode="lin" valueType="num">
                                      <p:cBhvr additive="base">
                                        <p:cTn id="13" dur="500" fill="hold"/>
                                        <p:tgtEl>
                                          <p:spTgt spid="44037"/>
                                        </p:tgtEl>
                                        <p:attrNameLst>
                                          <p:attrName>ppt_x</p:attrName>
                                        </p:attrNameLst>
                                      </p:cBhvr>
                                      <p:tavLst>
                                        <p:tav tm="0">
                                          <p:val>
                                            <p:strVal val="#ppt_x"/>
                                          </p:val>
                                        </p:tav>
                                        <p:tav tm="100000">
                                          <p:val>
                                            <p:strVal val="#ppt_x"/>
                                          </p:val>
                                        </p:tav>
                                      </p:tavLst>
                                    </p:anim>
                                    <p:anim calcmode="lin" valueType="num">
                                      <p:cBhvr additive="base">
                                        <p:cTn id="14"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8"/>
                                        </p:tgtEl>
                                        <p:attrNameLst>
                                          <p:attrName>style.visibility</p:attrName>
                                        </p:attrNameLst>
                                      </p:cBhvr>
                                      <p:to>
                                        <p:strVal val="visible"/>
                                      </p:to>
                                    </p:set>
                                    <p:anim calcmode="lin" valueType="num">
                                      <p:cBhvr additive="base">
                                        <p:cTn id="19" dur="500" fill="hold"/>
                                        <p:tgtEl>
                                          <p:spTgt spid="44038"/>
                                        </p:tgtEl>
                                        <p:attrNameLst>
                                          <p:attrName>ppt_x</p:attrName>
                                        </p:attrNameLst>
                                      </p:cBhvr>
                                      <p:tavLst>
                                        <p:tav tm="0">
                                          <p:val>
                                            <p:strVal val="#ppt_x"/>
                                          </p:val>
                                        </p:tav>
                                        <p:tav tm="100000">
                                          <p:val>
                                            <p:strVal val="#ppt_x"/>
                                          </p:val>
                                        </p:tav>
                                      </p:tavLst>
                                    </p:anim>
                                    <p:anim calcmode="lin" valueType="num">
                                      <p:cBhvr additive="base">
                                        <p:cTn id="20" dur="500" fill="hold"/>
                                        <p:tgtEl>
                                          <p:spTgt spid="440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5"/>
                                        </p:tgtEl>
                                        <p:attrNameLst>
                                          <p:attrName>style.visibility</p:attrName>
                                        </p:attrNameLst>
                                      </p:cBhvr>
                                      <p:to>
                                        <p:strVal val="visible"/>
                                      </p:to>
                                    </p:set>
                                    <p:anim calcmode="lin" valueType="num">
                                      <p:cBhvr additive="base">
                                        <p:cTn id="25" dur="500" fill="hold"/>
                                        <p:tgtEl>
                                          <p:spTgt spid="44035"/>
                                        </p:tgtEl>
                                        <p:attrNameLst>
                                          <p:attrName>ppt_x</p:attrName>
                                        </p:attrNameLst>
                                      </p:cBhvr>
                                      <p:tavLst>
                                        <p:tav tm="0">
                                          <p:val>
                                            <p:strVal val="#ppt_x"/>
                                          </p:val>
                                        </p:tav>
                                        <p:tav tm="100000">
                                          <p:val>
                                            <p:strVal val="#ppt_x"/>
                                          </p:val>
                                        </p:tav>
                                      </p:tavLst>
                                    </p:anim>
                                    <p:anim calcmode="lin" valueType="num">
                                      <p:cBhvr additive="base">
                                        <p:cTn id="26"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autoUpdateAnimBg="0"/>
      <p:bldP spid="44036" grpId="0" autoUpdateAnimBg="0"/>
      <p:bldP spid="44037" grpId="0" autoUpdateAnimBg="0"/>
      <p:bldP spid="44038"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Text Box 7"/>
          <p:cNvSpPr txBox="1">
            <a:spLocks noChangeArrowheads="1"/>
          </p:cNvSpPr>
          <p:nvPr/>
        </p:nvSpPr>
        <p:spPr bwMode="auto">
          <a:xfrm>
            <a:off x="468313" y="1989138"/>
            <a:ext cx="8424862" cy="4391025"/>
          </a:xfrm>
          <a:prstGeom prst="rect">
            <a:avLst/>
          </a:prstGeom>
          <a:solidFill>
            <a:schemeClr val="bg1">
              <a:alpha val="70000"/>
            </a:schemeClr>
          </a:solidFill>
          <a:ln w="9525">
            <a:noFill/>
            <a:miter lim="800000"/>
            <a:headEnd/>
            <a:tailEnd/>
          </a:ln>
        </p:spPr>
        <p:txBody>
          <a:bodyPr>
            <a:spAutoFit/>
          </a:bodyPr>
          <a:lstStyle/>
          <a:p>
            <a:pPr marL="342900" indent="-342900" fontAlgn="auto">
              <a:spcBef>
                <a:spcPct val="50000"/>
              </a:spcBef>
              <a:spcAft>
                <a:spcPts val="0"/>
              </a:spcAft>
              <a:defRPr/>
            </a:pPr>
            <a:r>
              <a:rPr lang="zh-CN" altLang="en-US" sz="3200" b="1">
                <a:solidFill>
                  <a:srgbClr val="F22E00"/>
                </a:solidFill>
                <a:latin typeface="+mn-lt"/>
                <a:ea typeface="+mn-ea"/>
              </a:rPr>
              <a:t>选词填空： </a:t>
            </a:r>
            <a:r>
              <a:rPr lang="en-US" sz="3200" b="1">
                <a:solidFill>
                  <a:srgbClr val="F22E00"/>
                </a:solidFill>
                <a:latin typeface="+mn-lt"/>
                <a:ea typeface="+mn-ea"/>
              </a:rPr>
              <a:t>get   / take  / bring</a:t>
            </a:r>
          </a:p>
          <a:p>
            <a:pPr marL="342900" indent="-342900" fontAlgn="auto">
              <a:spcBef>
                <a:spcPct val="50000"/>
              </a:spcBef>
              <a:spcAft>
                <a:spcPts val="0"/>
              </a:spcAft>
              <a:defRPr/>
            </a:pPr>
            <a:r>
              <a:rPr lang="en-US" sz="3200" b="1">
                <a:latin typeface="Times New Roman" pitchFamily="18" charset="0"/>
                <a:ea typeface="+mn-ea"/>
              </a:rPr>
              <a:t>①</a:t>
            </a:r>
            <a:r>
              <a:rPr lang="en-US" sz="3200" b="1">
                <a:latin typeface="+mn-lt"/>
                <a:ea typeface="+mn-ea"/>
              </a:rPr>
              <a:t>Please </a:t>
            </a:r>
            <a:r>
              <a:rPr lang="en-US" sz="3200" b="1">
                <a:solidFill>
                  <a:srgbClr val="3333FF"/>
                </a:solidFill>
                <a:latin typeface="+mn-lt"/>
                <a:ea typeface="+mn-ea"/>
              </a:rPr>
              <a:t>bring</a:t>
            </a:r>
            <a:r>
              <a:rPr lang="en-US" sz="3200" b="1">
                <a:latin typeface="+mn-lt"/>
                <a:ea typeface="+mn-ea"/>
              </a:rPr>
              <a:t> your homework </a:t>
            </a:r>
            <a:r>
              <a:rPr lang="en-US" sz="3200" b="1">
                <a:solidFill>
                  <a:srgbClr val="3333FF"/>
                </a:solidFill>
                <a:effectLst>
                  <a:outerShdw blurRad="38100" dist="38100" dir="2700000" algn="tl">
                    <a:srgbClr val="C0C0C0"/>
                  </a:outerShdw>
                </a:effectLst>
                <a:latin typeface="+mn-lt"/>
                <a:ea typeface="+mn-ea"/>
              </a:rPr>
              <a:t>here</a:t>
            </a:r>
            <a:r>
              <a:rPr lang="en-US" sz="3200" b="1">
                <a:latin typeface="+mn-lt"/>
                <a:ea typeface="+mn-ea"/>
              </a:rPr>
              <a:t>. We will check the answers together.</a:t>
            </a:r>
          </a:p>
          <a:p>
            <a:pPr marL="342900" indent="-342900" fontAlgn="auto">
              <a:spcBef>
                <a:spcPct val="50000"/>
              </a:spcBef>
              <a:spcAft>
                <a:spcPts val="0"/>
              </a:spcAft>
              <a:defRPr/>
            </a:pPr>
            <a:r>
              <a:rPr lang="en-US" sz="3200" b="1">
                <a:latin typeface="Times New Roman" pitchFamily="18" charset="0"/>
                <a:ea typeface="+mn-ea"/>
              </a:rPr>
              <a:t>②</a:t>
            </a:r>
            <a:r>
              <a:rPr lang="en-US" sz="3200" b="1">
                <a:latin typeface="+mn-lt"/>
                <a:ea typeface="+mn-ea"/>
              </a:rPr>
              <a:t>Can you  </a:t>
            </a:r>
            <a:r>
              <a:rPr lang="en-US" sz="3200" b="1">
                <a:solidFill>
                  <a:srgbClr val="3333FF"/>
                </a:solidFill>
                <a:latin typeface="+mn-lt"/>
                <a:ea typeface="+mn-ea"/>
              </a:rPr>
              <a:t>get</a:t>
            </a:r>
            <a:r>
              <a:rPr lang="en-US" sz="3200" b="1">
                <a:latin typeface="+mn-lt"/>
                <a:ea typeface="+mn-ea"/>
              </a:rPr>
              <a:t> me a cup of coffee?</a:t>
            </a:r>
          </a:p>
          <a:p>
            <a:pPr marL="342900" indent="-342900" fontAlgn="auto">
              <a:spcBef>
                <a:spcPct val="50000"/>
              </a:spcBef>
              <a:spcAft>
                <a:spcPts val="0"/>
              </a:spcAft>
              <a:defRPr/>
            </a:pPr>
            <a:r>
              <a:rPr lang="en-US" sz="3200" b="1">
                <a:latin typeface="Times New Roman" pitchFamily="18" charset="0"/>
                <a:ea typeface="+mn-ea"/>
              </a:rPr>
              <a:t>③</a:t>
            </a:r>
            <a:r>
              <a:rPr lang="en-US" sz="3200" b="1">
                <a:latin typeface="+mn-lt"/>
                <a:ea typeface="+mn-ea"/>
              </a:rPr>
              <a:t>This is your brother’s letter. </a:t>
            </a:r>
            <a:r>
              <a:rPr lang="en-US" sz="3200" b="1">
                <a:solidFill>
                  <a:srgbClr val="3333FF"/>
                </a:solidFill>
                <a:latin typeface="+mn-lt"/>
                <a:ea typeface="+mn-ea"/>
              </a:rPr>
              <a:t>Take</a:t>
            </a:r>
            <a:r>
              <a:rPr lang="en-US" sz="3200" b="1">
                <a:latin typeface="+mn-lt"/>
                <a:ea typeface="+mn-ea"/>
              </a:rPr>
              <a:t> it to him.</a:t>
            </a:r>
            <a:endParaRPr lang="en-US" b="1">
              <a:latin typeface="+mn-lt"/>
              <a:ea typeface="+mn-ea"/>
            </a:endParaRPr>
          </a:p>
          <a:p>
            <a:pPr marL="342900" indent="-342900" fontAlgn="auto">
              <a:spcBef>
                <a:spcPct val="50000"/>
              </a:spcBef>
              <a:spcAft>
                <a:spcPts val="0"/>
              </a:spcAft>
              <a:defRPr/>
            </a:pPr>
            <a:endParaRPr lang="en-US" sz="2800" b="1">
              <a:latin typeface="+mn-lt"/>
              <a:ea typeface="+mn-ea"/>
            </a:endParaRPr>
          </a:p>
        </p:txBody>
      </p:sp>
      <p:sp>
        <p:nvSpPr>
          <p:cNvPr id="80898" name="Text Box 9"/>
          <p:cNvSpPr txBox="1">
            <a:spLocks noChangeArrowheads="1"/>
          </p:cNvSpPr>
          <p:nvPr/>
        </p:nvSpPr>
        <p:spPr bwMode="auto">
          <a:xfrm>
            <a:off x="323850" y="1125538"/>
            <a:ext cx="8135938" cy="519112"/>
          </a:xfrm>
          <a:prstGeom prst="rect">
            <a:avLst/>
          </a:prstGeom>
          <a:solidFill>
            <a:srgbClr val="0000FF"/>
          </a:solidFill>
          <a:ln w="9525">
            <a:noFill/>
            <a:miter lim="800000"/>
            <a:headEnd/>
            <a:tailEnd/>
          </a:ln>
        </p:spPr>
        <p:txBody>
          <a:bodyPr>
            <a:spAutoFit/>
          </a:bodyPr>
          <a:lstStyle/>
          <a:p>
            <a:pPr algn="ctr">
              <a:spcBef>
                <a:spcPct val="50000"/>
              </a:spcBef>
            </a:pPr>
            <a:r>
              <a:rPr lang="en-US" altLang="zh-CN" sz="2800" b="1">
                <a:solidFill>
                  <a:srgbClr val="FFFF00"/>
                </a:solidFill>
                <a:latin typeface="Calibri" pitchFamily="34" charset="0"/>
              </a:rPr>
              <a:t>get  </a:t>
            </a:r>
            <a:r>
              <a:rPr lang="zh-CN" altLang="en-US" sz="2800" b="1">
                <a:solidFill>
                  <a:srgbClr val="FFFF00"/>
                </a:solidFill>
                <a:latin typeface="Calibri" pitchFamily="34" charset="0"/>
              </a:rPr>
              <a:t>去取来          </a:t>
            </a:r>
            <a:r>
              <a:rPr lang="en-US" altLang="zh-CN" sz="2800" b="1">
                <a:solidFill>
                  <a:srgbClr val="FFFF00"/>
                </a:solidFill>
                <a:latin typeface="Calibri" pitchFamily="34" charset="0"/>
              </a:rPr>
              <a:t>take  </a:t>
            </a:r>
            <a:r>
              <a:rPr lang="zh-CN" altLang="en-US" sz="2800" b="1">
                <a:solidFill>
                  <a:srgbClr val="FFFF00"/>
                </a:solidFill>
                <a:latin typeface="Calibri" pitchFamily="34" charset="0"/>
              </a:rPr>
              <a:t>拿走           </a:t>
            </a:r>
            <a:r>
              <a:rPr lang="en-US" altLang="zh-CN" sz="2800" b="1">
                <a:solidFill>
                  <a:srgbClr val="FFFF00"/>
                </a:solidFill>
                <a:latin typeface="Calibri" pitchFamily="34" charset="0"/>
              </a:rPr>
              <a:t>bring  </a:t>
            </a:r>
            <a:r>
              <a:rPr lang="zh-CN" altLang="en-US" sz="2800" b="1">
                <a:solidFill>
                  <a:srgbClr val="FFFF00"/>
                </a:solidFill>
                <a:latin typeface="Calibri" pitchFamily="34" charset="0"/>
              </a:rPr>
              <a:t>拿来</a:t>
            </a:r>
          </a:p>
        </p:txBody>
      </p:sp>
      <p:sp>
        <p:nvSpPr>
          <p:cNvPr id="80899" name="Text Box 10"/>
          <p:cNvSpPr txBox="1">
            <a:spLocks noChangeArrowheads="1"/>
          </p:cNvSpPr>
          <p:nvPr/>
        </p:nvSpPr>
        <p:spPr bwMode="auto">
          <a:xfrm>
            <a:off x="0" y="404813"/>
            <a:ext cx="8353425" cy="519112"/>
          </a:xfrm>
          <a:prstGeom prst="rect">
            <a:avLst/>
          </a:prstGeom>
          <a:noFill/>
          <a:ln w="9525">
            <a:noFill/>
            <a:miter lim="800000"/>
            <a:headEnd/>
            <a:tailEnd/>
          </a:ln>
        </p:spPr>
        <p:txBody>
          <a:bodyPr>
            <a:spAutoFit/>
          </a:bodyPr>
          <a:lstStyle/>
          <a:p>
            <a:pPr>
              <a:spcBef>
                <a:spcPct val="50000"/>
              </a:spcBef>
            </a:pPr>
            <a:r>
              <a:rPr lang="en-US" altLang="zh-CN" sz="2800" u="sng">
                <a:latin typeface="Arial Black" pitchFamily="34" charset="0"/>
              </a:rPr>
              <a:t>Language Points</a:t>
            </a:r>
          </a:p>
        </p:txBody>
      </p:sp>
      <p:sp>
        <p:nvSpPr>
          <p:cNvPr id="45061" name="Rectangle 11"/>
          <p:cNvSpPr>
            <a:spLocks noChangeArrowheads="1"/>
          </p:cNvSpPr>
          <p:nvPr/>
        </p:nvSpPr>
        <p:spPr bwMode="auto">
          <a:xfrm>
            <a:off x="2339975" y="2852738"/>
            <a:ext cx="1079500" cy="503237"/>
          </a:xfrm>
          <a:prstGeom prst="rect">
            <a:avLst/>
          </a:prstGeom>
          <a:solidFill>
            <a:schemeClr val="bg1"/>
          </a:solidFill>
          <a:ln w="9525">
            <a:noFill/>
            <a:miter lim="800000"/>
            <a:headEnd/>
            <a:tailEnd/>
          </a:ln>
        </p:spPr>
        <p:txBody>
          <a:bodyPr wrap="none" anchor="ctr"/>
          <a:lstStyle/>
          <a:p>
            <a:pPr algn="ctr"/>
            <a:r>
              <a:rPr lang="en-US" altLang="zh-CN" sz="2400" b="1">
                <a:solidFill>
                  <a:srgbClr val="3333FF"/>
                </a:solidFill>
                <a:latin typeface="Calibri" pitchFamily="34" charset="0"/>
              </a:rPr>
              <a:t>______</a:t>
            </a:r>
          </a:p>
        </p:txBody>
      </p:sp>
      <p:sp>
        <p:nvSpPr>
          <p:cNvPr id="45062" name="Rectangle 12"/>
          <p:cNvSpPr>
            <a:spLocks noChangeArrowheads="1"/>
          </p:cNvSpPr>
          <p:nvPr/>
        </p:nvSpPr>
        <p:spPr bwMode="auto">
          <a:xfrm>
            <a:off x="2627313" y="4005263"/>
            <a:ext cx="792162" cy="503237"/>
          </a:xfrm>
          <a:prstGeom prst="rect">
            <a:avLst/>
          </a:prstGeom>
          <a:solidFill>
            <a:schemeClr val="bg1"/>
          </a:solidFill>
          <a:ln w="9525">
            <a:noFill/>
            <a:miter lim="800000"/>
            <a:headEnd/>
            <a:tailEnd/>
          </a:ln>
        </p:spPr>
        <p:txBody>
          <a:bodyPr wrap="none" anchor="ctr"/>
          <a:lstStyle/>
          <a:p>
            <a:pPr algn="ctr"/>
            <a:r>
              <a:rPr lang="en-US" altLang="zh-CN" sz="2400" b="1">
                <a:solidFill>
                  <a:srgbClr val="3333FF"/>
                </a:solidFill>
                <a:latin typeface="Calibri" pitchFamily="34" charset="0"/>
              </a:rPr>
              <a:t>_____</a:t>
            </a:r>
          </a:p>
        </p:txBody>
      </p:sp>
      <p:sp>
        <p:nvSpPr>
          <p:cNvPr id="45063" name="Rectangle 13"/>
          <p:cNvSpPr>
            <a:spLocks noChangeArrowheads="1"/>
          </p:cNvSpPr>
          <p:nvPr/>
        </p:nvSpPr>
        <p:spPr bwMode="auto">
          <a:xfrm>
            <a:off x="6300788" y="4797425"/>
            <a:ext cx="1223962" cy="503238"/>
          </a:xfrm>
          <a:prstGeom prst="rect">
            <a:avLst/>
          </a:prstGeom>
          <a:solidFill>
            <a:schemeClr val="bg1"/>
          </a:solidFill>
          <a:ln w="9525">
            <a:noFill/>
            <a:miter lim="800000"/>
            <a:headEnd/>
            <a:tailEnd/>
          </a:ln>
        </p:spPr>
        <p:txBody>
          <a:bodyPr wrap="none" anchor="ctr"/>
          <a:lstStyle/>
          <a:p>
            <a:pPr algn="ctr"/>
            <a:r>
              <a:rPr lang="en-US" altLang="zh-CN" sz="2400" b="1">
                <a:solidFill>
                  <a:srgbClr val="3333FF"/>
                </a:solidFill>
                <a:latin typeface="Calibri" pitchFamily="34" charset="0"/>
              </a:rPr>
              <a:t>______</a:t>
            </a:r>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5061"/>
                                        </p:tgtEl>
                                      </p:cBhvr>
                                    </p:animEffect>
                                    <p:set>
                                      <p:cBhvr>
                                        <p:cTn id="7" dur="1" fill="hold">
                                          <p:stCondLst>
                                            <p:cond delay="499"/>
                                          </p:stCondLst>
                                        </p:cTn>
                                        <p:tgtEl>
                                          <p:spTgt spid="4506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5062"/>
                                        </p:tgtEl>
                                      </p:cBhvr>
                                    </p:animEffect>
                                    <p:set>
                                      <p:cBhvr>
                                        <p:cTn id="12" dur="1" fill="hold">
                                          <p:stCondLst>
                                            <p:cond delay="499"/>
                                          </p:stCondLst>
                                        </p:cTn>
                                        <p:tgtEl>
                                          <p:spTgt spid="4506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45063"/>
                                        </p:tgtEl>
                                      </p:cBhvr>
                                    </p:animEffect>
                                    <p:set>
                                      <p:cBhvr>
                                        <p:cTn id="17" dur="1" fill="hold">
                                          <p:stCondLst>
                                            <p:cond delay="499"/>
                                          </p:stCondLst>
                                        </p:cTn>
                                        <p:tgtEl>
                                          <p:spTgt spid="450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autoUpdateAnimBg="0"/>
      <p:bldP spid="45062" grpId="0" animBg="1" autoUpdateAnimBg="0"/>
      <p:bldP spid="45063"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3"/>
          <p:cNvSpPr txBox="1">
            <a:spLocks noChangeArrowheads="1"/>
          </p:cNvSpPr>
          <p:nvPr/>
        </p:nvSpPr>
        <p:spPr bwMode="auto">
          <a:xfrm>
            <a:off x="179388" y="1196975"/>
            <a:ext cx="8353425" cy="519113"/>
          </a:xfrm>
          <a:prstGeom prst="rect">
            <a:avLst/>
          </a:prstGeom>
          <a:noFill/>
          <a:ln w="9525">
            <a:noFill/>
            <a:miter lim="800000"/>
            <a:headEnd/>
            <a:tailEnd/>
          </a:ln>
        </p:spPr>
        <p:txBody>
          <a:bodyPr>
            <a:spAutoFit/>
          </a:bodyPr>
          <a:lstStyle/>
          <a:p>
            <a:pPr>
              <a:spcBef>
                <a:spcPct val="50000"/>
              </a:spcBef>
            </a:pPr>
            <a:r>
              <a:rPr lang="en-US" altLang="zh-CN" sz="2800" u="sng">
                <a:solidFill>
                  <a:srgbClr val="990099"/>
                </a:solidFill>
                <a:latin typeface="Arial Black" pitchFamily="34" charset="0"/>
              </a:rPr>
              <a:t>Exercises</a:t>
            </a:r>
          </a:p>
        </p:txBody>
      </p:sp>
      <p:sp>
        <p:nvSpPr>
          <p:cNvPr id="81922" name="Text Box 4"/>
          <p:cNvSpPr txBox="1">
            <a:spLocks noChangeArrowheads="1"/>
          </p:cNvSpPr>
          <p:nvPr/>
        </p:nvSpPr>
        <p:spPr bwMode="auto">
          <a:xfrm>
            <a:off x="468313" y="1916113"/>
            <a:ext cx="8424862" cy="3360737"/>
          </a:xfrm>
          <a:prstGeom prst="rect">
            <a:avLst/>
          </a:prstGeom>
          <a:solidFill>
            <a:schemeClr val="bg1">
              <a:alpha val="70195"/>
            </a:schemeClr>
          </a:solidFill>
          <a:ln w="9525">
            <a:noFill/>
            <a:miter lim="800000"/>
            <a:headEnd/>
            <a:tailEnd/>
          </a:ln>
        </p:spPr>
        <p:txBody>
          <a:bodyPr>
            <a:spAutoFit/>
          </a:bodyPr>
          <a:lstStyle/>
          <a:p>
            <a:pPr marL="342900" indent="-342900">
              <a:lnSpc>
                <a:spcPct val="115000"/>
              </a:lnSpc>
              <a:spcBef>
                <a:spcPct val="35000"/>
              </a:spcBef>
            </a:pPr>
            <a:r>
              <a:rPr lang="en-US" altLang="zh-CN" sz="3000" b="1">
                <a:latin typeface="Times New Roman" pitchFamily="18" charset="0"/>
              </a:rPr>
              <a:t>1.</a:t>
            </a:r>
            <a:r>
              <a:rPr lang="zh-CN" altLang="en-US" sz="3000" b="1">
                <a:latin typeface="Times New Roman" pitchFamily="18" charset="0"/>
              </a:rPr>
              <a:t>在某种程度上，电像水一样流动。</a:t>
            </a:r>
          </a:p>
          <a:p>
            <a:pPr marL="342900" indent="-342900">
              <a:lnSpc>
                <a:spcPct val="115000"/>
              </a:lnSpc>
              <a:spcBef>
                <a:spcPct val="35000"/>
              </a:spcBef>
            </a:pPr>
            <a:r>
              <a:rPr lang="zh-CN" altLang="en-US" sz="3000" b="1">
                <a:latin typeface="Times New Roman" pitchFamily="18" charset="0"/>
              </a:rPr>
              <a:t>   </a:t>
            </a:r>
            <a:r>
              <a:rPr lang="en-US" altLang="zh-CN" sz="3000" b="1">
                <a:latin typeface="Times New Roman" pitchFamily="18" charset="0"/>
              </a:rPr>
              <a:t>____ ____ ____</a:t>
            </a:r>
            <a:r>
              <a:rPr lang="zh-CN" altLang="en-US" sz="3000" b="1">
                <a:latin typeface="Times New Roman" pitchFamily="18" charset="0"/>
              </a:rPr>
              <a:t>， </a:t>
            </a:r>
            <a:r>
              <a:rPr lang="en-US" altLang="zh-CN" sz="3000" b="1">
                <a:latin typeface="Times New Roman" pitchFamily="18" charset="0"/>
              </a:rPr>
              <a:t>electricity _____ like water.</a:t>
            </a:r>
          </a:p>
          <a:p>
            <a:pPr marL="342900" indent="-342900">
              <a:lnSpc>
                <a:spcPct val="115000"/>
              </a:lnSpc>
              <a:spcBef>
                <a:spcPct val="35000"/>
              </a:spcBef>
            </a:pPr>
            <a:r>
              <a:rPr lang="en-US" altLang="zh-CN" sz="3000" b="1">
                <a:latin typeface="Times New Roman" pitchFamily="18" charset="0"/>
              </a:rPr>
              <a:t>2. </a:t>
            </a:r>
            <a:r>
              <a:rPr lang="zh-CN" altLang="en-US" sz="3000" b="1">
                <a:latin typeface="Times New Roman" pitchFamily="18" charset="0"/>
              </a:rPr>
              <a:t>你能帮我买一盒果汁吗？</a:t>
            </a:r>
          </a:p>
          <a:p>
            <a:pPr marL="342900" indent="-342900">
              <a:lnSpc>
                <a:spcPct val="115000"/>
              </a:lnSpc>
              <a:spcBef>
                <a:spcPct val="35000"/>
              </a:spcBef>
            </a:pPr>
            <a:r>
              <a:rPr lang="en-US" altLang="zh-CN" sz="3000" b="1">
                <a:latin typeface="Times New Roman" pitchFamily="18" charset="0"/>
              </a:rPr>
              <a:t>    Can you _____ me ____</a:t>
            </a:r>
            <a:r>
              <a:rPr lang="en-US" altLang="zh-CN" b="1">
                <a:latin typeface="Times New Roman" pitchFamily="18" charset="0"/>
              </a:rPr>
              <a:t> </a:t>
            </a:r>
            <a:r>
              <a:rPr lang="en-US" altLang="zh-CN" sz="3000" b="1">
                <a:latin typeface="Times New Roman" pitchFamily="18" charset="0"/>
              </a:rPr>
              <a:t>____ ____ juice?</a:t>
            </a:r>
          </a:p>
          <a:p>
            <a:pPr marL="342900" indent="-342900">
              <a:lnSpc>
                <a:spcPct val="115000"/>
              </a:lnSpc>
              <a:spcBef>
                <a:spcPct val="35000"/>
              </a:spcBef>
            </a:pPr>
            <a:r>
              <a:rPr lang="en-US" altLang="zh-CN" sz="3000" b="1">
                <a:latin typeface="Times New Roman" pitchFamily="18" charset="0"/>
              </a:rPr>
              <a:t>3.You can’t buy electricity _____ _____. (</a:t>
            </a:r>
            <a:r>
              <a:rPr lang="zh-CN" altLang="en-US" sz="3000" b="1">
                <a:latin typeface="Times New Roman" pitchFamily="18" charset="0"/>
              </a:rPr>
              <a:t>盒装的</a:t>
            </a:r>
            <a:r>
              <a:rPr lang="en-US" altLang="zh-CN" sz="3000" b="1">
                <a:latin typeface="Times New Roman" pitchFamily="18" charset="0"/>
              </a:rPr>
              <a:t>) </a:t>
            </a:r>
          </a:p>
        </p:txBody>
      </p:sp>
      <p:sp>
        <p:nvSpPr>
          <p:cNvPr id="46084" name="Rectangle 6"/>
          <p:cNvSpPr>
            <a:spLocks noChangeArrowheads="1"/>
          </p:cNvSpPr>
          <p:nvPr/>
        </p:nvSpPr>
        <p:spPr bwMode="auto">
          <a:xfrm>
            <a:off x="1187450" y="2622550"/>
            <a:ext cx="2160588" cy="519113"/>
          </a:xfrm>
          <a:prstGeom prst="rect">
            <a:avLst/>
          </a:prstGeom>
          <a:noFill/>
          <a:ln w="9525">
            <a:noFill/>
            <a:miter lim="800000"/>
            <a:headEnd/>
            <a:tailEnd/>
          </a:ln>
        </p:spPr>
        <p:txBody>
          <a:bodyPr>
            <a:spAutoFit/>
          </a:bodyPr>
          <a:lstStyle/>
          <a:p>
            <a:r>
              <a:rPr lang="en-US" altLang="zh-CN" sz="2800" b="1" i="1">
                <a:solidFill>
                  <a:srgbClr val="FF0000"/>
                </a:solidFill>
                <a:latin typeface="Calibri" pitchFamily="34" charset="0"/>
              </a:rPr>
              <a:t>In  a  way</a:t>
            </a:r>
          </a:p>
        </p:txBody>
      </p:sp>
      <p:sp>
        <p:nvSpPr>
          <p:cNvPr id="46085" name="Rectangle 7"/>
          <p:cNvSpPr>
            <a:spLocks noChangeArrowheads="1"/>
          </p:cNvSpPr>
          <p:nvPr/>
        </p:nvSpPr>
        <p:spPr bwMode="auto">
          <a:xfrm>
            <a:off x="5580063" y="2636838"/>
            <a:ext cx="1093787" cy="519112"/>
          </a:xfrm>
          <a:prstGeom prst="rect">
            <a:avLst/>
          </a:prstGeom>
          <a:noFill/>
          <a:ln w="9525">
            <a:noFill/>
            <a:miter lim="800000"/>
            <a:headEnd/>
            <a:tailEnd/>
          </a:ln>
        </p:spPr>
        <p:txBody>
          <a:bodyPr>
            <a:spAutoFit/>
          </a:bodyPr>
          <a:lstStyle/>
          <a:p>
            <a:r>
              <a:rPr lang="en-US" altLang="zh-CN" sz="2800" b="1" i="1">
                <a:solidFill>
                  <a:srgbClr val="FF0000"/>
                </a:solidFill>
                <a:latin typeface="Calibri" pitchFamily="34" charset="0"/>
              </a:rPr>
              <a:t>flows</a:t>
            </a:r>
          </a:p>
        </p:txBody>
      </p:sp>
      <p:sp>
        <p:nvSpPr>
          <p:cNvPr id="46086" name="Rectangle 8"/>
          <p:cNvSpPr>
            <a:spLocks noChangeArrowheads="1"/>
          </p:cNvSpPr>
          <p:nvPr/>
        </p:nvSpPr>
        <p:spPr bwMode="auto">
          <a:xfrm>
            <a:off x="2230438" y="3989388"/>
            <a:ext cx="1549400" cy="519112"/>
          </a:xfrm>
          <a:prstGeom prst="rect">
            <a:avLst/>
          </a:prstGeom>
          <a:noFill/>
          <a:ln w="9525">
            <a:noFill/>
            <a:miter lim="800000"/>
            <a:headEnd/>
            <a:tailEnd/>
          </a:ln>
        </p:spPr>
        <p:txBody>
          <a:bodyPr>
            <a:spAutoFit/>
          </a:bodyPr>
          <a:lstStyle/>
          <a:p>
            <a:r>
              <a:rPr lang="en-US" altLang="zh-CN" sz="2800" b="1" i="1">
                <a:solidFill>
                  <a:srgbClr val="FF0000"/>
                </a:solidFill>
                <a:latin typeface="Calibri" pitchFamily="34" charset="0"/>
              </a:rPr>
              <a:t>get/ buy</a:t>
            </a:r>
          </a:p>
        </p:txBody>
      </p:sp>
      <p:sp>
        <p:nvSpPr>
          <p:cNvPr id="46087" name="Rectangle 9"/>
          <p:cNvSpPr>
            <a:spLocks noChangeArrowheads="1"/>
          </p:cNvSpPr>
          <p:nvPr/>
        </p:nvSpPr>
        <p:spPr bwMode="auto">
          <a:xfrm>
            <a:off x="4140200" y="3989388"/>
            <a:ext cx="2519363" cy="519112"/>
          </a:xfrm>
          <a:prstGeom prst="rect">
            <a:avLst/>
          </a:prstGeom>
          <a:noFill/>
          <a:ln w="9525">
            <a:noFill/>
            <a:miter lim="800000"/>
            <a:headEnd/>
            <a:tailEnd/>
          </a:ln>
        </p:spPr>
        <p:txBody>
          <a:bodyPr>
            <a:spAutoFit/>
          </a:bodyPr>
          <a:lstStyle/>
          <a:p>
            <a:r>
              <a:rPr lang="en-US" altLang="zh-CN" sz="2800" b="1" i="1">
                <a:solidFill>
                  <a:srgbClr val="FF0000"/>
                </a:solidFill>
                <a:latin typeface="Calibri" pitchFamily="34" charset="0"/>
              </a:rPr>
              <a:t>a packet of</a:t>
            </a:r>
          </a:p>
        </p:txBody>
      </p:sp>
      <p:sp>
        <p:nvSpPr>
          <p:cNvPr id="46088" name="Rectangle 10"/>
          <p:cNvSpPr>
            <a:spLocks noChangeArrowheads="1"/>
          </p:cNvSpPr>
          <p:nvPr/>
        </p:nvSpPr>
        <p:spPr bwMode="auto">
          <a:xfrm>
            <a:off x="5003800" y="4710113"/>
            <a:ext cx="2089150" cy="519112"/>
          </a:xfrm>
          <a:prstGeom prst="rect">
            <a:avLst/>
          </a:prstGeom>
          <a:noFill/>
          <a:ln w="9525">
            <a:noFill/>
            <a:miter lim="800000"/>
            <a:headEnd/>
            <a:tailEnd/>
          </a:ln>
        </p:spPr>
        <p:txBody>
          <a:bodyPr>
            <a:spAutoFit/>
          </a:bodyPr>
          <a:lstStyle/>
          <a:p>
            <a:r>
              <a:rPr lang="en-US" altLang="zh-CN" sz="2800" b="1" i="1">
                <a:solidFill>
                  <a:srgbClr val="FF0000"/>
                </a:solidFill>
                <a:latin typeface="Calibri" pitchFamily="34" charset="0"/>
              </a:rPr>
              <a:t>in  packets</a:t>
            </a: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strips(downLeft)">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6085"/>
                                        </p:tgtEl>
                                        <p:attrNameLst>
                                          <p:attrName>style.visibility</p:attrName>
                                        </p:attrNameLst>
                                      </p:cBhvr>
                                      <p:to>
                                        <p:strVal val="visible"/>
                                      </p:to>
                                    </p:set>
                                    <p:animEffect transition="in" filter="strips(downLeft)">
                                      <p:cBhvr>
                                        <p:cTn id="12" dur="500"/>
                                        <p:tgtEl>
                                          <p:spTgt spid="46085"/>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46086"/>
                                        </p:tgtEl>
                                        <p:attrNameLst>
                                          <p:attrName>style.visibility</p:attrName>
                                        </p:attrNameLst>
                                      </p:cBhvr>
                                      <p:to>
                                        <p:strVal val="visible"/>
                                      </p:to>
                                    </p:set>
                                    <p:animEffect transition="in" filter="strips(downLeft)">
                                      <p:cBhvr>
                                        <p:cTn id="17" dur="500"/>
                                        <p:tgtEl>
                                          <p:spTgt spid="4608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46087"/>
                                        </p:tgtEl>
                                        <p:attrNameLst>
                                          <p:attrName>style.visibility</p:attrName>
                                        </p:attrNameLst>
                                      </p:cBhvr>
                                      <p:to>
                                        <p:strVal val="visible"/>
                                      </p:to>
                                    </p:set>
                                    <p:animEffect transition="in" filter="strips(downLeft)">
                                      <p:cBhvr>
                                        <p:cTn id="22" dur="500"/>
                                        <p:tgtEl>
                                          <p:spTgt spid="46087"/>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46088"/>
                                        </p:tgtEl>
                                        <p:attrNameLst>
                                          <p:attrName>style.visibility</p:attrName>
                                        </p:attrNameLst>
                                      </p:cBhvr>
                                      <p:to>
                                        <p:strVal val="visible"/>
                                      </p:to>
                                    </p:set>
                                    <p:animEffect transition="in" filter="strips(downLeft)">
                                      <p:cBhvr>
                                        <p:cTn id="27" dur="500"/>
                                        <p:tgtEl>
                                          <p:spTgt spid="46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autoUpdateAnimBg="0"/>
      <p:bldP spid="46085" grpId="0" autoUpdateAnimBg="0"/>
      <p:bldP spid="46086" grpId="0" autoUpdateAnimBg="0"/>
      <p:bldP spid="46087" grpId="0" autoUpdateAnimBg="0"/>
      <p:bldP spid="4608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ext Box 3"/>
          <p:cNvSpPr txBox="1">
            <a:spLocks noChangeArrowheads="1"/>
          </p:cNvSpPr>
          <p:nvPr/>
        </p:nvSpPr>
        <p:spPr bwMode="auto">
          <a:xfrm>
            <a:off x="179388" y="476250"/>
            <a:ext cx="8353425" cy="519113"/>
          </a:xfrm>
          <a:prstGeom prst="rect">
            <a:avLst/>
          </a:prstGeom>
          <a:noFill/>
          <a:ln w="9525">
            <a:noFill/>
            <a:miter lim="800000"/>
            <a:headEnd/>
            <a:tailEnd/>
          </a:ln>
        </p:spPr>
        <p:txBody>
          <a:bodyPr>
            <a:spAutoFit/>
          </a:bodyPr>
          <a:lstStyle/>
          <a:p>
            <a:pPr>
              <a:spcBef>
                <a:spcPct val="50000"/>
              </a:spcBef>
            </a:pPr>
            <a:r>
              <a:rPr lang="en-US" altLang="zh-CN" sz="2800" u="sng">
                <a:solidFill>
                  <a:srgbClr val="990099"/>
                </a:solidFill>
                <a:latin typeface="Arial Black" pitchFamily="34" charset="0"/>
              </a:rPr>
              <a:t>Exercises</a:t>
            </a:r>
          </a:p>
        </p:txBody>
      </p:sp>
      <p:sp>
        <p:nvSpPr>
          <p:cNvPr id="82946" name="Text Box 4"/>
          <p:cNvSpPr txBox="1">
            <a:spLocks noChangeArrowheads="1"/>
          </p:cNvSpPr>
          <p:nvPr/>
        </p:nvSpPr>
        <p:spPr bwMode="auto">
          <a:xfrm>
            <a:off x="250825" y="1125538"/>
            <a:ext cx="8713788" cy="4340225"/>
          </a:xfrm>
          <a:prstGeom prst="rect">
            <a:avLst/>
          </a:prstGeom>
          <a:solidFill>
            <a:schemeClr val="bg1">
              <a:alpha val="70195"/>
            </a:schemeClr>
          </a:solidFill>
          <a:ln w="9525">
            <a:noFill/>
            <a:miter lim="800000"/>
            <a:headEnd/>
            <a:tailEnd/>
          </a:ln>
        </p:spPr>
        <p:txBody>
          <a:bodyPr>
            <a:spAutoFit/>
          </a:bodyPr>
          <a:lstStyle/>
          <a:p>
            <a:pPr marL="342900" indent="-342900">
              <a:lnSpc>
                <a:spcPct val="130000"/>
              </a:lnSpc>
              <a:spcBef>
                <a:spcPct val="50000"/>
              </a:spcBef>
            </a:pPr>
            <a:endParaRPr lang="en-US" altLang="zh-CN" sz="3000" b="1"/>
          </a:p>
          <a:p>
            <a:pPr marL="342900" indent="-342900">
              <a:lnSpc>
                <a:spcPct val="130000"/>
              </a:lnSpc>
              <a:spcBef>
                <a:spcPct val="50000"/>
              </a:spcBef>
            </a:pPr>
            <a:r>
              <a:rPr lang="en-US" altLang="zh-CN" sz="3000" b="1"/>
              <a:t>4.Electricity _____ ____ (</a:t>
            </a:r>
            <a:r>
              <a:rPr lang="zh-CN" altLang="en-US" sz="3000" b="1"/>
              <a:t>进入</a:t>
            </a:r>
            <a:r>
              <a:rPr lang="en-US" altLang="zh-CN" sz="3000" b="1"/>
              <a:t>)our flat through thin wires, and these wires ____ ____ ___(</a:t>
            </a:r>
            <a:r>
              <a:rPr lang="zh-CN" altLang="en-US" sz="3000" b="1"/>
              <a:t>连接</a:t>
            </a:r>
            <a:r>
              <a:rPr lang="en-US" altLang="zh-CN" sz="3000" b="1"/>
              <a:t>) cables under the streets.</a:t>
            </a:r>
          </a:p>
          <a:p>
            <a:pPr marL="342900" indent="-342900">
              <a:lnSpc>
                <a:spcPct val="130000"/>
              </a:lnSpc>
              <a:spcBef>
                <a:spcPct val="50000"/>
              </a:spcBef>
            </a:pPr>
            <a:r>
              <a:rPr lang="en-US" altLang="zh-CN" sz="3000" b="1"/>
              <a:t>5. _</a:t>
            </a:r>
            <a:r>
              <a:rPr lang="en-GB" altLang="en-US" sz="3000" b="1"/>
              <a:t>__</a:t>
            </a:r>
            <a:r>
              <a:rPr lang="en-US" altLang="zh-CN" sz="3000" b="1"/>
              <a:t>_ ____ ____(</a:t>
            </a:r>
            <a:r>
              <a:rPr lang="zh-CN" altLang="en-US" sz="3000" b="1"/>
              <a:t>片刻之后）</a:t>
            </a:r>
            <a:r>
              <a:rPr lang="en-US" altLang="zh-CN" sz="3000" b="1"/>
              <a:t>, she came home.</a:t>
            </a:r>
          </a:p>
          <a:p>
            <a:pPr marL="342900" indent="-342900">
              <a:lnSpc>
                <a:spcPct val="130000"/>
              </a:lnSpc>
              <a:spcBef>
                <a:spcPct val="50000"/>
              </a:spcBef>
            </a:pPr>
            <a:endParaRPr lang="en-US" sz="3000" b="1"/>
          </a:p>
        </p:txBody>
      </p:sp>
      <p:sp>
        <p:nvSpPr>
          <p:cNvPr id="47108" name="Rectangle 9"/>
          <p:cNvSpPr>
            <a:spLocks noChangeArrowheads="1"/>
          </p:cNvSpPr>
          <p:nvPr/>
        </p:nvSpPr>
        <p:spPr bwMode="auto">
          <a:xfrm>
            <a:off x="2557463" y="1973263"/>
            <a:ext cx="2519362" cy="549275"/>
          </a:xfrm>
          <a:prstGeom prst="rect">
            <a:avLst/>
          </a:prstGeom>
          <a:noFill/>
          <a:ln w="9525">
            <a:noFill/>
            <a:miter lim="800000"/>
            <a:headEnd/>
            <a:tailEnd/>
          </a:ln>
        </p:spPr>
        <p:txBody>
          <a:bodyPr>
            <a:spAutoFit/>
          </a:bodyPr>
          <a:lstStyle/>
          <a:p>
            <a:r>
              <a:rPr lang="en-US" altLang="zh-CN" sz="3000" b="1" i="1">
                <a:solidFill>
                  <a:srgbClr val="FF0000"/>
                </a:solidFill>
                <a:latin typeface="Calibri" pitchFamily="34" charset="0"/>
              </a:rPr>
              <a:t>comes into</a:t>
            </a:r>
          </a:p>
        </p:txBody>
      </p:sp>
      <p:sp>
        <p:nvSpPr>
          <p:cNvPr id="47109" name="Rectangle 10"/>
          <p:cNvSpPr>
            <a:spLocks noChangeArrowheads="1"/>
          </p:cNvSpPr>
          <p:nvPr/>
        </p:nvSpPr>
        <p:spPr bwMode="auto">
          <a:xfrm>
            <a:off x="5435600" y="2592388"/>
            <a:ext cx="3095625" cy="549275"/>
          </a:xfrm>
          <a:prstGeom prst="rect">
            <a:avLst/>
          </a:prstGeom>
          <a:noFill/>
          <a:ln w="9525">
            <a:noFill/>
            <a:miter lim="800000"/>
            <a:headEnd/>
            <a:tailEnd/>
          </a:ln>
        </p:spPr>
        <p:txBody>
          <a:bodyPr>
            <a:spAutoFit/>
          </a:bodyPr>
          <a:lstStyle/>
          <a:p>
            <a:r>
              <a:rPr lang="en-US" altLang="zh-CN" sz="3000" b="1" i="1">
                <a:solidFill>
                  <a:srgbClr val="FF0000"/>
                </a:solidFill>
                <a:latin typeface="Calibri" pitchFamily="34" charset="0"/>
              </a:rPr>
              <a:t>are connected to</a:t>
            </a:r>
          </a:p>
        </p:txBody>
      </p:sp>
      <p:sp>
        <p:nvSpPr>
          <p:cNvPr id="47110" name="文字方塊 2"/>
          <p:cNvSpPr txBox="1">
            <a:spLocks noChangeArrowheads="1"/>
          </p:cNvSpPr>
          <p:nvPr/>
        </p:nvSpPr>
        <p:spPr bwMode="auto">
          <a:xfrm>
            <a:off x="611188" y="4005263"/>
            <a:ext cx="5256212" cy="549275"/>
          </a:xfrm>
          <a:prstGeom prst="rect">
            <a:avLst/>
          </a:prstGeom>
          <a:noFill/>
          <a:ln w="9525">
            <a:noFill/>
            <a:miter lim="800000"/>
            <a:headEnd/>
            <a:tailEnd/>
          </a:ln>
        </p:spPr>
        <p:txBody>
          <a:bodyPr>
            <a:spAutoFit/>
          </a:bodyPr>
          <a:lstStyle/>
          <a:p>
            <a:r>
              <a:rPr lang="en-US" altLang="zh-CN" sz="3000" b="1" i="1">
                <a:solidFill>
                  <a:srgbClr val="FF0000"/>
                </a:solidFill>
                <a:latin typeface="Calibri" pitchFamily="34" charset="0"/>
              </a:rPr>
              <a:t>A moment later</a:t>
            </a:r>
            <a:endParaRPr lang="zh-HK" altLang="en-US" sz="3000" b="1" i="1">
              <a:solidFill>
                <a:srgbClr val="FF0000"/>
              </a:solidFill>
              <a:latin typeface="Calibri" pitchFamily="3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strips(downLeft)">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strips(downLeft)">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7110"/>
                                        </p:tgtEl>
                                        <p:attrNameLst>
                                          <p:attrName>style.visibility</p:attrName>
                                        </p:attrNameLst>
                                      </p:cBhvr>
                                      <p:to>
                                        <p:strVal val="visible"/>
                                      </p:to>
                                    </p:set>
                                    <p:animEffect transition="in" filter="fade">
                                      <p:cBhvr>
                                        <p:cTn id="17"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utoUpdateAnimBg="0"/>
      <p:bldP spid="47109" grpId="0" autoUpdateAnimBg="0"/>
      <p:bldP spid="47110"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body" idx="1"/>
          </p:nvPr>
        </p:nvSpPr>
        <p:spPr>
          <a:xfrm>
            <a:off x="469900" y="909638"/>
            <a:ext cx="8280400" cy="5545137"/>
          </a:xfrm>
        </p:spPr>
        <p:txBody>
          <a:bodyPr/>
          <a:lstStyle/>
          <a:p>
            <a:pPr eaLnBrk="1" hangingPunct="1">
              <a:lnSpc>
                <a:spcPct val="90000"/>
              </a:lnSpc>
              <a:buFontTx/>
              <a:buNone/>
            </a:pPr>
            <a:r>
              <a:rPr lang="en-US" altLang="zh-CN" sz="2600" smtClean="0">
                <a:solidFill>
                  <a:schemeClr val="hlink"/>
                </a:solidFill>
              </a:rPr>
              <a:t>Does </a:t>
            </a:r>
            <a:r>
              <a:rPr lang="en-US" altLang="zh-CN" sz="2600" smtClean="0">
                <a:solidFill>
                  <a:srgbClr val="ED3F36"/>
                </a:solidFill>
              </a:rPr>
              <a:t>anyone</a:t>
            </a:r>
            <a:r>
              <a:rPr lang="en-US" altLang="zh-CN" sz="2600" smtClean="0">
                <a:solidFill>
                  <a:schemeClr val="hlink"/>
                </a:solidFill>
              </a:rPr>
              <a:t> want anything?</a:t>
            </a:r>
            <a:r>
              <a:rPr lang="zh-CN" altLang="en-US" sz="2600" smtClean="0">
                <a:solidFill>
                  <a:schemeClr val="hlink"/>
                </a:solidFill>
              </a:rPr>
              <a:t>有人要买东西吗？</a:t>
            </a:r>
          </a:p>
          <a:p>
            <a:pPr eaLnBrk="1" hangingPunct="1">
              <a:lnSpc>
                <a:spcPct val="90000"/>
              </a:lnSpc>
              <a:buFont typeface="Wingdings" pitchFamily="2" charset="2"/>
              <a:buChar char="Ø"/>
            </a:pPr>
            <a:r>
              <a:rPr lang="en-US" altLang="zh-CN" sz="2600" smtClean="0"/>
              <a:t>anyone </a:t>
            </a:r>
            <a:r>
              <a:rPr lang="zh-CN" altLang="en-US" sz="2600" smtClean="0"/>
              <a:t>或</a:t>
            </a:r>
            <a:r>
              <a:rPr lang="en-US" altLang="zh-CN" sz="2600" smtClean="0"/>
              <a:t>anybody </a:t>
            </a:r>
            <a:r>
              <a:rPr lang="zh-CN" altLang="en-US" sz="2600" smtClean="0"/>
              <a:t>意为“任何人”，</a:t>
            </a:r>
            <a:r>
              <a:rPr lang="en-US" altLang="zh-CN" sz="2600" smtClean="0"/>
              <a:t>anything </a:t>
            </a:r>
            <a:r>
              <a:rPr lang="zh-CN" altLang="en-US" sz="2600" smtClean="0"/>
              <a:t>意为“任何东西”，它们都是不定代词，常用于疑问句或否定句中。不定代词作主语时，谓语动词用单数形式。如：</a:t>
            </a:r>
          </a:p>
          <a:p>
            <a:pPr eaLnBrk="1" hangingPunct="1">
              <a:lnSpc>
                <a:spcPct val="90000"/>
              </a:lnSpc>
              <a:buFontTx/>
              <a:buNone/>
            </a:pPr>
            <a:r>
              <a:rPr lang="zh-CN" altLang="en-US" sz="2600" smtClean="0"/>
              <a:t>	我什么都不要。</a:t>
            </a:r>
            <a:r>
              <a:rPr lang="en-US" sz="2600" smtClean="0"/>
              <a:t> </a:t>
            </a:r>
          </a:p>
          <a:p>
            <a:pPr eaLnBrk="1" hangingPunct="1">
              <a:lnSpc>
                <a:spcPct val="90000"/>
              </a:lnSpc>
              <a:buFontTx/>
              <a:buNone/>
            </a:pPr>
            <a:r>
              <a:rPr lang="en-US" sz="2600" smtClean="0"/>
              <a:t>	</a:t>
            </a:r>
            <a:r>
              <a:rPr lang="en-US" altLang="zh-CN" sz="2600" smtClean="0">
                <a:solidFill>
                  <a:srgbClr val="ED3F36"/>
                </a:solidFill>
              </a:rPr>
              <a:t>I don’t want anything. </a:t>
            </a:r>
            <a:endParaRPr lang="zh-CN" altLang="en-US" sz="2600" smtClean="0">
              <a:solidFill>
                <a:srgbClr val="ED3F36"/>
              </a:solidFill>
            </a:endParaRPr>
          </a:p>
          <a:p>
            <a:pPr eaLnBrk="1" hangingPunct="1">
              <a:lnSpc>
                <a:spcPct val="90000"/>
              </a:lnSpc>
              <a:buFontTx/>
              <a:buNone/>
            </a:pPr>
            <a:r>
              <a:rPr lang="zh-CN" altLang="en-US" sz="2600" smtClean="0"/>
              <a:t>	一切都好吗？</a:t>
            </a:r>
            <a:r>
              <a:rPr lang="en-US" sz="2600" smtClean="0"/>
              <a:t> </a:t>
            </a:r>
          </a:p>
          <a:p>
            <a:pPr eaLnBrk="1" hangingPunct="1">
              <a:lnSpc>
                <a:spcPct val="90000"/>
              </a:lnSpc>
              <a:buFontTx/>
              <a:buNone/>
            </a:pPr>
            <a:r>
              <a:rPr lang="en-US" sz="2600" smtClean="0"/>
              <a:t>	</a:t>
            </a:r>
            <a:r>
              <a:rPr lang="en-US" altLang="zh-CN" sz="2600" smtClean="0">
                <a:solidFill>
                  <a:srgbClr val="ED3F36"/>
                </a:solidFill>
              </a:rPr>
              <a:t>Is everything OK?</a:t>
            </a:r>
            <a:r>
              <a:rPr lang="en-US" altLang="zh-CN" sz="2600" smtClean="0"/>
              <a:t> </a:t>
            </a:r>
            <a:endParaRPr lang="zh-CN" altLang="en-US" sz="2600" smtClean="0"/>
          </a:p>
          <a:p>
            <a:pPr eaLnBrk="1" hangingPunct="1">
              <a:lnSpc>
                <a:spcPct val="90000"/>
              </a:lnSpc>
              <a:buFont typeface="Wingdings" pitchFamily="2" charset="2"/>
              <a:buChar char="Ø"/>
            </a:pPr>
            <a:r>
              <a:rPr lang="en-US" altLang="zh-CN" sz="2600" smtClean="0"/>
              <a:t>someone / somebody </a:t>
            </a:r>
            <a:r>
              <a:rPr lang="zh-CN" altLang="en-US" sz="2600" smtClean="0"/>
              <a:t>意为“某人；有人”，</a:t>
            </a:r>
            <a:r>
              <a:rPr lang="en-US" altLang="zh-CN" sz="2600" smtClean="0"/>
              <a:t>something </a:t>
            </a:r>
            <a:r>
              <a:rPr lang="zh-CN" altLang="en-US" sz="2600" smtClean="0"/>
              <a:t>意为“某物；某事”。这三个词也是不定代词，一般用于肯定句中。如：</a:t>
            </a:r>
          </a:p>
          <a:p>
            <a:pPr eaLnBrk="1" hangingPunct="1">
              <a:lnSpc>
                <a:spcPct val="90000"/>
              </a:lnSpc>
              <a:buFontTx/>
              <a:buNone/>
            </a:pPr>
            <a:r>
              <a:rPr lang="en-US" altLang="zh-CN" sz="2600" smtClean="0"/>
              <a:t>	</a:t>
            </a:r>
            <a:r>
              <a:rPr lang="zh-CN" altLang="en-US" sz="2600" smtClean="0"/>
              <a:t>学校门口有人想见你。</a:t>
            </a:r>
          </a:p>
          <a:p>
            <a:pPr eaLnBrk="1" hangingPunct="1">
              <a:lnSpc>
                <a:spcPct val="90000"/>
              </a:lnSpc>
              <a:buFontTx/>
              <a:buNone/>
            </a:pPr>
            <a:r>
              <a:rPr lang="en-US" altLang="zh-CN" sz="2600" smtClean="0"/>
              <a:t>	</a:t>
            </a:r>
            <a:r>
              <a:rPr lang="en-US" altLang="zh-CN" sz="2600" smtClean="0">
                <a:solidFill>
                  <a:srgbClr val="ED3F36"/>
                </a:solidFill>
              </a:rPr>
              <a:t>Someone wants to see you at the school gate. </a:t>
            </a:r>
            <a:endParaRPr lang="zh-CN" altLang="en-US" sz="2600" smtClean="0">
              <a:solidFill>
                <a:srgbClr val="ED3F36"/>
              </a:solidFill>
            </a:endParaRPr>
          </a:p>
        </p:txBody>
      </p:sp>
      <p:sp>
        <p:nvSpPr>
          <p:cNvPr id="83970" name="Text Box 3"/>
          <p:cNvSpPr txBox="1">
            <a:spLocks noChangeArrowheads="1"/>
          </p:cNvSpPr>
          <p:nvPr/>
        </p:nvSpPr>
        <p:spPr bwMode="auto">
          <a:xfrm>
            <a:off x="3492500" y="185738"/>
            <a:ext cx="3887788" cy="579437"/>
          </a:xfrm>
          <a:prstGeom prst="rect">
            <a:avLst/>
          </a:prstGeom>
          <a:noFill/>
          <a:ln w="9525">
            <a:noFill/>
            <a:miter lim="800000"/>
            <a:headEnd/>
            <a:tailEnd/>
          </a:ln>
        </p:spPr>
        <p:txBody>
          <a:bodyPr>
            <a:spAutoFit/>
          </a:bodyPr>
          <a:lstStyle/>
          <a:p>
            <a:pPr>
              <a:spcBef>
                <a:spcPct val="50000"/>
              </a:spcBef>
            </a:pPr>
            <a:r>
              <a:rPr lang="en-US" altLang="zh-CN" sz="3200">
                <a:solidFill>
                  <a:srgbClr val="ED3F36"/>
                </a:solidFill>
              </a:rPr>
              <a:t>Language </a:t>
            </a:r>
            <a:r>
              <a:rPr lang="zh-CN" altLang="en-US" sz="3200">
                <a:solidFill>
                  <a:srgbClr val="ED3F36"/>
                </a:solidFill>
              </a:rPr>
              <a:t>P</a:t>
            </a:r>
            <a:r>
              <a:rPr lang="en-US" altLang="zh-CN" sz="3200">
                <a:solidFill>
                  <a:srgbClr val="ED3F36"/>
                </a:solidFill>
              </a:rPr>
              <a:t>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0">
                                            <p:txEl>
                                              <p:pRg st="3" end="3"/>
                                            </p:txEl>
                                          </p:spTgt>
                                        </p:tgtEl>
                                        <p:attrNameLst>
                                          <p:attrName>style.visibility</p:attrName>
                                        </p:attrNameLst>
                                      </p:cBhvr>
                                      <p:to>
                                        <p:strVal val="visible"/>
                                      </p:to>
                                    </p:set>
                                    <p:anim calcmode="lin" valueType="num">
                                      <p:cBhvr additive="base">
                                        <p:cTn id="7" dur="500" fill="hold"/>
                                        <p:tgtEl>
                                          <p:spTgt spid="48130">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0">
                                            <p:txEl>
                                              <p:pRg st="5" end="5"/>
                                            </p:txEl>
                                          </p:spTgt>
                                        </p:tgtEl>
                                        <p:attrNameLst>
                                          <p:attrName>style.visibility</p:attrName>
                                        </p:attrNameLst>
                                      </p:cBhvr>
                                      <p:to>
                                        <p:strVal val="visible"/>
                                      </p:to>
                                    </p:set>
                                    <p:anim calcmode="lin" valueType="num">
                                      <p:cBhvr additive="base">
                                        <p:cTn id="13" dur="500" fill="hold"/>
                                        <p:tgtEl>
                                          <p:spTgt spid="48130">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0">
                                            <p:txEl>
                                              <p:pRg st="8" end="8"/>
                                            </p:txEl>
                                          </p:spTgt>
                                        </p:tgtEl>
                                        <p:attrNameLst>
                                          <p:attrName>style.visibility</p:attrName>
                                        </p:attrNameLst>
                                      </p:cBhvr>
                                      <p:to>
                                        <p:strVal val="visible"/>
                                      </p:to>
                                    </p:set>
                                    <p:anim calcmode="lin" valueType="num">
                                      <p:cBhvr additive="base">
                                        <p:cTn id="19" dur="500" fill="hold"/>
                                        <p:tgtEl>
                                          <p:spTgt spid="48130">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0">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type="body" idx="1"/>
          </p:nvPr>
        </p:nvSpPr>
        <p:spPr>
          <a:xfrm>
            <a:off x="468313" y="836613"/>
            <a:ext cx="8218487" cy="5400675"/>
          </a:xfrm>
        </p:spPr>
        <p:txBody>
          <a:bodyPr/>
          <a:lstStyle/>
          <a:p>
            <a:pPr eaLnBrk="1" hangingPunct="1">
              <a:lnSpc>
                <a:spcPct val="95000"/>
              </a:lnSpc>
              <a:buFontTx/>
              <a:buNone/>
            </a:pPr>
            <a:r>
              <a:rPr lang="zh-CN" altLang="en-US" sz="3000" smtClean="0"/>
              <a:t>选择最佳答案填空。</a:t>
            </a:r>
          </a:p>
          <a:p>
            <a:pPr eaLnBrk="1" hangingPunct="1">
              <a:lnSpc>
                <a:spcPct val="95000"/>
              </a:lnSpc>
              <a:buFontTx/>
              <a:buNone/>
            </a:pPr>
            <a:r>
              <a:rPr lang="en-US" altLang="zh-CN" sz="3000" smtClean="0"/>
              <a:t>(    )1. There ____ something in the box. You </a:t>
            </a:r>
          </a:p>
          <a:p>
            <a:pPr eaLnBrk="1" hangingPunct="1">
              <a:lnSpc>
                <a:spcPct val="95000"/>
              </a:lnSpc>
              <a:buFontTx/>
              <a:buNone/>
            </a:pPr>
            <a:r>
              <a:rPr lang="en-US" altLang="zh-CN" sz="3000" smtClean="0"/>
              <a:t>           must like it.</a:t>
            </a:r>
          </a:p>
          <a:p>
            <a:pPr eaLnBrk="1" hangingPunct="1">
              <a:lnSpc>
                <a:spcPct val="95000"/>
              </a:lnSpc>
              <a:buFontTx/>
              <a:buNone/>
            </a:pPr>
            <a:r>
              <a:rPr lang="en-US" altLang="zh-CN" sz="3000" smtClean="0"/>
              <a:t>		  A. be 	B. is 		C. am 	D. are</a:t>
            </a:r>
          </a:p>
          <a:p>
            <a:pPr eaLnBrk="1" hangingPunct="1">
              <a:lnSpc>
                <a:spcPct val="95000"/>
              </a:lnSpc>
              <a:buFontTx/>
              <a:buNone/>
            </a:pPr>
            <a:r>
              <a:rPr lang="en-US" altLang="zh-CN" sz="3000" smtClean="0"/>
              <a:t>(    )2. Does ____ like this book?</a:t>
            </a:r>
          </a:p>
          <a:p>
            <a:pPr eaLnBrk="1" hangingPunct="1">
              <a:lnSpc>
                <a:spcPct val="95000"/>
              </a:lnSpc>
              <a:buFontTx/>
              <a:buNone/>
            </a:pPr>
            <a:r>
              <a:rPr lang="en-US" altLang="zh-CN" sz="3000" smtClean="0"/>
              <a:t>		  A. anything 		B. someone</a:t>
            </a:r>
          </a:p>
          <a:p>
            <a:pPr eaLnBrk="1" hangingPunct="1">
              <a:lnSpc>
                <a:spcPct val="95000"/>
              </a:lnSpc>
              <a:buFontTx/>
              <a:buNone/>
            </a:pPr>
            <a:r>
              <a:rPr lang="en-US" altLang="zh-CN" sz="3000" smtClean="0"/>
              <a:t>		  C. something 		D. anybody</a:t>
            </a:r>
          </a:p>
          <a:p>
            <a:pPr eaLnBrk="1" hangingPunct="1">
              <a:lnSpc>
                <a:spcPct val="95000"/>
              </a:lnSpc>
              <a:buFontTx/>
              <a:buNone/>
            </a:pPr>
            <a:r>
              <a:rPr lang="en-US" altLang="zh-CN" sz="3000" smtClean="0"/>
              <a:t>(    )3. I’m hungry now. I want ____ to eat.</a:t>
            </a:r>
          </a:p>
          <a:p>
            <a:pPr eaLnBrk="1" hangingPunct="1">
              <a:lnSpc>
                <a:spcPct val="95000"/>
              </a:lnSpc>
              <a:buFontTx/>
              <a:buNone/>
            </a:pPr>
            <a:r>
              <a:rPr lang="en-US" altLang="zh-CN" sz="3000" smtClean="0"/>
              <a:t>		 A. anything 		B. everything</a:t>
            </a:r>
          </a:p>
          <a:p>
            <a:pPr eaLnBrk="1" hangingPunct="1">
              <a:lnSpc>
                <a:spcPct val="95000"/>
              </a:lnSpc>
              <a:buFontTx/>
              <a:buNone/>
            </a:pPr>
            <a:r>
              <a:rPr lang="en-US" altLang="zh-CN" sz="3000" smtClean="0"/>
              <a:t>		 C. something 		D. nothing</a:t>
            </a:r>
            <a:endParaRPr lang="zh-CN" altLang="en-US" sz="3000" smtClean="0"/>
          </a:p>
        </p:txBody>
      </p:sp>
      <p:sp>
        <p:nvSpPr>
          <p:cNvPr id="49155" name="Rectangle 3"/>
          <p:cNvSpPr>
            <a:spLocks noChangeArrowheads="1"/>
          </p:cNvSpPr>
          <p:nvPr/>
        </p:nvSpPr>
        <p:spPr bwMode="auto">
          <a:xfrm>
            <a:off x="684213" y="1373188"/>
            <a:ext cx="438150" cy="549275"/>
          </a:xfrm>
          <a:prstGeom prst="rect">
            <a:avLst/>
          </a:prstGeom>
          <a:noFill/>
          <a:ln w="9525">
            <a:noFill/>
            <a:miter lim="800000"/>
            <a:headEnd/>
            <a:tailEnd/>
          </a:ln>
        </p:spPr>
        <p:txBody>
          <a:bodyPr wrap="none">
            <a:spAutoFit/>
          </a:bodyPr>
          <a:lstStyle/>
          <a:p>
            <a:r>
              <a:rPr lang="en-US" altLang="zh-CN" sz="3000">
                <a:solidFill>
                  <a:srgbClr val="ED3F36"/>
                </a:solidFill>
              </a:rPr>
              <a:t>B</a:t>
            </a:r>
            <a:endParaRPr lang="zh-CN" altLang="en-US" sz="3000">
              <a:solidFill>
                <a:srgbClr val="ED3F36"/>
              </a:solidFill>
            </a:endParaRPr>
          </a:p>
        </p:txBody>
      </p:sp>
      <p:sp>
        <p:nvSpPr>
          <p:cNvPr id="49156" name="Rectangle 4"/>
          <p:cNvSpPr>
            <a:spLocks noChangeArrowheads="1"/>
          </p:cNvSpPr>
          <p:nvPr/>
        </p:nvSpPr>
        <p:spPr bwMode="auto">
          <a:xfrm>
            <a:off x="684213" y="2957513"/>
            <a:ext cx="458787" cy="549275"/>
          </a:xfrm>
          <a:prstGeom prst="rect">
            <a:avLst/>
          </a:prstGeom>
          <a:noFill/>
          <a:ln w="9525">
            <a:noFill/>
            <a:miter lim="800000"/>
            <a:headEnd/>
            <a:tailEnd/>
          </a:ln>
        </p:spPr>
        <p:txBody>
          <a:bodyPr wrap="none">
            <a:spAutoFit/>
          </a:bodyPr>
          <a:lstStyle/>
          <a:p>
            <a:r>
              <a:rPr lang="en-US" altLang="zh-CN" sz="3000">
                <a:solidFill>
                  <a:srgbClr val="ED3F36"/>
                </a:solidFill>
              </a:rPr>
              <a:t>D</a:t>
            </a:r>
            <a:endParaRPr lang="zh-CN" altLang="en-US" sz="3000">
              <a:solidFill>
                <a:srgbClr val="ED3F36"/>
              </a:solidFill>
            </a:endParaRPr>
          </a:p>
        </p:txBody>
      </p:sp>
      <p:sp>
        <p:nvSpPr>
          <p:cNvPr id="49157" name="Rectangle 5"/>
          <p:cNvSpPr>
            <a:spLocks noChangeArrowheads="1"/>
          </p:cNvSpPr>
          <p:nvPr/>
        </p:nvSpPr>
        <p:spPr bwMode="auto">
          <a:xfrm>
            <a:off x="684213" y="4541838"/>
            <a:ext cx="458787" cy="549275"/>
          </a:xfrm>
          <a:prstGeom prst="rect">
            <a:avLst/>
          </a:prstGeom>
          <a:noFill/>
          <a:ln w="9525">
            <a:noFill/>
            <a:miter lim="800000"/>
            <a:headEnd/>
            <a:tailEnd/>
          </a:ln>
        </p:spPr>
        <p:txBody>
          <a:bodyPr wrap="none">
            <a:spAutoFit/>
          </a:bodyPr>
          <a:lstStyle/>
          <a:p>
            <a:r>
              <a:rPr lang="en-US" altLang="zh-CN" sz="3000">
                <a:solidFill>
                  <a:srgbClr val="ED3F36"/>
                </a:solidFill>
              </a:rPr>
              <a:t>C</a:t>
            </a:r>
            <a:endParaRPr lang="zh-CN" altLang="en-US" sz="300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155"/>
                                        </p:tgtEl>
                                        <p:attrNameLst>
                                          <p:attrName>style.visibility</p:attrName>
                                        </p:attrNameLst>
                                      </p:cBhvr>
                                      <p:to>
                                        <p:strVal val="visible"/>
                                      </p:to>
                                    </p:set>
                                    <p:anim calcmode="lin" valueType="num">
                                      <p:cBhvr additive="base">
                                        <p:cTn id="7" dur="500" fill="hold"/>
                                        <p:tgtEl>
                                          <p:spTgt spid="49155"/>
                                        </p:tgtEl>
                                        <p:attrNameLst>
                                          <p:attrName>ppt_x</p:attrName>
                                        </p:attrNameLst>
                                      </p:cBhvr>
                                      <p:tavLst>
                                        <p:tav tm="0">
                                          <p:val>
                                            <p:strVal val="#ppt_x"/>
                                          </p:val>
                                        </p:tav>
                                        <p:tav tm="100000">
                                          <p:val>
                                            <p:strVal val="#ppt_x"/>
                                          </p:val>
                                        </p:tav>
                                      </p:tavLst>
                                    </p:anim>
                                    <p:anim calcmode="lin" valueType="num">
                                      <p:cBhvr additive="base">
                                        <p:cTn id="8"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9156"/>
                                        </p:tgtEl>
                                        <p:attrNameLst>
                                          <p:attrName>style.visibility</p:attrName>
                                        </p:attrNameLst>
                                      </p:cBhvr>
                                      <p:to>
                                        <p:strVal val="visible"/>
                                      </p:to>
                                    </p:set>
                                    <p:anim calcmode="lin" valueType="num">
                                      <p:cBhvr additive="base">
                                        <p:cTn id="13" dur="500" fill="hold"/>
                                        <p:tgtEl>
                                          <p:spTgt spid="49156"/>
                                        </p:tgtEl>
                                        <p:attrNameLst>
                                          <p:attrName>ppt_x</p:attrName>
                                        </p:attrNameLst>
                                      </p:cBhvr>
                                      <p:tavLst>
                                        <p:tav tm="0">
                                          <p:val>
                                            <p:strVal val="#ppt_x"/>
                                          </p:val>
                                        </p:tav>
                                        <p:tav tm="100000">
                                          <p:val>
                                            <p:strVal val="#ppt_x"/>
                                          </p:val>
                                        </p:tav>
                                      </p:tavLst>
                                    </p:anim>
                                    <p:anim calcmode="lin" valueType="num">
                                      <p:cBhvr additive="base">
                                        <p:cTn id="14" dur="500" fill="hold"/>
                                        <p:tgtEl>
                                          <p:spTgt spid="491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9157"/>
                                        </p:tgtEl>
                                        <p:attrNameLst>
                                          <p:attrName>style.visibility</p:attrName>
                                        </p:attrNameLst>
                                      </p:cBhvr>
                                      <p:to>
                                        <p:strVal val="visible"/>
                                      </p:to>
                                    </p:set>
                                    <p:anim calcmode="lin" valueType="num">
                                      <p:cBhvr additive="base">
                                        <p:cTn id="19" dur="500" fill="hold"/>
                                        <p:tgtEl>
                                          <p:spTgt spid="49157"/>
                                        </p:tgtEl>
                                        <p:attrNameLst>
                                          <p:attrName>ppt_x</p:attrName>
                                        </p:attrNameLst>
                                      </p:cBhvr>
                                      <p:tavLst>
                                        <p:tav tm="0">
                                          <p:val>
                                            <p:strVal val="#ppt_x"/>
                                          </p:val>
                                        </p:tav>
                                        <p:tav tm="100000">
                                          <p:val>
                                            <p:strVal val="#ppt_x"/>
                                          </p:val>
                                        </p:tav>
                                      </p:tavLst>
                                    </p:anim>
                                    <p:anim calcmode="lin" valueType="num">
                                      <p:cBhvr additive="base">
                                        <p:cTn id="20"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utoUpdateAnimBg="0"/>
      <p:bldP spid="49156" grpId="0" autoUpdateAnimBg="0"/>
      <p:bldP spid="4915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body" idx="1"/>
          </p:nvPr>
        </p:nvSpPr>
        <p:spPr>
          <a:xfrm>
            <a:off x="468313" y="188913"/>
            <a:ext cx="8218487" cy="6335712"/>
          </a:xfrm>
        </p:spPr>
        <p:txBody>
          <a:bodyPr/>
          <a:lstStyle/>
          <a:p>
            <a:pPr eaLnBrk="1" hangingPunct="1">
              <a:lnSpc>
                <a:spcPct val="95000"/>
              </a:lnSpc>
              <a:spcBef>
                <a:spcPct val="10000"/>
              </a:spcBef>
              <a:buFontTx/>
              <a:buNone/>
            </a:pPr>
            <a:r>
              <a:rPr lang="zh-CN" altLang="en-US" sz="2600" smtClean="0"/>
              <a:t>                        选择最佳答案填空。</a:t>
            </a:r>
          </a:p>
          <a:p>
            <a:pPr eaLnBrk="1" hangingPunct="1">
              <a:lnSpc>
                <a:spcPct val="95000"/>
              </a:lnSpc>
              <a:spcBef>
                <a:spcPct val="10000"/>
              </a:spcBef>
              <a:buFontTx/>
              <a:buNone/>
            </a:pPr>
            <a:r>
              <a:rPr lang="en-US" altLang="zh-CN" sz="2600" smtClean="0"/>
              <a:t>(   )1. Even though he was </a:t>
            </a:r>
            <a:r>
              <a:rPr lang="en-US" altLang="zh-CN" sz="2600" i="1" smtClean="0"/>
              <a:t>disabled </a:t>
            </a:r>
            <a:r>
              <a:rPr lang="en-US" altLang="zh-CN" sz="2600" smtClean="0"/>
              <a:t>(</a:t>
            </a:r>
            <a:r>
              <a:rPr lang="zh-CN" altLang="en-US" sz="2600" smtClean="0"/>
              <a:t>残疾的</a:t>
            </a:r>
            <a:r>
              <a:rPr lang="en-US" altLang="zh-CN" sz="2600" smtClean="0"/>
              <a:t>), he can </a:t>
            </a:r>
          </a:p>
          <a:p>
            <a:pPr eaLnBrk="1" hangingPunct="1">
              <a:lnSpc>
                <a:spcPct val="95000"/>
              </a:lnSpc>
              <a:spcBef>
                <a:spcPct val="10000"/>
              </a:spcBef>
              <a:buFontTx/>
              <a:buNone/>
            </a:pPr>
            <a:r>
              <a:rPr lang="en-US" sz="2600" smtClean="0"/>
              <a:t>         </a:t>
            </a:r>
            <a:r>
              <a:rPr lang="en-US" altLang="zh-CN" sz="2600" smtClean="0"/>
              <a:t>do many things ____ swimming, writing and </a:t>
            </a:r>
          </a:p>
          <a:p>
            <a:pPr eaLnBrk="1" hangingPunct="1">
              <a:lnSpc>
                <a:spcPct val="95000"/>
              </a:lnSpc>
              <a:spcBef>
                <a:spcPct val="10000"/>
              </a:spcBef>
              <a:buFontTx/>
              <a:buNone/>
            </a:pPr>
            <a:r>
              <a:rPr lang="en-US" sz="2600" smtClean="0"/>
              <a:t>         </a:t>
            </a:r>
            <a:r>
              <a:rPr lang="en-US" altLang="zh-CN" sz="2600" smtClean="0"/>
              <a:t>reading.</a:t>
            </a:r>
          </a:p>
          <a:p>
            <a:pPr eaLnBrk="1" hangingPunct="1">
              <a:lnSpc>
                <a:spcPct val="95000"/>
              </a:lnSpc>
              <a:spcBef>
                <a:spcPct val="10000"/>
              </a:spcBef>
              <a:buFontTx/>
              <a:buNone/>
            </a:pPr>
            <a:r>
              <a:rPr lang="en-US" sz="2600" smtClean="0"/>
              <a:t>		</a:t>
            </a:r>
            <a:r>
              <a:rPr lang="en-US" altLang="zh-CN" sz="2600" smtClean="0"/>
              <a:t>A. as 	   B. for example	 C. that is 	D. like</a:t>
            </a:r>
          </a:p>
          <a:p>
            <a:pPr eaLnBrk="1" hangingPunct="1">
              <a:lnSpc>
                <a:spcPct val="95000"/>
              </a:lnSpc>
              <a:spcBef>
                <a:spcPct val="10000"/>
              </a:spcBef>
              <a:buFontTx/>
              <a:buNone/>
            </a:pPr>
            <a:r>
              <a:rPr lang="en-US" altLang="zh-CN" sz="2600" smtClean="0"/>
              <a:t>(   )2. He didn’t say ____.</a:t>
            </a:r>
          </a:p>
          <a:p>
            <a:pPr eaLnBrk="1" hangingPunct="1">
              <a:lnSpc>
                <a:spcPct val="95000"/>
              </a:lnSpc>
              <a:spcBef>
                <a:spcPct val="10000"/>
              </a:spcBef>
              <a:buFontTx/>
              <a:buNone/>
            </a:pPr>
            <a:r>
              <a:rPr lang="en-US" sz="2600" smtClean="0"/>
              <a:t>		</a:t>
            </a:r>
            <a:r>
              <a:rPr lang="en-US" altLang="zh-CN" sz="2600" smtClean="0"/>
              <a:t>A.</a:t>
            </a:r>
            <a:r>
              <a:rPr lang="zh-CN" altLang="en-US" sz="2600" smtClean="0"/>
              <a:t> </a:t>
            </a:r>
            <a:r>
              <a:rPr lang="en-US" altLang="zh-CN" sz="2600" smtClean="0"/>
              <a:t>anything 		  B. something </a:t>
            </a:r>
          </a:p>
          <a:p>
            <a:pPr eaLnBrk="1" hangingPunct="1">
              <a:lnSpc>
                <a:spcPct val="95000"/>
              </a:lnSpc>
              <a:spcBef>
                <a:spcPct val="10000"/>
              </a:spcBef>
              <a:buFontTx/>
              <a:buNone/>
            </a:pPr>
            <a:r>
              <a:rPr lang="en-US" altLang="zh-CN" sz="2600" smtClean="0"/>
              <a:t>		C. nothing 		  D. some thing</a:t>
            </a:r>
          </a:p>
          <a:p>
            <a:pPr eaLnBrk="1" hangingPunct="1">
              <a:lnSpc>
                <a:spcPct val="95000"/>
              </a:lnSpc>
              <a:spcBef>
                <a:spcPct val="10000"/>
              </a:spcBef>
              <a:buFontTx/>
              <a:buNone/>
            </a:pPr>
            <a:r>
              <a:rPr lang="en-US" altLang="zh-CN" sz="2600" smtClean="0"/>
              <a:t>(   )3. Nancy’s father ____ young and Tony ____ his </a:t>
            </a:r>
          </a:p>
          <a:p>
            <a:pPr eaLnBrk="1" hangingPunct="1">
              <a:lnSpc>
                <a:spcPct val="95000"/>
              </a:lnSpc>
              <a:spcBef>
                <a:spcPct val="10000"/>
              </a:spcBef>
              <a:buFontTx/>
              <a:buNone/>
            </a:pPr>
            <a:r>
              <a:rPr lang="en-US" altLang="zh-CN" sz="2600" smtClean="0"/>
              <a:t>         father.</a:t>
            </a:r>
          </a:p>
          <a:p>
            <a:pPr eaLnBrk="1" hangingPunct="1">
              <a:lnSpc>
                <a:spcPct val="95000"/>
              </a:lnSpc>
              <a:spcBef>
                <a:spcPct val="10000"/>
              </a:spcBef>
              <a:buFontTx/>
              <a:buNone/>
            </a:pPr>
            <a:r>
              <a:rPr lang="en-US" altLang="zh-CN" sz="2600" smtClean="0"/>
              <a:t>		A. looks, looks	  B. looks, looks like</a:t>
            </a:r>
          </a:p>
          <a:p>
            <a:pPr eaLnBrk="1" hangingPunct="1">
              <a:lnSpc>
                <a:spcPct val="95000"/>
              </a:lnSpc>
              <a:spcBef>
                <a:spcPct val="10000"/>
              </a:spcBef>
              <a:buFontTx/>
              <a:buNone/>
            </a:pPr>
            <a:r>
              <a:rPr lang="en-US" altLang="zh-CN" sz="2600" smtClean="0"/>
              <a:t>		C. looks like, looks	  D. looks like, looks like</a:t>
            </a:r>
          </a:p>
          <a:p>
            <a:pPr eaLnBrk="1" hangingPunct="1">
              <a:lnSpc>
                <a:spcPct val="95000"/>
              </a:lnSpc>
              <a:spcBef>
                <a:spcPct val="10000"/>
              </a:spcBef>
              <a:buFontTx/>
              <a:buNone/>
            </a:pPr>
            <a:r>
              <a:rPr lang="en-US" altLang="zh-CN" sz="2600" smtClean="0"/>
              <a:t>(   )4. He didn ’t say a word, but ____ a smile.</a:t>
            </a:r>
          </a:p>
          <a:p>
            <a:pPr eaLnBrk="1" hangingPunct="1">
              <a:lnSpc>
                <a:spcPct val="95000"/>
              </a:lnSpc>
              <a:spcBef>
                <a:spcPct val="10000"/>
              </a:spcBef>
              <a:buFontTx/>
              <a:buNone/>
            </a:pPr>
            <a:r>
              <a:rPr lang="en-US" altLang="zh-CN" sz="2600" smtClean="0"/>
              <a:t>		A. replied to 	  B. replied with</a:t>
            </a:r>
          </a:p>
          <a:p>
            <a:pPr eaLnBrk="1" hangingPunct="1">
              <a:lnSpc>
                <a:spcPct val="95000"/>
              </a:lnSpc>
              <a:spcBef>
                <a:spcPct val="10000"/>
              </a:spcBef>
              <a:buFontTx/>
              <a:buNone/>
            </a:pPr>
            <a:r>
              <a:rPr lang="en-US" altLang="zh-CN" sz="2600" smtClean="0"/>
              <a:t>		C. replied 		  D. replies to</a:t>
            </a:r>
            <a:endParaRPr lang="zh-CN" altLang="en-US" sz="2600" smtClean="0"/>
          </a:p>
        </p:txBody>
      </p:sp>
      <p:sp>
        <p:nvSpPr>
          <p:cNvPr id="50179" name="Rectangle 3"/>
          <p:cNvSpPr>
            <a:spLocks noChangeArrowheads="1"/>
          </p:cNvSpPr>
          <p:nvPr/>
        </p:nvSpPr>
        <p:spPr bwMode="auto">
          <a:xfrm>
            <a:off x="539750" y="5176838"/>
            <a:ext cx="420688" cy="519112"/>
          </a:xfrm>
          <a:prstGeom prst="rect">
            <a:avLst/>
          </a:prstGeom>
          <a:noFill/>
          <a:ln w="9525">
            <a:noFill/>
            <a:miter lim="800000"/>
            <a:headEnd/>
            <a:tailEnd/>
          </a:ln>
        </p:spPr>
        <p:txBody>
          <a:bodyPr wrap="none">
            <a:spAutoFit/>
          </a:bodyPr>
          <a:lstStyle/>
          <a:p>
            <a:r>
              <a:rPr lang="en-US" altLang="zh-CN" sz="2800">
                <a:solidFill>
                  <a:srgbClr val="ED3F36"/>
                </a:solidFill>
              </a:rPr>
              <a:t>B</a:t>
            </a:r>
            <a:endParaRPr lang="zh-CN" altLang="en-US" sz="2800">
              <a:solidFill>
                <a:srgbClr val="ED3F36"/>
              </a:solidFill>
            </a:endParaRPr>
          </a:p>
        </p:txBody>
      </p:sp>
      <p:sp>
        <p:nvSpPr>
          <p:cNvPr id="50180" name="Rectangle 4"/>
          <p:cNvSpPr>
            <a:spLocks noChangeArrowheads="1"/>
          </p:cNvSpPr>
          <p:nvPr/>
        </p:nvSpPr>
        <p:spPr bwMode="auto">
          <a:xfrm>
            <a:off x="539750" y="568325"/>
            <a:ext cx="441325" cy="519113"/>
          </a:xfrm>
          <a:prstGeom prst="rect">
            <a:avLst/>
          </a:prstGeom>
          <a:noFill/>
          <a:ln w="9525">
            <a:noFill/>
            <a:miter lim="800000"/>
            <a:headEnd/>
            <a:tailEnd/>
          </a:ln>
        </p:spPr>
        <p:txBody>
          <a:bodyPr wrap="none">
            <a:spAutoFit/>
          </a:bodyPr>
          <a:lstStyle/>
          <a:p>
            <a:r>
              <a:rPr lang="en-US" altLang="zh-CN" sz="2800">
                <a:solidFill>
                  <a:srgbClr val="ED3F36"/>
                </a:solidFill>
              </a:rPr>
              <a:t>D</a:t>
            </a:r>
            <a:endParaRPr lang="zh-CN" altLang="en-US" sz="2800">
              <a:solidFill>
                <a:srgbClr val="ED3F36"/>
              </a:solidFill>
            </a:endParaRPr>
          </a:p>
        </p:txBody>
      </p:sp>
      <p:sp>
        <p:nvSpPr>
          <p:cNvPr id="50181" name="Rectangle 5"/>
          <p:cNvSpPr>
            <a:spLocks noChangeArrowheads="1"/>
          </p:cNvSpPr>
          <p:nvPr/>
        </p:nvSpPr>
        <p:spPr bwMode="auto">
          <a:xfrm>
            <a:off x="612775" y="2225675"/>
            <a:ext cx="420688" cy="519113"/>
          </a:xfrm>
          <a:prstGeom prst="rect">
            <a:avLst/>
          </a:prstGeom>
          <a:noFill/>
          <a:ln w="9525">
            <a:noFill/>
            <a:miter lim="800000"/>
            <a:headEnd/>
            <a:tailEnd/>
          </a:ln>
        </p:spPr>
        <p:txBody>
          <a:bodyPr wrap="none">
            <a:spAutoFit/>
          </a:bodyPr>
          <a:lstStyle/>
          <a:p>
            <a:r>
              <a:rPr lang="en-US" altLang="zh-CN" sz="2800">
                <a:solidFill>
                  <a:srgbClr val="ED3F36"/>
                </a:solidFill>
              </a:rPr>
              <a:t>A</a:t>
            </a:r>
            <a:endParaRPr lang="zh-CN" altLang="en-US" sz="2800">
              <a:solidFill>
                <a:srgbClr val="ED3F36"/>
              </a:solidFill>
            </a:endParaRPr>
          </a:p>
        </p:txBody>
      </p:sp>
      <p:sp>
        <p:nvSpPr>
          <p:cNvPr id="50182" name="Rectangle 6"/>
          <p:cNvSpPr>
            <a:spLocks noChangeArrowheads="1"/>
          </p:cNvSpPr>
          <p:nvPr/>
        </p:nvSpPr>
        <p:spPr bwMode="auto">
          <a:xfrm>
            <a:off x="539750" y="3521075"/>
            <a:ext cx="420688" cy="519113"/>
          </a:xfrm>
          <a:prstGeom prst="rect">
            <a:avLst/>
          </a:prstGeom>
          <a:noFill/>
          <a:ln w="9525">
            <a:noFill/>
            <a:miter lim="800000"/>
            <a:headEnd/>
            <a:tailEnd/>
          </a:ln>
        </p:spPr>
        <p:txBody>
          <a:bodyPr wrap="none">
            <a:spAutoFit/>
          </a:bodyPr>
          <a:lstStyle/>
          <a:p>
            <a:r>
              <a:rPr lang="en-US" altLang="zh-CN" sz="2800">
                <a:solidFill>
                  <a:srgbClr val="ED3F36"/>
                </a:solidFill>
              </a:rPr>
              <a:t>B</a:t>
            </a:r>
            <a:endParaRPr lang="zh-CN" altLang="en-US" sz="2800">
              <a:solidFill>
                <a:srgbClr val="ED3F3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80"/>
                                        </p:tgtEl>
                                        <p:attrNameLst>
                                          <p:attrName>style.visibility</p:attrName>
                                        </p:attrNameLst>
                                      </p:cBhvr>
                                      <p:to>
                                        <p:strVal val="visible"/>
                                      </p:to>
                                    </p:set>
                                    <p:anim calcmode="lin" valueType="num">
                                      <p:cBhvr additive="base">
                                        <p:cTn id="7" dur="500" fill="hold"/>
                                        <p:tgtEl>
                                          <p:spTgt spid="50180"/>
                                        </p:tgtEl>
                                        <p:attrNameLst>
                                          <p:attrName>ppt_x</p:attrName>
                                        </p:attrNameLst>
                                      </p:cBhvr>
                                      <p:tavLst>
                                        <p:tav tm="0">
                                          <p:val>
                                            <p:strVal val="#ppt_x"/>
                                          </p:val>
                                        </p:tav>
                                        <p:tav tm="100000">
                                          <p:val>
                                            <p:strVal val="#ppt_x"/>
                                          </p:val>
                                        </p:tav>
                                      </p:tavLst>
                                    </p:anim>
                                    <p:anim calcmode="lin" valueType="num">
                                      <p:cBhvr additive="base">
                                        <p:cTn id="8" dur="500" fill="hold"/>
                                        <p:tgtEl>
                                          <p:spTgt spid="5018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0181"/>
                                        </p:tgtEl>
                                        <p:attrNameLst>
                                          <p:attrName>style.visibility</p:attrName>
                                        </p:attrNameLst>
                                      </p:cBhvr>
                                      <p:to>
                                        <p:strVal val="visible"/>
                                      </p:to>
                                    </p:set>
                                    <p:anim calcmode="lin" valueType="num">
                                      <p:cBhvr additive="base">
                                        <p:cTn id="13" dur="500" fill="hold"/>
                                        <p:tgtEl>
                                          <p:spTgt spid="50181"/>
                                        </p:tgtEl>
                                        <p:attrNameLst>
                                          <p:attrName>ppt_x</p:attrName>
                                        </p:attrNameLst>
                                      </p:cBhvr>
                                      <p:tavLst>
                                        <p:tav tm="0">
                                          <p:val>
                                            <p:strVal val="#ppt_x"/>
                                          </p:val>
                                        </p:tav>
                                        <p:tav tm="100000">
                                          <p:val>
                                            <p:strVal val="#ppt_x"/>
                                          </p:val>
                                        </p:tav>
                                      </p:tavLst>
                                    </p:anim>
                                    <p:anim calcmode="lin" valueType="num">
                                      <p:cBhvr additive="base">
                                        <p:cTn id="14" dur="500" fill="hold"/>
                                        <p:tgtEl>
                                          <p:spTgt spid="5018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0182"/>
                                        </p:tgtEl>
                                        <p:attrNameLst>
                                          <p:attrName>style.visibility</p:attrName>
                                        </p:attrNameLst>
                                      </p:cBhvr>
                                      <p:to>
                                        <p:strVal val="visible"/>
                                      </p:to>
                                    </p:set>
                                    <p:anim calcmode="lin" valueType="num">
                                      <p:cBhvr additive="base">
                                        <p:cTn id="19" dur="500" fill="hold"/>
                                        <p:tgtEl>
                                          <p:spTgt spid="50182"/>
                                        </p:tgtEl>
                                        <p:attrNameLst>
                                          <p:attrName>ppt_x</p:attrName>
                                        </p:attrNameLst>
                                      </p:cBhvr>
                                      <p:tavLst>
                                        <p:tav tm="0">
                                          <p:val>
                                            <p:strVal val="#ppt_x"/>
                                          </p:val>
                                        </p:tav>
                                        <p:tav tm="100000">
                                          <p:val>
                                            <p:strVal val="#ppt_x"/>
                                          </p:val>
                                        </p:tav>
                                      </p:tavLst>
                                    </p:anim>
                                    <p:anim calcmode="lin" valueType="num">
                                      <p:cBhvr additive="base">
                                        <p:cTn id="20" dur="500" fill="hold"/>
                                        <p:tgtEl>
                                          <p:spTgt spid="5018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0179"/>
                                        </p:tgtEl>
                                        <p:attrNameLst>
                                          <p:attrName>style.visibility</p:attrName>
                                        </p:attrNameLst>
                                      </p:cBhvr>
                                      <p:to>
                                        <p:strVal val="visible"/>
                                      </p:to>
                                    </p:set>
                                    <p:anim calcmode="lin" valueType="num">
                                      <p:cBhvr additive="base">
                                        <p:cTn id="25" dur="500" fill="hold"/>
                                        <p:tgtEl>
                                          <p:spTgt spid="50179"/>
                                        </p:tgtEl>
                                        <p:attrNameLst>
                                          <p:attrName>ppt_x</p:attrName>
                                        </p:attrNameLst>
                                      </p:cBhvr>
                                      <p:tavLst>
                                        <p:tav tm="0">
                                          <p:val>
                                            <p:strVal val="#ppt_x"/>
                                          </p:val>
                                        </p:tav>
                                        <p:tav tm="100000">
                                          <p:val>
                                            <p:strVal val="#ppt_x"/>
                                          </p:val>
                                        </p:tav>
                                      </p:tavLst>
                                    </p:anim>
                                    <p:anim calcmode="lin" valueType="num">
                                      <p:cBhvr additive="base">
                                        <p:cTn id="26" dur="500" fill="hold"/>
                                        <p:tgtEl>
                                          <p:spTgt spid="501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autoUpdateAnimBg="0"/>
      <p:bldP spid="50180" grpId="0" autoUpdateAnimBg="0"/>
      <p:bldP spid="50181" grpId="0" autoUpdateAnimBg="0"/>
      <p:bldP spid="5018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流程图: 文档 6"/>
          <p:cNvSpPr>
            <a:spLocks noChangeArrowheads="1"/>
          </p:cNvSpPr>
          <p:nvPr/>
        </p:nvSpPr>
        <p:spPr bwMode="auto">
          <a:xfrm flipH="1" flipV="1">
            <a:off x="0" y="5000625"/>
            <a:ext cx="9144000" cy="1857375"/>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pic>
        <p:nvPicPr>
          <p:cNvPr id="6147" name="图片 2" descr="elec.gif"/>
          <p:cNvPicPr>
            <a:picLocks noChangeAspect="1" noChangeArrowheads="1"/>
          </p:cNvPicPr>
          <p:nvPr/>
        </p:nvPicPr>
        <p:blipFill>
          <a:blip r:embed="rId2"/>
          <a:srcRect/>
          <a:stretch>
            <a:fillRect/>
          </a:stretch>
        </p:blipFill>
        <p:spPr bwMode="auto">
          <a:xfrm>
            <a:off x="4848225" y="2444750"/>
            <a:ext cx="4116388" cy="2928938"/>
          </a:xfrm>
          <a:prstGeom prst="rect">
            <a:avLst/>
          </a:prstGeom>
          <a:noFill/>
          <a:ln w="9525">
            <a:noFill/>
            <a:miter lim="800000"/>
            <a:headEnd/>
            <a:tailEnd/>
          </a:ln>
          <a:effectLst>
            <a:outerShdw dist="139700" dir="2700000" algn="ctr" rotWithShape="0">
              <a:srgbClr val="333333">
                <a:alpha val="60999"/>
              </a:srgbClr>
            </a:outerShdw>
          </a:effectLst>
        </p:spPr>
      </p:pic>
      <p:sp>
        <p:nvSpPr>
          <p:cNvPr id="6148" name="矩形 4"/>
          <p:cNvSpPr>
            <a:spLocks noChangeArrowheads="1"/>
          </p:cNvSpPr>
          <p:nvPr/>
        </p:nvSpPr>
        <p:spPr bwMode="auto">
          <a:xfrm>
            <a:off x="395288" y="1628775"/>
            <a:ext cx="8424862" cy="2924175"/>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002060"/>
                </a:solidFill>
                <a:effectLst>
                  <a:outerShdw blurRad="38100" dist="38100" dir="2700000" algn="tl">
                    <a:srgbClr val="C0C0C0"/>
                  </a:outerShdw>
                </a:effectLst>
                <a:latin typeface="Times New Roman" pitchFamily="18" charset="0"/>
                <a:ea typeface="+mn-ea"/>
                <a:cs typeface="Times New Roman" pitchFamily="18" charset="0"/>
              </a:rPr>
              <a:t>Where does the boy’s energy come from? </a:t>
            </a:r>
          </a:p>
          <a:p>
            <a:pPr fontAlgn="auto">
              <a:spcBef>
                <a:spcPts val="0"/>
              </a:spcBef>
              <a:spcAft>
                <a:spcPts val="0"/>
              </a:spcAft>
              <a:defRPr/>
            </a:pPr>
            <a:r>
              <a:rPr lang="en-US" sz="2800" b="1">
                <a:solidFill>
                  <a:srgbClr val="C00000"/>
                </a:solidFill>
                <a:latin typeface="Kristen ITC" pitchFamily="66" charset="0"/>
                <a:ea typeface="+mn-ea"/>
                <a:cs typeface="Times New Roman" pitchFamily="18" charset="0"/>
              </a:rPr>
              <a:t>It comes from food.</a:t>
            </a:r>
          </a:p>
          <a:p>
            <a:pPr fontAlgn="auto">
              <a:spcBef>
                <a:spcPts val="0"/>
              </a:spcBef>
              <a:spcAft>
                <a:spcPts val="0"/>
              </a:spcAft>
              <a:defRPr/>
            </a:pPr>
            <a:endParaRPr lang="zh-CN" altLang="en-US" sz="2800" b="1">
              <a:solidFill>
                <a:srgbClr val="17375E"/>
              </a:solidFill>
              <a:latin typeface="Kristen ITC" pitchFamily="66" charset="0"/>
              <a:ea typeface="+mn-ea"/>
              <a:cs typeface="Times New Roman" pitchFamily="18" charset="0"/>
            </a:endParaRPr>
          </a:p>
          <a:p>
            <a:pPr fontAlgn="auto">
              <a:spcBef>
                <a:spcPts val="0"/>
              </a:spcBef>
              <a:spcAft>
                <a:spcPts val="0"/>
              </a:spcAft>
              <a:defRPr/>
            </a:pPr>
            <a:r>
              <a:rPr lang="en-US" sz="3600" b="1">
                <a:solidFill>
                  <a:srgbClr val="002060"/>
                </a:solidFill>
                <a:effectLst>
                  <a:outerShdw blurRad="38100" dist="38100" dir="2700000" algn="tl">
                    <a:srgbClr val="C0C0C0"/>
                  </a:outerShdw>
                </a:effectLst>
                <a:latin typeface="Times New Roman" pitchFamily="18" charset="0"/>
                <a:ea typeface="+mn-ea"/>
                <a:cs typeface="Times New Roman" pitchFamily="18" charset="0"/>
              </a:rPr>
              <a:t>What about the robot? </a:t>
            </a:r>
          </a:p>
          <a:p>
            <a:pPr fontAlgn="auto">
              <a:spcBef>
                <a:spcPts val="0"/>
              </a:spcBef>
              <a:spcAft>
                <a:spcPts val="0"/>
              </a:spcAft>
              <a:defRPr/>
            </a:pPr>
            <a:r>
              <a:rPr lang="en-US" sz="2800" b="1">
                <a:solidFill>
                  <a:srgbClr val="C00000"/>
                </a:solidFill>
                <a:latin typeface="Kristen ITC" pitchFamily="66" charset="0"/>
                <a:ea typeface="+mn-ea"/>
                <a:cs typeface="Times New Roman" pitchFamily="18" charset="0"/>
              </a:rPr>
              <a:t>Its energy comes</a:t>
            </a:r>
          </a:p>
          <a:p>
            <a:pPr fontAlgn="auto">
              <a:spcBef>
                <a:spcPts val="0"/>
              </a:spcBef>
              <a:spcAft>
                <a:spcPts val="0"/>
              </a:spcAft>
              <a:defRPr/>
            </a:pPr>
            <a:r>
              <a:rPr lang="en-US" sz="2800" b="1">
                <a:solidFill>
                  <a:srgbClr val="C00000"/>
                </a:solidFill>
                <a:latin typeface="Kristen ITC" pitchFamily="66" charset="0"/>
                <a:ea typeface="+mn-ea"/>
                <a:cs typeface="Times New Roman" pitchFamily="18" charset="0"/>
              </a:rPr>
              <a:t> from electricity.</a:t>
            </a:r>
            <a:endParaRPr lang="zh-CN" altLang="en-US" sz="2800" b="1">
              <a:solidFill>
                <a:srgbClr val="C00000"/>
              </a:solidFill>
              <a:latin typeface="Kristen ITC" pitchFamily="66" charset="0"/>
              <a:ea typeface="+mn-ea"/>
              <a:cs typeface="Times New Roman" pitchFamily="18" charset="0"/>
            </a:endParaRPr>
          </a:p>
        </p:txBody>
      </p:sp>
      <p:sp>
        <p:nvSpPr>
          <p:cNvPr id="6149" name="矩形 5"/>
          <p:cNvSpPr>
            <a:spLocks noChangeArrowheads="1"/>
          </p:cNvSpPr>
          <p:nvPr/>
        </p:nvSpPr>
        <p:spPr bwMode="auto">
          <a:xfrm>
            <a:off x="395288" y="5349875"/>
            <a:ext cx="10009187" cy="1066800"/>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002060"/>
                </a:solidFill>
                <a:effectLst>
                  <a:outerShdw blurRad="38100" dist="38100" dir="2700000" algn="tl">
                    <a:srgbClr val="C0C0C0"/>
                  </a:outerShdw>
                </a:effectLst>
                <a:latin typeface="Times New Roman" pitchFamily="18" charset="0"/>
                <a:ea typeface="+mn-ea"/>
                <a:cs typeface="Times New Roman" pitchFamily="18" charset="0"/>
              </a:rPr>
              <a:t>What is energy?</a:t>
            </a:r>
          </a:p>
          <a:p>
            <a:pPr fontAlgn="auto">
              <a:spcBef>
                <a:spcPts val="0"/>
              </a:spcBef>
              <a:spcAft>
                <a:spcPts val="0"/>
              </a:spcAft>
              <a:defRPr/>
            </a:pPr>
            <a:r>
              <a:rPr lang="zh-CN" altLang="en-US" sz="2800" b="1">
                <a:solidFill>
                  <a:srgbClr val="C00000"/>
                </a:solidFill>
                <a:latin typeface="Kristen ITC" pitchFamily="66" charset="0"/>
                <a:ea typeface="+mn-ea"/>
              </a:rPr>
              <a:t>It gives power to make people or things work</a:t>
            </a:r>
            <a:r>
              <a:rPr lang="en-US" sz="2800" b="1">
                <a:solidFill>
                  <a:srgbClr val="C00000"/>
                </a:solidFill>
                <a:latin typeface="Kristen ITC" pitchFamily="66" charset="0"/>
                <a:ea typeface="+mn-ea"/>
                <a:cs typeface="Times New Roman" pitchFamily="18" charset="0"/>
              </a:rPr>
              <a:t>.</a:t>
            </a:r>
            <a:endParaRPr lang="zh-CN" altLang="en-US" sz="1400" b="1">
              <a:solidFill>
                <a:srgbClr val="C00000"/>
              </a:solidFill>
              <a:latin typeface="Kristen ITC" pitchFamily="66" charset="0"/>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500" fill="hold"/>
                                        <p:tgtEl>
                                          <p:spTgt spid="6147"/>
                                        </p:tgtEl>
                                        <p:attrNameLst>
                                          <p:attrName>ppt_w</p:attrName>
                                        </p:attrNameLst>
                                      </p:cBhvr>
                                      <p:tavLst>
                                        <p:tav tm="0">
                                          <p:val>
                                            <p:fltVal val="0"/>
                                          </p:val>
                                        </p:tav>
                                        <p:tav tm="100000">
                                          <p:val>
                                            <p:strVal val="#ppt_w"/>
                                          </p:val>
                                        </p:tav>
                                      </p:tavLst>
                                    </p:anim>
                                    <p:anim calcmode="lin" valueType="num">
                                      <p:cBhvr>
                                        <p:cTn id="8" dur="500" fill="hold"/>
                                        <p:tgtEl>
                                          <p:spTgt spid="6147"/>
                                        </p:tgtEl>
                                        <p:attrNameLst>
                                          <p:attrName>ppt_h</p:attrName>
                                        </p:attrNameLst>
                                      </p:cBhvr>
                                      <p:tavLst>
                                        <p:tav tm="0">
                                          <p:val>
                                            <p:fltVal val="0"/>
                                          </p:val>
                                        </p:tav>
                                        <p:tav tm="100000">
                                          <p:val>
                                            <p:strVal val="#ppt_h"/>
                                          </p:val>
                                        </p:tav>
                                      </p:tavLst>
                                    </p:anim>
                                    <p:anim calcmode="lin" valueType="num">
                                      <p:cBhvr>
                                        <p:cTn id="9" dur="500" fill="hold"/>
                                        <p:tgtEl>
                                          <p:spTgt spid="6147"/>
                                        </p:tgtEl>
                                        <p:attrNameLst>
                                          <p:attrName>style.rotation</p:attrName>
                                        </p:attrNameLst>
                                      </p:cBhvr>
                                      <p:tavLst>
                                        <p:tav tm="0">
                                          <p:val>
                                            <p:fltVal val="360"/>
                                          </p:val>
                                        </p:tav>
                                        <p:tav tm="100000">
                                          <p:val>
                                            <p:fltVal val="0"/>
                                          </p:val>
                                        </p:tav>
                                      </p:tavLst>
                                    </p:anim>
                                    <p:animEffect transition="in" filter="fade">
                                      <p:cBhvr>
                                        <p:cTn id="10" dur="500"/>
                                        <p:tgtEl>
                                          <p:spTgt spid="6147"/>
                                        </p:tgtEl>
                                      </p:cBhvr>
                                    </p:animEffec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6149">
                                            <p:txEl>
                                              <p:pRg st="0" end="0"/>
                                            </p:txEl>
                                          </p:spTgt>
                                        </p:tgtEl>
                                        <p:attrNameLst>
                                          <p:attrName>style.visibility</p:attrName>
                                        </p:attrNameLst>
                                      </p:cBhvr>
                                      <p:to>
                                        <p:strVal val="visible"/>
                                      </p:to>
                                    </p:set>
                                    <p:anim calcmode="lin" valueType="num">
                                      <p:cBhvr>
                                        <p:cTn id="14" dur="500" fill="hold"/>
                                        <p:tgtEl>
                                          <p:spTgt spid="6149">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149">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149">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149">
                                            <p:txEl>
                                              <p:pRg st="1" end="1"/>
                                            </p:txEl>
                                          </p:spTgt>
                                        </p:tgtEl>
                                        <p:attrNameLst>
                                          <p:attrName>style.visibility</p:attrName>
                                        </p:attrNameLst>
                                      </p:cBhvr>
                                      <p:to>
                                        <p:strVal val="visible"/>
                                      </p:to>
                                    </p:set>
                                    <p:anim calcmode="lin" valueType="num">
                                      <p:cBhvr>
                                        <p:cTn id="21" dur="500" fill="hold"/>
                                        <p:tgtEl>
                                          <p:spTgt spid="6149">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6149">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6149">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6148">
                                            <p:txEl>
                                              <p:pRg st="0" end="0"/>
                                            </p:txEl>
                                          </p:spTgt>
                                        </p:tgtEl>
                                        <p:attrNameLst>
                                          <p:attrName>style.visibility</p:attrName>
                                        </p:attrNameLst>
                                      </p:cBhvr>
                                      <p:to>
                                        <p:strVal val="visible"/>
                                      </p:to>
                                    </p:set>
                                    <p:anim calcmode="lin" valueType="num">
                                      <p:cBhvr>
                                        <p:cTn id="28" dur="500" fill="hold"/>
                                        <p:tgtEl>
                                          <p:spTgt spid="6148">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6148">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6148">
                                            <p:txEl>
                                              <p:pRg st="0" end="0"/>
                                            </p:txEl>
                                          </p:spTgt>
                                        </p:tgtEl>
                                      </p:cBhvr>
                                    </p:animEffect>
                                  </p:childTnLst>
                                </p:cTn>
                              </p:par>
                            </p:childTnLst>
                          </p:cTn>
                        </p:par>
                        <p:par>
                          <p:cTn id="31" fill="hold">
                            <p:stCondLst>
                              <p:cond delay="500"/>
                            </p:stCondLst>
                            <p:childTnLst>
                              <p:par>
                                <p:cTn id="32" presetID="53" presetClass="entr" presetSubtype="0" fill="hold" nodeType="afterEffect">
                                  <p:stCondLst>
                                    <p:cond delay="0"/>
                                  </p:stCondLst>
                                  <p:childTnLst>
                                    <p:set>
                                      <p:cBhvr>
                                        <p:cTn id="33" dur="1" fill="hold">
                                          <p:stCondLst>
                                            <p:cond delay="0"/>
                                          </p:stCondLst>
                                        </p:cTn>
                                        <p:tgtEl>
                                          <p:spTgt spid="6148">
                                            <p:txEl>
                                              <p:pRg st="3" end="3"/>
                                            </p:txEl>
                                          </p:spTgt>
                                        </p:tgtEl>
                                        <p:attrNameLst>
                                          <p:attrName>style.visibility</p:attrName>
                                        </p:attrNameLst>
                                      </p:cBhvr>
                                      <p:to>
                                        <p:strVal val="visible"/>
                                      </p:to>
                                    </p:set>
                                    <p:anim calcmode="lin" valueType="num">
                                      <p:cBhvr>
                                        <p:cTn id="34" dur="500" fill="hold"/>
                                        <p:tgtEl>
                                          <p:spTgt spid="6148">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6148">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6148">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6148">
                                            <p:txEl>
                                              <p:pRg st="1" end="1"/>
                                            </p:txEl>
                                          </p:spTgt>
                                        </p:tgtEl>
                                        <p:attrNameLst>
                                          <p:attrName>style.visibility</p:attrName>
                                        </p:attrNameLst>
                                      </p:cBhvr>
                                      <p:to>
                                        <p:strVal val="visible"/>
                                      </p:to>
                                    </p:set>
                                    <p:anim calcmode="lin" valueType="num">
                                      <p:cBhvr>
                                        <p:cTn id="41" dur="500" fill="hold"/>
                                        <p:tgtEl>
                                          <p:spTgt spid="6148">
                                            <p:txEl>
                                              <p:pRg st="1" end="1"/>
                                            </p:txEl>
                                          </p:spTgt>
                                        </p:tgtEl>
                                        <p:attrNameLst>
                                          <p:attrName>ppt_w</p:attrName>
                                        </p:attrNameLst>
                                      </p:cBhvr>
                                      <p:tavLst>
                                        <p:tav tm="0">
                                          <p:val>
                                            <p:fltVal val="0"/>
                                          </p:val>
                                        </p:tav>
                                        <p:tav tm="100000">
                                          <p:val>
                                            <p:strVal val="#ppt_w"/>
                                          </p:val>
                                        </p:tav>
                                      </p:tavLst>
                                    </p:anim>
                                    <p:anim calcmode="lin" valueType="num">
                                      <p:cBhvr>
                                        <p:cTn id="42" dur="500" fill="hold"/>
                                        <p:tgtEl>
                                          <p:spTgt spid="6148">
                                            <p:txEl>
                                              <p:pRg st="1" end="1"/>
                                            </p:txEl>
                                          </p:spTgt>
                                        </p:tgtEl>
                                        <p:attrNameLst>
                                          <p:attrName>ppt_h</p:attrName>
                                        </p:attrNameLst>
                                      </p:cBhvr>
                                      <p:tavLst>
                                        <p:tav tm="0">
                                          <p:val>
                                            <p:fltVal val="0"/>
                                          </p:val>
                                        </p:tav>
                                        <p:tav tm="100000">
                                          <p:val>
                                            <p:strVal val="#ppt_h"/>
                                          </p:val>
                                        </p:tav>
                                      </p:tavLst>
                                    </p:anim>
                                    <p:animEffect transition="in" filter="fade">
                                      <p:cBhvr>
                                        <p:cTn id="43" dur="500"/>
                                        <p:tgtEl>
                                          <p:spTgt spid="6148">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0" fill="hold" nodeType="clickEffect">
                                  <p:stCondLst>
                                    <p:cond delay="0"/>
                                  </p:stCondLst>
                                  <p:childTnLst>
                                    <p:set>
                                      <p:cBhvr>
                                        <p:cTn id="47" dur="1" fill="hold">
                                          <p:stCondLst>
                                            <p:cond delay="0"/>
                                          </p:stCondLst>
                                        </p:cTn>
                                        <p:tgtEl>
                                          <p:spTgt spid="6148">
                                            <p:txEl>
                                              <p:pRg st="4" end="4"/>
                                            </p:txEl>
                                          </p:spTgt>
                                        </p:tgtEl>
                                        <p:attrNameLst>
                                          <p:attrName>style.visibility</p:attrName>
                                        </p:attrNameLst>
                                      </p:cBhvr>
                                      <p:to>
                                        <p:strVal val="visible"/>
                                      </p:to>
                                    </p:set>
                                    <p:anim calcmode="lin" valueType="num">
                                      <p:cBhvr>
                                        <p:cTn id="48" dur="500" fill="hold"/>
                                        <p:tgtEl>
                                          <p:spTgt spid="6148">
                                            <p:txEl>
                                              <p:pRg st="4" end="4"/>
                                            </p:txEl>
                                          </p:spTgt>
                                        </p:tgtEl>
                                        <p:attrNameLst>
                                          <p:attrName>ppt_w</p:attrName>
                                        </p:attrNameLst>
                                      </p:cBhvr>
                                      <p:tavLst>
                                        <p:tav tm="0">
                                          <p:val>
                                            <p:fltVal val="0"/>
                                          </p:val>
                                        </p:tav>
                                        <p:tav tm="100000">
                                          <p:val>
                                            <p:strVal val="#ppt_w"/>
                                          </p:val>
                                        </p:tav>
                                      </p:tavLst>
                                    </p:anim>
                                    <p:anim calcmode="lin" valueType="num">
                                      <p:cBhvr>
                                        <p:cTn id="49" dur="500" fill="hold"/>
                                        <p:tgtEl>
                                          <p:spTgt spid="6148">
                                            <p:txEl>
                                              <p:pRg st="4" end="4"/>
                                            </p:txEl>
                                          </p:spTgt>
                                        </p:tgtEl>
                                        <p:attrNameLst>
                                          <p:attrName>ppt_h</p:attrName>
                                        </p:attrNameLst>
                                      </p:cBhvr>
                                      <p:tavLst>
                                        <p:tav tm="0">
                                          <p:val>
                                            <p:fltVal val="0"/>
                                          </p:val>
                                        </p:tav>
                                        <p:tav tm="100000">
                                          <p:val>
                                            <p:strVal val="#ppt_h"/>
                                          </p:val>
                                        </p:tav>
                                      </p:tavLst>
                                    </p:anim>
                                    <p:animEffect transition="in" filter="fade">
                                      <p:cBhvr>
                                        <p:cTn id="50" dur="500"/>
                                        <p:tgtEl>
                                          <p:spTgt spid="6148">
                                            <p:txEl>
                                              <p:pRg st="4" end="4"/>
                                            </p:txEl>
                                          </p:spTgt>
                                        </p:tgtEl>
                                      </p:cBhvr>
                                    </p:animEffect>
                                  </p:childTnLst>
                                </p:cTn>
                              </p:par>
                              <p:par>
                                <p:cTn id="51" presetID="53" presetClass="entr" presetSubtype="0" fill="hold" nodeType="withEffect">
                                  <p:stCondLst>
                                    <p:cond delay="0"/>
                                  </p:stCondLst>
                                  <p:childTnLst>
                                    <p:set>
                                      <p:cBhvr>
                                        <p:cTn id="52" dur="1" fill="hold">
                                          <p:stCondLst>
                                            <p:cond delay="0"/>
                                          </p:stCondLst>
                                        </p:cTn>
                                        <p:tgtEl>
                                          <p:spTgt spid="6148">
                                            <p:txEl>
                                              <p:pRg st="5" end="5"/>
                                            </p:txEl>
                                          </p:spTgt>
                                        </p:tgtEl>
                                        <p:attrNameLst>
                                          <p:attrName>style.visibility</p:attrName>
                                        </p:attrNameLst>
                                      </p:cBhvr>
                                      <p:to>
                                        <p:strVal val="visible"/>
                                      </p:to>
                                    </p:set>
                                    <p:anim calcmode="lin" valueType="num">
                                      <p:cBhvr>
                                        <p:cTn id="53" dur="500" fill="hold"/>
                                        <p:tgtEl>
                                          <p:spTgt spid="6148">
                                            <p:txEl>
                                              <p:pRg st="5" end="5"/>
                                            </p:txEl>
                                          </p:spTgt>
                                        </p:tgtEl>
                                        <p:attrNameLst>
                                          <p:attrName>ppt_w</p:attrName>
                                        </p:attrNameLst>
                                      </p:cBhvr>
                                      <p:tavLst>
                                        <p:tav tm="0">
                                          <p:val>
                                            <p:fltVal val="0"/>
                                          </p:val>
                                        </p:tav>
                                        <p:tav tm="100000">
                                          <p:val>
                                            <p:strVal val="#ppt_w"/>
                                          </p:val>
                                        </p:tav>
                                      </p:tavLst>
                                    </p:anim>
                                    <p:anim calcmode="lin" valueType="num">
                                      <p:cBhvr>
                                        <p:cTn id="54" dur="500" fill="hold"/>
                                        <p:tgtEl>
                                          <p:spTgt spid="6148">
                                            <p:txEl>
                                              <p:pRg st="5" end="5"/>
                                            </p:txEl>
                                          </p:spTgt>
                                        </p:tgtEl>
                                        <p:attrNameLst>
                                          <p:attrName>ppt_h</p:attrName>
                                        </p:attrNameLst>
                                      </p:cBhvr>
                                      <p:tavLst>
                                        <p:tav tm="0">
                                          <p:val>
                                            <p:fltVal val="0"/>
                                          </p:val>
                                        </p:tav>
                                        <p:tav tm="100000">
                                          <p:val>
                                            <p:strVal val="#ppt_h"/>
                                          </p:val>
                                        </p:tav>
                                      </p:tavLst>
                                    </p:anim>
                                    <p:animEffect transition="in" filter="fade">
                                      <p:cBhvr>
                                        <p:cTn id="55" dur="500"/>
                                        <p:tgtEl>
                                          <p:spTgt spid="614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0" descr="http://upload.ecvv.com/upload/Product/200801/20063166075358129_Cabinet_Air_Conditioner.jpg"/>
          <p:cNvPicPr>
            <a:picLocks noChangeAspect="1" noChangeArrowheads="1"/>
          </p:cNvPicPr>
          <p:nvPr/>
        </p:nvPicPr>
        <p:blipFill>
          <a:blip r:embed="rId3"/>
          <a:srcRect/>
          <a:stretch>
            <a:fillRect/>
          </a:stretch>
        </p:blipFill>
        <p:spPr bwMode="auto">
          <a:xfrm>
            <a:off x="7000875" y="3000375"/>
            <a:ext cx="1322388" cy="3092450"/>
          </a:xfrm>
          <a:prstGeom prst="rect">
            <a:avLst/>
          </a:prstGeom>
          <a:noFill/>
          <a:ln w="9525">
            <a:noFill/>
            <a:miter lim="800000"/>
            <a:headEnd/>
            <a:tailEnd/>
          </a:ln>
        </p:spPr>
      </p:pic>
      <p:pic>
        <p:nvPicPr>
          <p:cNvPr id="45058" name="图片 5" descr="postit.png"/>
          <p:cNvPicPr>
            <a:picLocks noChangeAspect="1" noChangeArrowheads="1"/>
          </p:cNvPicPr>
          <p:nvPr/>
        </p:nvPicPr>
        <p:blipFill>
          <a:blip r:embed="rId4"/>
          <a:srcRect/>
          <a:stretch>
            <a:fillRect/>
          </a:stretch>
        </p:blipFill>
        <p:spPr bwMode="auto">
          <a:xfrm>
            <a:off x="71438" y="-68263"/>
            <a:ext cx="1928812" cy="1925638"/>
          </a:xfrm>
          <a:prstGeom prst="rect">
            <a:avLst/>
          </a:prstGeom>
          <a:noFill/>
          <a:ln w="9525">
            <a:noFill/>
            <a:miter lim="800000"/>
            <a:headEnd/>
            <a:tailEnd/>
          </a:ln>
        </p:spPr>
      </p:pic>
      <p:sp>
        <p:nvSpPr>
          <p:cNvPr id="45059" name="TextBox 6"/>
          <p:cNvSpPr txBox="1">
            <a:spLocks noChangeArrowheads="1"/>
          </p:cNvSpPr>
          <p:nvPr/>
        </p:nvSpPr>
        <p:spPr bwMode="auto">
          <a:xfrm rot="-212941">
            <a:off x="384175" y="541338"/>
            <a:ext cx="1357313" cy="923925"/>
          </a:xfrm>
          <a:prstGeom prst="rect">
            <a:avLst/>
          </a:prstGeom>
          <a:noFill/>
          <a:ln w="9525">
            <a:noFill/>
            <a:miter lim="800000"/>
            <a:headEnd/>
            <a:tailEnd/>
          </a:ln>
        </p:spPr>
        <p:txBody>
          <a:bodyPr>
            <a:spAutoFit/>
          </a:bodyPr>
          <a:lstStyle/>
          <a:p>
            <a:pPr algn="ctr"/>
            <a:r>
              <a:rPr lang="en-US" altLang="zh-CN" sz="5400" b="1" i="1">
                <a:solidFill>
                  <a:srgbClr val="002060"/>
                </a:solidFill>
                <a:latin typeface="Bradley Hand ITC"/>
              </a:rPr>
              <a:t>2</a:t>
            </a:r>
            <a:endParaRPr lang="zh-CN" altLang="en-US" sz="5400" b="1" i="1">
              <a:solidFill>
                <a:srgbClr val="002060"/>
              </a:solidFill>
              <a:latin typeface="Bradley Hand ITC"/>
            </a:endParaRPr>
          </a:p>
        </p:txBody>
      </p:sp>
      <p:sp>
        <p:nvSpPr>
          <p:cNvPr id="7173" name="TextBox 5"/>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215968"/>
                </a:solidFill>
                <a:effectLst>
                  <a:outerShdw blurRad="38100" dist="38100" dir="2700000" algn="tl">
                    <a:srgbClr val="C0C0C0"/>
                  </a:outerShdw>
                </a:effectLst>
                <a:latin typeface="Cooper Black" pitchFamily="18" charset="0"/>
                <a:ea typeface="+mn-ea"/>
              </a:rPr>
              <a:t>Brainstorming</a:t>
            </a:r>
            <a:endParaRPr lang="zh-CN" altLang="en-US" sz="3600" b="1">
              <a:solidFill>
                <a:srgbClr val="215968"/>
              </a:solidFill>
              <a:effectLst>
                <a:outerShdw blurRad="38100" dist="38100" dir="2700000" algn="tl">
                  <a:srgbClr val="C0C0C0"/>
                </a:outerShdw>
              </a:effectLst>
              <a:latin typeface="Cooper Black" pitchFamily="18" charset="0"/>
              <a:ea typeface="+mn-ea"/>
            </a:endParaRPr>
          </a:p>
        </p:txBody>
      </p:sp>
      <p:sp>
        <p:nvSpPr>
          <p:cNvPr id="45061" name="TextBox 6"/>
          <p:cNvSpPr txBox="1">
            <a:spLocks noChangeArrowheads="1"/>
          </p:cNvSpPr>
          <p:nvPr/>
        </p:nvSpPr>
        <p:spPr bwMode="auto">
          <a:xfrm>
            <a:off x="1857375" y="1533525"/>
            <a:ext cx="7286625" cy="1189038"/>
          </a:xfrm>
          <a:prstGeom prst="rect">
            <a:avLst/>
          </a:prstGeom>
          <a:noFill/>
          <a:ln w="9525">
            <a:noFill/>
            <a:miter lim="800000"/>
            <a:headEnd/>
            <a:tailEnd/>
          </a:ln>
        </p:spPr>
        <p:txBody>
          <a:bodyPr>
            <a:spAutoFit/>
          </a:bodyPr>
          <a:lstStyle/>
          <a:p>
            <a:pPr algn="ctr"/>
            <a:r>
              <a:rPr lang="en-US" altLang="zh-CN" sz="3600" b="1">
                <a:solidFill>
                  <a:srgbClr val="215968"/>
                </a:solidFill>
                <a:latin typeface="Kristen ITC"/>
              </a:rPr>
              <a:t>In our daily li</a:t>
            </a:r>
            <a:r>
              <a:rPr lang="zh-CN" altLang="en-US" sz="3600" b="1">
                <a:solidFill>
                  <a:srgbClr val="215968"/>
                </a:solidFill>
                <a:latin typeface="Kristen ITC"/>
              </a:rPr>
              <a:t>v</a:t>
            </a:r>
            <a:r>
              <a:rPr lang="en-US" altLang="zh-CN" sz="3600" b="1">
                <a:solidFill>
                  <a:srgbClr val="215968"/>
                </a:solidFill>
                <a:latin typeface="Kristen ITC"/>
              </a:rPr>
              <a:t>e</a:t>
            </a:r>
            <a:r>
              <a:rPr lang="zh-CN" altLang="en-US" sz="3600" b="1">
                <a:solidFill>
                  <a:srgbClr val="215968"/>
                </a:solidFill>
                <a:latin typeface="Kristen ITC"/>
              </a:rPr>
              <a:t>s</a:t>
            </a:r>
            <a:r>
              <a:rPr lang="en-US" altLang="zh-CN" sz="3600" b="1">
                <a:solidFill>
                  <a:srgbClr val="215968"/>
                </a:solidFill>
                <a:latin typeface="Kristen ITC"/>
              </a:rPr>
              <a:t>, what kinds of things needs </a:t>
            </a:r>
            <a:r>
              <a:rPr lang="en-US" altLang="zh-CN" sz="3600" b="1" u="sng">
                <a:solidFill>
                  <a:srgbClr val="FF0000"/>
                </a:solidFill>
                <a:latin typeface="Kristen ITC"/>
              </a:rPr>
              <a:t>electricity</a:t>
            </a:r>
            <a:r>
              <a:rPr lang="ja-JP" altLang="en-US" sz="3600" b="1">
                <a:solidFill>
                  <a:srgbClr val="FF0000"/>
                </a:solidFill>
                <a:latin typeface="Kristen ITC"/>
                <a:ea typeface="MS PGothic" pitchFamily="34" charset="-128"/>
              </a:rPr>
              <a:t>   </a:t>
            </a:r>
            <a:r>
              <a:rPr lang="en-US" altLang="zh-CN" sz="3600" b="1">
                <a:solidFill>
                  <a:srgbClr val="215968"/>
                </a:solidFill>
                <a:latin typeface="Kristen ITC"/>
              </a:rPr>
              <a:t>?</a:t>
            </a:r>
            <a:endParaRPr lang="zh-CN" altLang="en-US" sz="3600" b="1">
              <a:solidFill>
                <a:srgbClr val="215968"/>
              </a:solidFill>
              <a:latin typeface="Kristen ITC"/>
            </a:endParaRPr>
          </a:p>
        </p:txBody>
      </p:sp>
      <p:pic>
        <p:nvPicPr>
          <p:cNvPr id="45062" name="图片 8" descr="bulb.gif"/>
          <p:cNvPicPr>
            <a:picLocks noChangeAspect="1" noChangeArrowheads="1"/>
          </p:cNvPicPr>
          <p:nvPr/>
        </p:nvPicPr>
        <p:blipFill>
          <a:blip r:embed="rId5"/>
          <a:srcRect/>
          <a:stretch>
            <a:fillRect/>
          </a:stretch>
        </p:blipFill>
        <p:spPr bwMode="auto">
          <a:xfrm>
            <a:off x="36513" y="1844675"/>
            <a:ext cx="1619250" cy="1571625"/>
          </a:xfrm>
          <a:prstGeom prst="rect">
            <a:avLst/>
          </a:prstGeom>
          <a:noFill/>
          <a:ln w="9525">
            <a:noFill/>
            <a:miter lim="800000"/>
            <a:headEnd/>
            <a:tailEnd/>
          </a:ln>
        </p:spPr>
      </p:pic>
      <p:pic>
        <p:nvPicPr>
          <p:cNvPr id="7176" name="Picture 4" descr="http://ts2.cn.mm.bing.net/th?id=H.4770704424960817&amp;pid=1.9"/>
          <p:cNvPicPr>
            <a:picLocks noChangeAspect="1" noChangeArrowheads="1"/>
          </p:cNvPicPr>
          <p:nvPr/>
        </p:nvPicPr>
        <p:blipFill>
          <a:blip r:embed="rId6"/>
          <a:srcRect/>
          <a:stretch>
            <a:fillRect/>
          </a:stretch>
        </p:blipFill>
        <p:spPr bwMode="auto">
          <a:xfrm rot="-711079">
            <a:off x="354013" y="3783013"/>
            <a:ext cx="1524000" cy="1524000"/>
          </a:xfrm>
          <a:prstGeom prst="rect">
            <a:avLst/>
          </a:prstGeom>
          <a:noFill/>
          <a:ln w="9525">
            <a:noFill/>
            <a:miter lim="800000"/>
            <a:headEnd/>
            <a:tailEnd/>
          </a:ln>
        </p:spPr>
      </p:pic>
      <p:pic>
        <p:nvPicPr>
          <p:cNvPr id="7177" name="Picture 6" descr="http://www.thebridgeonline.co.uk/wp-content/uploads/2011/10/fridge.jpg"/>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928813" y="3000375"/>
            <a:ext cx="2857500" cy="3033713"/>
          </a:xfrm>
          <a:prstGeom prst="rect">
            <a:avLst/>
          </a:prstGeom>
          <a:noFill/>
          <a:ln w="9525">
            <a:noFill/>
            <a:miter lim="800000"/>
            <a:headEnd/>
            <a:tailEnd/>
          </a:ln>
        </p:spPr>
      </p:pic>
      <p:pic>
        <p:nvPicPr>
          <p:cNvPr id="7178" name="Picture 8" descr="http://topdesign72.com/wp-content/uploads/2011/06/washing-machine-5.jpg"/>
          <p:cNvPicPr>
            <a:picLocks noChangeAspect="1" noChangeArrowheads="1"/>
          </p:cNvPicPr>
          <p:nvPr/>
        </p:nvPicPr>
        <p:blipFill>
          <a:blip r:embed="rId8"/>
          <a:srcRect/>
          <a:stretch>
            <a:fillRect/>
          </a:stretch>
        </p:blipFill>
        <p:spPr bwMode="auto">
          <a:xfrm>
            <a:off x="5000625" y="4000500"/>
            <a:ext cx="1497013" cy="1871663"/>
          </a:xfrm>
          <a:prstGeom prst="rect">
            <a:avLst/>
          </a:prstGeom>
          <a:noFill/>
          <a:ln w="9525">
            <a:noFill/>
            <a:miter lim="800000"/>
            <a:headEnd/>
            <a:tailEnd/>
          </a:ln>
        </p:spPr>
      </p:pic>
      <p:pic>
        <p:nvPicPr>
          <p:cNvPr id="7179" name="U6 electricity.wav">
            <a:hlinkClick r:id="" action="ppaction://media"/>
          </p:cNvPr>
          <p:cNvPicPr>
            <a:picLocks noRot="1" noChangeAspect="1" noChangeArrowheads="1"/>
          </p:cNvPicPr>
          <p:nvPr>
            <a:wavAudioFile r:embed="rId1" name="U6 electricity.wav"/>
          </p:nvPr>
        </p:nvPicPr>
        <p:blipFill>
          <a:blip r:embed="rId9"/>
          <a:srcRect/>
          <a:stretch>
            <a:fillRect/>
          </a:stretch>
        </p:blipFill>
        <p:spPr bwMode="auto">
          <a:xfrm>
            <a:off x="7929563" y="22860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fade">
                                      <p:cBhvr>
                                        <p:cTn id="7" dur="1000"/>
                                        <p:tgtEl>
                                          <p:spTgt spid="7176"/>
                                        </p:tgtEl>
                                      </p:cBhvr>
                                    </p:animEffect>
                                    <p:anim calcmode="lin" valueType="num">
                                      <p:cBhvr>
                                        <p:cTn id="8" dur="1000" fill="hold"/>
                                        <p:tgtEl>
                                          <p:spTgt spid="7176"/>
                                        </p:tgtEl>
                                        <p:attrNameLst>
                                          <p:attrName>ppt_x</p:attrName>
                                        </p:attrNameLst>
                                      </p:cBhvr>
                                      <p:tavLst>
                                        <p:tav tm="0">
                                          <p:val>
                                            <p:strVal val="#ppt_x"/>
                                          </p:val>
                                        </p:tav>
                                        <p:tav tm="100000">
                                          <p:val>
                                            <p:strVal val="#ppt_x"/>
                                          </p:val>
                                        </p:tav>
                                      </p:tavLst>
                                    </p:anim>
                                    <p:anim calcmode="lin" valueType="num">
                                      <p:cBhvr>
                                        <p:cTn id="9" dur="1000" fill="hold"/>
                                        <p:tgtEl>
                                          <p:spTgt spid="717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fade">
                                      <p:cBhvr>
                                        <p:cTn id="12" dur="1000"/>
                                        <p:tgtEl>
                                          <p:spTgt spid="7177"/>
                                        </p:tgtEl>
                                      </p:cBhvr>
                                    </p:animEffect>
                                    <p:anim calcmode="lin" valueType="num">
                                      <p:cBhvr>
                                        <p:cTn id="13" dur="1000" fill="hold"/>
                                        <p:tgtEl>
                                          <p:spTgt spid="7177"/>
                                        </p:tgtEl>
                                        <p:attrNameLst>
                                          <p:attrName>ppt_x</p:attrName>
                                        </p:attrNameLst>
                                      </p:cBhvr>
                                      <p:tavLst>
                                        <p:tav tm="0">
                                          <p:val>
                                            <p:strVal val="#ppt_x"/>
                                          </p:val>
                                        </p:tav>
                                        <p:tav tm="100000">
                                          <p:val>
                                            <p:strVal val="#ppt_x"/>
                                          </p:val>
                                        </p:tav>
                                      </p:tavLst>
                                    </p:anim>
                                    <p:anim calcmode="lin" valueType="num">
                                      <p:cBhvr>
                                        <p:cTn id="14" dur="1000" fill="hold"/>
                                        <p:tgtEl>
                                          <p:spTgt spid="717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78"/>
                                        </p:tgtEl>
                                        <p:attrNameLst>
                                          <p:attrName>style.visibility</p:attrName>
                                        </p:attrNameLst>
                                      </p:cBhvr>
                                      <p:to>
                                        <p:strVal val="visible"/>
                                      </p:to>
                                    </p:set>
                                    <p:animEffect transition="in" filter="fade">
                                      <p:cBhvr>
                                        <p:cTn id="17" dur="1000"/>
                                        <p:tgtEl>
                                          <p:spTgt spid="7178"/>
                                        </p:tgtEl>
                                      </p:cBhvr>
                                    </p:animEffect>
                                    <p:anim calcmode="lin" valueType="num">
                                      <p:cBhvr>
                                        <p:cTn id="18" dur="1000" fill="hold"/>
                                        <p:tgtEl>
                                          <p:spTgt spid="7178"/>
                                        </p:tgtEl>
                                        <p:attrNameLst>
                                          <p:attrName>ppt_x</p:attrName>
                                        </p:attrNameLst>
                                      </p:cBhvr>
                                      <p:tavLst>
                                        <p:tav tm="0">
                                          <p:val>
                                            <p:strVal val="#ppt_x"/>
                                          </p:val>
                                        </p:tav>
                                        <p:tav tm="100000">
                                          <p:val>
                                            <p:strVal val="#ppt_x"/>
                                          </p:val>
                                        </p:tav>
                                      </p:tavLst>
                                    </p:anim>
                                    <p:anim calcmode="lin" valueType="num">
                                      <p:cBhvr>
                                        <p:cTn id="19" dur="1000" fill="hold"/>
                                        <p:tgtEl>
                                          <p:spTgt spid="717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170"/>
                                        </p:tgtEl>
                                        <p:attrNameLst>
                                          <p:attrName>style.visibility</p:attrName>
                                        </p:attrNameLst>
                                      </p:cBhvr>
                                      <p:to>
                                        <p:strVal val="visible"/>
                                      </p:to>
                                    </p:set>
                                    <p:animEffect transition="in" filter="fade">
                                      <p:cBhvr>
                                        <p:cTn id="22" dur="1000"/>
                                        <p:tgtEl>
                                          <p:spTgt spid="7170"/>
                                        </p:tgtEl>
                                      </p:cBhvr>
                                    </p:animEffect>
                                    <p:anim calcmode="lin" valueType="num">
                                      <p:cBhvr>
                                        <p:cTn id="23" dur="1000" fill="hold"/>
                                        <p:tgtEl>
                                          <p:spTgt spid="7170"/>
                                        </p:tgtEl>
                                        <p:attrNameLst>
                                          <p:attrName>ppt_x</p:attrName>
                                        </p:attrNameLst>
                                      </p:cBhvr>
                                      <p:tavLst>
                                        <p:tav tm="0">
                                          <p:val>
                                            <p:strVal val="#ppt_x"/>
                                          </p:val>
                                        </p:tav>
                                        <p:tav tm="100000">
                                          <p:val>
                                            <p:strVal val="#ppt_x"/>
                                          </p:val>
                                        </p:tav>
                                      </p:tavLst>
                                    </p:anim>
                                    <p:anim calcmode="lin" valueType="num">
                                      <p:cBhvr>
                                        <p:cTn id="24"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7179"/>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4215" fill="hold"/>
                                        <p:tgtEl>
                                          <p:spTgt spid="7179"/>
                                        </p:tgtEl>
                                      </p:cBhvr>
                                    </p:cmd>
                                  </p:childTnLst>
                                </p:cTn>
                              </p:par>
                            </p:childTnLst>
                          </p:cTn>
                        </p:par>
                      </p:childTnLst>
                    </p:cTn>
                  </p:par>
                </p:childTnLst>
              </p:cTn>
              <p:nextCondLst>
                <p:cond evt="onClick" delay="0">
                  <p:tgtEl>
                    <p:spTgt spid="7179"/>
                  </p:tgtEl>
                </p:cond>
              </p:nextCondLst>
            </p:seq>
            <p:audio>
              <p:cMediaNode>
                <p:cTn id="30"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717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矩形 2"/>
          <p:cNvPicPr>
            <a:picLocks noChangeArrowheads="1"/>
          </p:cNvPicPr>
          <p:nvPr/>
        </p:nvPicPr>
        <p:blipFill>
          <a:blip r:embed="rId2"/>
          <a:srcRect/>
          <a:stretch>
            <a:fillRect/>
          </a:stretch>
        </p:blipFill>
        <p:spPr bwMode="auto">
          <a:xfrm>
            <a:off x="1657350" y="1182688"/>
            <a:ext cx="6743700" cy="1109662"/>
          </a:xfrm>
          <a:prstGeom prst="rect">
            <a:avLst/>
          </a:prstGeom>
          <a:noFill/>
          <a:ln w="9525">
            <a:noFill/>
            <a:miter lim="800000"/>
            <a:headEnd/>
            <a:tailEnd/>
          </a:ln>
        </p:spPr>
      </p:pic>
      <p:pic>
        <p:nvPicPr>
          <p:cNvPr id="46082" name="Picture 1"/>
          <p:cNvPicPr>
            <a:picLocks noChangeAspect="1" noChangeArrowheads="1"/>
          </p:cNvPicPr>
          <p:nvPr/>
        </p:nvPicPr>
        <p:blipFill>
          <a:blip r:embed="rId3"/>
          <a:srcRect/>
          <a:stretch>
            <a:fillRect/>
          </a:stretch>
        </p:blipFill>
        <p:spPr bwMode="auto">
          <a:xfrm>
            <a:off x="500063" y="2193925"/>
            <a:ext cx="2965450" cy="3184525"/>
          </a:xfrm>
          <a:prstGeom prst="rect">
            <a:avLst/>
          </a:prstGeom>
          <a:noFill/>
          <a:ln w="9525">
            <a:noFill/>
            <a:miter lim="800000"/>
            <a:headEnd/>
            <a:tailEnd/>
          </a:ln>
        </p:spPr>
      </p:pic>
      <p:pic>
        <p:nvPicPr>
          <p:cNvPr id="46083" name="Picture 2"/>
          <p:cNvPicPr>
            <a:picLocks noChangeAspect="1" noChangeArrowheads="1"/>
          </p:cNvPicPr>
          <p:nvPr/>
        </p:nvPicPr>
        <p:blipFill>
          <a:blip r:embed="rId4"/>
          <a:srcRect/>
          <a:stretch>
            <a:fillRect/>
          </a:stretch>
        </p:blipFill>
        <p:spPr bwMode="auto">
          <a:xfrm rot="363408">
            <a:off x="4775200" y="2752725"/>
            <a:ext cx="3576638" cy="2695575"/>
          </a:xfrm>
          <a:prstGeom prst="rect">
            <a:avLst/>
          </a:prstGeom>
          <a:noFill/>
          <a:ln w="9525">
            <a:noFill/>
            <a:miter lim="800000"/>
            <a:headEnd/>
            <a:tailEnd/>
          </a:ln>
        </p:spPr>
      </p:pic>
      <p:sp>
        <p:nvSpPr>
          <p:cNvPr id="9221" name="流程图: 文档 5"/>
          <p:cNvSpPr>
            <a:spLocks noChangeArrowheads="1"/>
          </p:cNvSpPr>
          <p:nvPr/>
        </p:nvSpPr>
        <p:spPr bwMode="auto">
          <a:xfrm flipH="1" flipV="1">
            <a:off x="0" y="5214938"/>
            <a:ext cx="9144000" cy="1643062"/>
          </a:xfrm>
          <a:prstGeom prst="flowChartDocument">
            <a:avLst/>
          </a:prstGeom>
          <a:solidFill>
            <a:srgbClr val="FFFF66"/>
          </a:solidFill>
          <a:ln w="9525">
            <a:noFill/>
            <a:miter lim="800000"/>
            <a:headEnd/>
            <a:tailEnd/>
          </a:ln>
          <a:effectLst>
            <a:outerShdw dist="38100" algn="ctr" rotWithShape="0">
              <a:srgbClr val="000000">
                <a:alpha val="35999"/>
              </a:srgbClr>
            </a:outerShdw>
          </a:effectLst>
        </p:spPr>
        <p:txBody>
          <a:bodyPr anchor="ctr"/>
          <a:lstStyle/>
          <a:p>
            <a:pPr algn="ctr" fontAlgn="auto">
              <a:spcBef>
                <a:spcPts val="0"/>
              </a:spcBef>
              <a:spcAft>
                <a:spcPts val="0"/>
              </a:spcAft>
              <a:defRPr/>
            </a:pPr>
            <a:endParaRPr lang="zh-CN" altLang="en-US">
              <a:solidFill>
                <a:srgbClr val="FFFFFF"/>
              </a:solidFill>
              <a:latin typeface="Calibri" pitchFamily="34" charset="0"/>
              <a:ea typeface="+mn-ea"/>
            </a:endParaRPr>
          </a:p>
        </p:txBody>
      </p:sp>
      <p:sp>
        <p:nvSpPr>
          <p:cNvPr id="46085" name="TextBox 6"/>
          <p:cNvSpPr txBox="1">
            <a:spLocks noChangeArrowheads="1"/>
          </p:cNvSpPr>
          <p:nvPr/>
        </p:nvSpPr>
        <p:spPr bwMode="auto">
          <a:xfrm>
            <a:off x="971550" y="5643563"/>
            <a:ext cx="7429500" cy="830262"/>
          </a:xfrm>
          <a:prstGeom prst="rect">
            <a:avLst/>
          </a:prstGeom>
          <a:noFill/>
          <a:ln w="9525">
            <a:noFill/>
            <a:miter lim="800000"/>
            <a:headEnd/>
            <a:tailEnd/>
          </a:ln>
        </p:spPr>
        <p:txBody>
          <a:bodyPr>
            <a:spAutoFit/>
          </a:bodyPr>
          <a:lstStyle/>
          <a:p>
            <a:r>
              <a:rPr lang="en-US" altLang="zh-CN" sz="2400" b="1" i="1">
                <a:latin typeface="Calibri" pitchFamily="34" charset="0"/>
              </a:rPr>
              <a:t>Look at the photos and the title of the story on page 73. </a:t>
            </a:r>
            <a:br>
              <a:rPr lang="en-US" altLang="zh-CN" sz="2400" b="1" i="1">
                <a:latin typeface="Calibri" pitchFamily="34" charset="0"/>
              </a:rPr>
            </a:br>
            <a:r>
              <a:rPr lang="en-US" altLang="zh-CN" sz="2400" b="1" i="1">
                <a:latin typeface="Calibri" pitchFamily="34" charset="0"/>
              </a:rPr>
              <a:t>Then answer the questions below. </a:t>
            </a:r>
            <a:endParaRPr lang="zh-CN" altLang="en-US" sz="2400" b="1" i="1">
              <a:latin typeface="Calibri" pitchFamily="34" charset="0"/>
            </a:endParaRPr>
          </a:p>
        </p:txBody>
      </p:sp>
      <p:sp>
        <p:nvSpPr>
          <p:cNvPr id="9223" name="TextBox 7"/>
          <p:cNvSpPr txBox="1">
            <a:spLocks noChangeArrowheads="1"/>
          </p:cNvSpPr>
          <p:nvPr/>
        </p:nvSpPr>
        <p:spPr bwMode="auto">
          <a:xfrm>
            <a:off x="2000250" y="357188"/>
            <a:ext cx="7072313" cy="646112"/>
          </a:xfrm>
          <a:prstGeom prst="rect">
            <a:avLst/>
          </a:prstGeom>
          <a:noFill/>
          <a:ln w="9525">
            <a:noFill/>
            <a:miter lim="800000"/>
            <a:headEnd/>
            <a:tailEnd/>
          </a:ln>
        </p:spPr>
        <p:txBody>
          <a:bodyPr>
            <a:spAutoFit/>
          </a:bodyPr>
          <a:lstStyle/>
          <a:p>
            <a:pPr fontAlgn="auto">
              <a:spcBef>
                <a:spcPts val="0"/>
              </a:spcBef>
              <a:spcAft>
                <a:spcPts val="0"/>
              </a:spcAft>
              <a:defRPr/>
            </a:pPr>
            <a:r>
              <a:rPr lang="en-US" sz="3600" b="1">
                <a:solidFill>
                  <a:srgbClr val="215968"/>
                </a:solidFill>
                <a:effectLst>
                  <a:outerShdw blurRad="38100" dist="38100" dir="2700000" algn="tl">
                    <a:srgbClr val="C0C0C0"/>
                  </a:outerShdw>
                </a:effectLst>
                <a:latin typeface="Cooper Black" pitchFamily="18" charset="0"/>
                <a:ea typeface="+mn-ea"/>
              </a:rPr>
              <a:t>Before you read</a:t>
            </a:r>
            <a:endParaRPr lang="zh-CN" altLang="en-US" sz="3600" b="1">
              <a:solidFill>
                <a:srgbClr val="215968"/>
              </a:solidFill>
              <a:effectLst>
                <a:outerShdw blurRad="38100" dist="38100" dir="2700000" algn="tl">
                  <a:srgbClr val="C0C0C0"/>
                </a:outerShdw>
              </a:effectLst>
              <a:latin typeface="Cooper Black" pitchFamily="18" charset="0"/>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3059113" y="260350"/>
            <a:ext cx="5627687" cy="777875"/>
          </a:xfrm>
        </p:spPr>
        <p:txBody>
          <a:bodyPr/>
          <a:lstStyle/>
          <a:p>
            <a:pPr eaLnBrk="1" hangingPunct="1"/>
            <a:r>
              <a:rPr lang="en-US" altLang="zh-CN" smtClean="0">
                <a:solidFill>
                  <a:schemeClr val="hlink"/>
                </a:solidFill>
              </a:rPr>
              <a:t>Dictation</a:t>
            </a:r>
          </a:p>
        </p:txBody>
      </p:sp>
      <p:sp>
        <p:nvSpPr>
          <p:cNvPr id="11267" name="Rectangle 3"/>
          <p:cNvSpPr>
            <a:spLocks noGrp="1" noChangeArrowheads="1"/>
          </p:cNvSpPr>
          <p:nvPr>
            <p:ph type="body" idx="1"/>
          </p:nvPr>
        </p:nvSpPr>
        <p:spPr>
          <a:xfrm>
            <a:off x="3781425" y="909638"/>
            <a:ext cx="5256213" cy="5041900"/>
          </a:xfrm>
        </p:spPr>
        <p:txBody>
          <a:bodyPr/>
          <a:lstStyle/>
          <a:p>
            <a:pPr eaLnBrk="1" hangingPunct="1">
              <a:lnSpc>
                <a:spcPct val="105000"/>
              </a:lnSpc>
              <a:buFontTx/>
              <a:buNone/>
            </a:pPr>
            <a:r>
              <a:rPr lang="en-US" altLang="zh-CN" sz="3600" b="1" smtClean="0">
                <a:solidFill>
                  <a:srgbClr val="ED3F36"/>
                </a:solidFill>
              </a:rPr>
              <a:t>electricity		</a:t>
            </a:r>
          </a:p>
          <a:p>
            <a:pPr eaLnBrk="1" hangingPunct="1">
              <a:lnSpc>
                <a:spcPct val="105000"/>
              </a:lnSpc>
              <a:buFontTx/>
              <a:buNone/>
            </a:pPr>
            <a:r>
              <a:rPr lang="en-US" altLang="zh-CN" sz="3600" b="1" smtClean="0">
                <a:solidFill>
                  <a:srgbClr val="ED3F36"/>
                </a:solidFill>
              </a:rPr>
              <a:t>conversation		</a:t>
            </a:r>
            <a:endParaRPr lang="zh-CN" altLang="en-US" sz="3600" b="1" smtClean="0">
              <a:solidFill>
                <a:srgbClr val="ED3F36"/>
              </a:solidFill>
            </a:endParaRPr>
          </a:p>
          <a:p>
            <a:pPr eaLnBrk="1" hangingPunct="1">
              <a:lnSpc>
                <a:spcPct val="105000"/>
              </a:lnSpc>
              <a:buFontTx/>
              <a:buNone/>
            </a:pPr>
            <a:r>
              <a:rPr lang="en-US" altLang="zh-CN" sz="3600" b="1" smtClean="0">
                <a:solidFill>
                  <a:srgbClr val="ED3F36"/>
                </a:solidFill>
              </a:rPr>
              <a:t>identify		</a:t>
            </a:r>
          </a:p>
          <a:p>
            <a:pPr eaLnBrk="1" hangingPunct="1">
              <a:lnSpc>
                <a:spcPct val="105000"/>
              </a:lnSpc>
              <a:buFontTx/>
              <a:buNone/>
            </a:pPr>
            <a:r>
              <a:rPr lang="en-US" altLang="zh-CN" sz="3600" b="1" smtClean="0">
                <a:solidFill>
                  <a:srgbClr val="ED3F36"/>
                </a:solidFill>
              </a:rPr>
              <a:t>rule		</a:t>
            </a:r>
            <a:endParaRPr lang="zh-CN" altLang="en-US" sz="3600" b="1" smtClean="0">
              <a:solidFill>
                <a:srgbClr val="ED3F36"/>
              </a:solidFill>
            </a:endParaRPr>
          </a:p>
          <a:p>
            <a:pPr eaLnBrk="1" hangingPunct="1">
              <a:lnSpc>
                <a:spcPct val="105000"/>
              </a:lnSpc>
              <a:buFontTx/>
              <a:buNone/>
            </a:pPr>
            <a:r>
              <a:rPr lang="en-US" altLang="zh-CN" sz="3600" b="1" smtClean="0">
                <a:solidFill>
                  <a:srgbClr val="ED3F36"/>
                </a:solidFill>
              </a:rPr>
              <a:t>anyone		</a:t>
            </a:r>
            <a:endParaRPr lang="zh-CN" altLang="en-US" sz="3600" b="1" smtClean="0">
              <a:solidFill>
                <a:srgbClr val="ED3F36"/>
              </a:solidFill>
            </a:endParaRPr>
          </a:p>
          <a:p>
            <a:pPr eaLnBrk="1" hangingPunct="1">
              <a:lnSpc>
                <a:spcPct val="105000"/>
              </a:lnSpc>
              <a:buFontTx/>
              <a:buNone/>
            </a:pPr>
            <a:r>
              <a:rPr lang="en-US" altLang="zh-CN" sz="3600" b="1" smtClean="0">
                <a:solidFill>
                  <a:srgbClr val="ED3F36"/>
                </a:solidFill>
              </a:rPr>
              <a:t>reply		</a:t>
            </a:r>
            <a:endParaRPr lang="zh-CN" altLang="en-US" sz="3600" b="1" smtClean="0">
              <a:solidFill>
                <a:srgbClr val="ED3F36"/>
              </a:solidFill>
            </a:endParaRPr>
          </a:p>
          <a:p>
            <a:pPr eaLnBrk="1" hangingPunct="1">
              <a:lnSpc>
                <a:spcPct val="105000"/>
              </a:lnSpc>
              <a:buFontTx/>
              <a:buNone/>
            </a:pPr>
            <a:r>
              <a:rPr lang="en-US" altLang="zh-CN" sz="3600" b="1" smtClean="0">
                <a:solidFill>
                  <a:srgbClr val="ED3F36"/>
                </a:solidFill>
              </a:rPr>
              <a:t>foolish		</a:t>
            </a:r>
          </a:p>
          <a:p>
            <a:pPr eaLnBrk="1" hangingPunct="1">
              <a:lnSpc>
                <a:spcPct val="105000"/>
              </a:lnSpc>
              <a:buFontTx/>
              <a:buNone/>
            </a:pPr>
            <a:r>
              <a:rPr lang="en-US" altLang="zh-CN" sz="3600" b="1" smtClean="0">
                <a:solidFill>
                  <a:srgbClr val="ED3F36"/>
                </a:solidFill>
              </a:rPr>
              <a:t>wire	</a:t>
            </a:r>
            <a:r>
              <a:rPr lang="en-US" altLang="zh-CN" sz="1400" smtClean="0">
                <a:solidFill>
                  <a:srgbClr val="ED3F36"/>
                </a:solidFill>
              </a:rPr>
              <a:t>	</a:t>
            </a:r>
            <a:endParaRPr lang="zh-CN" altLang="en-US" sz="1400" smtClean="0">
              <a:solidFill>
                <a:srgbClr val="ED3F36"/>
              </a:solidFill>
            </a:endParaRPr>
          </a:p>
        </p:txBody>
      </p:sp>
      <p:sp>
        <p:nvSpPr>
          <p:cNvPr id="47107" name="Rectangle 4"/>
          <p:cNvSpPr>
            <a:spLocks noChangeArrowheads="1"/>
          </p:cNvSpPr>
          <p:nvPr/>
        </p:nvSpPr>
        <p:spPr bwMode="auto">
          <a:xfrm>
            <a:off x="684213" y="838200"/>
            <a:ext cx="3095625" cy="5681663"/>
          </a:xfrm>
          <a:prstGeom prst="rect">
            <a:avLst/>
          </a:prstGeom>
          <a:noFill/>
          <a:ln w="9525">
            <a:noFill/>
            <a:miter lim="800000"/>
            <a:headEnd/>
            <a:tailEnd/>
          </a:ln>
        </p:spPr>
        <p:txBody>
          <a:bodyPr>
            <a:spAutoFit/>
          </a:bodyPr>
          <a:lstStyle/>
          <a:p>
            <a:pPr>
              <a:lnSpc>
                <a:spcPct val="110000"/>
              </a:lnSpc>
              <a:spcBef>
                <a:spcPct val="20000"/>
              </a:spcBef>
            </a:pPr>
            <a:r>
              <a:rPr lang="zh-CN" altLang="en-US" sz="3600" b="1"/>
              <a:t>电</a:t>
            </a:r>
          </a:p>
          <a:p>
            <a:pPr>
              <a:lnSpc>
                <a:spcPct val="110000"/>
              </a:lnSpc>
              <a:spcBef>
                <a:spcPct val="20000"/>
              </a:spcBef>
            </a:pPr>
            <a:r>
              <a:rPr lang="zh-CN" altLang="en-US" sz="3600" b="1"/>
              <a:t>谈话</a:t>
            </a:r>
          </a:p>
          <a:p>
            <a:pPr>
              <a:lnSpc>
                <a:spcPct val="110000"/>
              </a:lnSpc>
              <a:spcBef>
                <a:spcPct val="20000"/>
              </a:spcBef>
            </a:pPr>
            <a:r>
              <a:rPr lang="zh-CN" altLang="en-US" sz="3600" b="1"/>
              <a:t>确认；认出</a:t>
            </a:r>
          </a:p>
          <a:p>
            <a:pPr>
              <a:lnSpc>
                <a:spcPct val="110000"/>
              </a:lnSpc>
              <a:spcBef>
                <a:spcPct val="20000"/>
              </a:spcBef>
            </a:pPr>
            <a:r>
              <a:rPr lang="zh-CN" altLang="en-US" sz="3600" b="1"/>
              <a:t>规则</a:t>
            </a:r>
          </a:p>
          <a:p>
            <a:pPr>
              <a:lnSpc>
                <a:spcPct val="110000"/>
              </a:lnSpc>
              <a:spcBef>
                <a:spcPct val="20000"/>
              </a:spcBef>
            </a:pPr>
            <a:r>
              <a:rPr lang="zh-CN" altLang="en-US" sz="3600" b="1"/>
              <a:t>任何人</a:t>
            </a:r>
          </a:p>
          <a:p>
            <a:pPr>
              <a:lnSpc>
                <a:spcPct val="110000"/>
              </a:lnSpc>
              <a:spcBef>
                <a:spcPct val="20000"/>
              </a:spcBef>
            </a:pPr>
            <a:r>
              <a:rPr lang="zh-CN" altLang="en-US" sz="3600" b="1"/>
              <a:t>回答</a:t>
            </a:r>
          </a:p>
          <a:p>
            <a:pPr>
              <a:lnSpc>
                <a:spcPct val="110000"/>
              </a:lnSpc>
              <a:spcBef>
                <a:spcPct val="20000"/>
              </a:spcBef>
            </a:pPr>
            <a:r>
              <a:rPr lang="zh-CN" altLang="en-US" sz="3600" b="1"/>
              <a:t>愚蠢的</a:t>
            </a:r>
          </a:p>
          <a:p>
            <a:pPr>
              <a:lnSpc>
                <a:spcPct val="110000"/>
              </a:lnSpc>
              <a:spcBef>
                <a:spcPct val="20000"/>
              </a:spcBef>
            </a:pPr>
            <a:r>
              <a:rPr lang="zh-CN" altLang="en-US" sz="3600" b="1"/>
              <a:t>电线</a:t>
            </a:r>
          </a:p>
        </p:txBody>
      </p:sp>
      <p:pic>
        <p:nvPicPr>
          <p:cNvPr id="11269" name="New words.mp3" descr="New words">
            <a:hlinkClick r:id="" action="ppaction://media"/>
          </p:cNvPr>
          <p:cNvPicPr>
            <a:picLocks noRot="1" noChangeAspect="1" noChangeArrowheads="1"/>
          </p:cNvPicPr>
          <p:nvPr>
            <a:audioFile r:link="rId1"/>
          </p:nvPr>
        </p:nvPicPr>
        <p:blipFill>
          <a:blip r:embed="rId3"/>
          <a:srcRect/>
          <a:stretch>
            <a:fillRect/>
          </a:stretch>
        </p:blipFill>
        <p:spPr bwMode="auto">
          <a:xfrm>
            <a:off x="8172450" y="620713"/>
            <a:ext cx="619125" cy="619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267">
                                            <p:txEl>
                                              <p:pRg st="1" end="1"/>
                                            </p:txEl>
                                          </p:spTgt>
                                        </p:tgtEl>
                                        <p:attrNameLst>
                                          <p:attrName>style.visibility</p:attrName>
                                        </p:attrNameLst>
                                      </p:cBhvr>
                                      <p:to>
                                        <p:strVal val="visible"/>
                                      </p:to>
                                    </p:set>
                                    <p:anim calcmode="lin" valueType="num">
                                      <p:cBhvr additive="base">
                                        <p:cTn id="13" dur="500" fill="hold"/>
                                        <p:tgtEl>
                                          <p:spTgt spid="1126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2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267">
                                            <p:txEl>
                                              <p:pRg st="2" end="2"/>
                                            </p:txEl>
                                          </p:spTgt>
                                        </p:tgtEl>
                                        <p:attrNameLst>
                                          <p:attrName>style.visibility</p:attrName>
                                        </p:attrNameLst>
                                      </p:cBhvr>
                                      <p:to>
                                        <p:strVal val="visible"/>
                                      </p:to>
                                    </p:set>
                                    <p:anim calcmode="lin" valueType="num">
                                      <p:cBhvr additive="base">
                                        <p:cTn id="19" dur="500" fill="hold"/>
                                        <p:tgtEl>
                                          <p:spTgt spid="1126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26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267">
                                            <p:txEl>
                                              <p:pRg st="3" end="3"/>
                                            </p:txEl>
                                          </p:spTgt>
                                        </p:tgtEl>
                                        <p:attrNameLst>
                                          <p:attrName>style.visibility</p:attrName>
                                        </p:attrNameLst>
                                      </p:cBhvr>
                                      <p:to>
                                        <p:strVal val="visible"/>
                                      </p:to>
                                    </p:set>
                                    <p:anim calcmode="lin" valueType="num">
                                      <p:cBhvr additive="base">
                                        <p:cTn id="25" dur="500" fill="hold"/>
                                        <p:tgtEl>
                                          <p:spTgt spid="1126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26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1267">
                                            <p:txEl>
                                              <p:pRg st="4" end="4"/>
                                            </p:txEl>
                                          </p:spTgt>
                                        </p:tgtEl>
                                        <p:attrNameLst>
                                          <p:attrName>style.visibility</p:attrName>
                                        </p:attrNameLst>
                                      </p:cBhvr>
                                      <p:to>
                                        <p:strVal val="visible"/>
                                      </p:to>
                                    </p:set>
                                    <p:anim calcmode="lin" valueType="num">
                                      <p:cBhvr additive="base">
                                        <p:cTn id="31" dur="500" fill="hold"/>
                                        <p:tgtEl>
                                          <p:spTgt spid="1126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2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267">
                                            <p:txEl>
                                              <p:pRg st="5" end="5"/>
                                            </p:txEl>
                                          </p:spTgt>
                                        </p:tgtEl>
                                        <p:attrNameLst>
                                          <p:attrName>style.visibility</p:attrName>
                                        </p:attrNameLst>
                                      </p:cBhvr>
                                      <p:to>
                                        <p:strVal val="visible"/>
                                      </p:to>
                                    </p:set>
                                    <p:anim calcmode="lin" valueType="num">
                                      <p:cBhvr additive="base">
                                        <p:cTn id="37" dur="500" fill="hold"/>
                                        <p:tgtEl>
                                          <p:spTgt spid="1126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26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267">
                                            <p:txEl>
                                              <p:pRg st="6" end="6"/>
                                            </p:txEl>
                                          </p:spTgt>
                                        </p:tgtEl>
                                        <p:attrNameLst>
                                          <p:attrName>style.visibility</p:attrName>
                                        </p:attrNameLst>
                                      </p:cBhvr>
                                      <p:to>
                                        <p:strVal val="visible"/>
                                      </p:to>
                                    </p:set>
                                    <p:anim calcmode="lin" valueType="num">
                                      <p:cBhvr additive="base">
                                        <p:cTn id="43" dur="500" fill="hold"/>
                                        <p:tgtEl>
                                          <p:spTgt spid="1126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26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267">
                                            <p:txEl>
                                              <p:pRg st="7" end="7"/>
                                            </p:txEl>
                                          </p:spTgt>
                                        </p:tgtEl>
                                        <p:attrNameLst>
                                          <p:attrName>style.visibility</p:attrName>
                                        </p:attrNameLst>
                                      </p:cBhvr>
                                      <p:to>
                                        <p:strVal val="visible"/>
                                      </p:to>
                                    </p:set>
                                    <p:anim calcmode="lin" valueType="num">
                                      <p:cBhvr additive="base">
                                        <p:cTn id="49" dur="500" fill="hold"/>
                                        <p:tgtEl>
                                          <p:spTgt spid="1126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26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51" fill="hold" display="0" nodeType="clickEffect">
                  <p:stCondLst>
                    <p:cond delay="indefinite"/>
                  </p:stCondLst>
                  <p:endCondLst>
                    <p:cond evt="onNext" delay="0">
                      <p:tgtEl>
                        <p:sldTgt/>
                      </p:tgtEl>
                    </p:cond>
                    <p:cond evt="onPrev" delay="0">
                      <p:tgtEl>
                        <p:sldTgt/>
                      </p:tgtEl>
                    </p:cond>
                    <p:cond evt="onStopAudio" delay="0">
                      <p:tgtEl>
                        <p:sldTgt/>
                      </p:tgtEl>
                    </p:cond>
                  </p:endCondLst>
                </p:cTn>
                <p:tgtEl>
                  <p:spTgt spid="11269"/>
                </p:tgtEl>
              </p:cMediaNode>
            </p:audio>
            <p:seq concurrent="1" nextAc="seek">
              <p:cTn id="52" restart="whenNotActive" fill="hold" evtFilter="cancelBubble" nodeType="interactiveSeq">
                <p:stCondLst>
                  <p:cond evt="onClick" delay="0">
                    <p:tgtEl>
                      <p:spTgt spid="11269"/>
                    </p:tgtEl>
                  </p:cond>
                </p:stCondLst>
                <p:endSync evt="end" delay="0">
                  <p:rtn val="all"/>
                </p:endSync>
                <p:childTnLst>
                  <p:par>
                    <p:cTn id="53" fill="hold">
                      <p:stCondLst>
                        <p:cond delay="0"/>
                      </p:stCondLst>
                      <p:childTnLst>
                        <p:par>
                          <p:cTn id="54" fill="hold">
                            <p:stCondLst>
                              <p:cond delay="0"/>
                            </p:stCondLst>
                            <p:childTnLst>
                              <p:par>
                                <p:cTn id="55" presetID="1" presetClass="mediacall" presetSubtype="0" fill="hold" nodeType="clickEffect">
                                  <p:stCondLst>
                                    <p:cond delay="0"/>
                                  </p:stCondLst>
                                  <p:childTnLst>
                                    <p:cmd type="call" cmd="playFrom(0.0)">
                                      <p:cBhvr>
                                        <p:cTn id="56" dur="80275" fill="hold"/>
                                        <p:tgtEl>
                                          <p:spTgt spid="11269"/>
                                        </p:tgtEl>
                                      </p:cBhvr>
                                    </p:cmd>
                                  </p:childTnLst>
                                </p:cTn>
                              </p:par>
                            </p:childTnLst>
                          </p:cTn>
                        </p:par>
                      </p:childTnLst>
                    </p:cTn>
                  </p:par>
                </p:childTnLst>
              </p:cTn>
              <p:nextCondLst>
                <p:cond evt="onClick" delay="0">
                  <p:tgtEl>
                    <p:spTgt spid="11269"/>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4284663" y="1052513"/>
            <a:ext cx="4103687" cy="5218112"/>
          </a:xfrm>
        </p:spPr>
        <p:txBody>
          <a:bodyPr/>
          <a:lstStyle/>
          <a:p>
            <a:pPr eaLnBrk="1" hangingPunct="1">
              <a:lnSpc>
                <a:spcPct val="115000"/>
              </a:lnSpc>
              <a:buFontTx/>
              <a:buNone/>
            </a:pPr>
            <a:r>
              <a:rPr lang="en-US" altLang="zh-CN" sz="3000" b="1" smtClean="0">
                <a:solidFill>
                  <a:srgbClr val="ED3F36"/>
                </a:solidFill>
              </a:rPr>
              <a:t>connect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cable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moment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battery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a packet of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in a way		</a:t>
            </a:r>
            <a:r>
              <a:rPr lang="zh-CN" altLang="en-US" sz="3000" b="1" smtClean="0">
                <a:solidFill>
                  <a:srgbClr val="ED3F36"/>
                </a:solidFill>
              </a:rPr>
              <a:t> </a:t>
            </a:r>
          </a:p>
          <a:p>
            <a:pPr eaLnBrk="1" hangingPunct="1">
              <a:lnSpc>
                <a:spcPct val="115000"/>
              </a:lnSpc>
              <a:buFontTx/>
              <a:buNone/>
            </a:pPr>
            <a:r>
              <a:rPr lang="en-US" altLang="zh-CN" sz="3000" b="1" smtClean="0">
                <a:solidFill>
                  <a:srgbClr val="ED3F36"/>
                </a:solidFill>
              </a:rPr>
              <a:t>(be) connected to	</a:t>
            </a:r>
            <a:endParaRPr lang="zh-CN" altLang="en-US" sz="3000" b="1" smtClean="0">
              <a:solidFill>
                <a:srgbClr val="ED3F36"/>
              </a:solidFill>
            </a:endParaRPr>
          </a:p>
          <a:p>
            <a:pPr eaLnBrk="1" hangingPunct="1">
              <a:lnSpc>
                <a:spcPct val="115000"/>
              </a:lnSpc>
              <a:buFontTx/>
              <a:buNone/>
            </a:pPr>
            <a:r>
              <a:rPr lang="en-US" altLang="zh-CN" sz="3000" b="1" smtClean="0">
                <a:solidFill>
                  <a:srgbClr val="ED3F36"/>
                </a:solidFill>
              </a:rPr>
              <a:t>power station</a:t>
            </a:r>
            <a:r>
              <a:rPr lang="en-US" altLang="zh-CN" sz="3000" smtClean="0">
                <a:solidFill>
                  <a:srgbClr val="ED3F36"/>
                </a:solidFill>
              </a:rPr>
              <a:t>		</a:t>
            </a:r>
            <a:endParaRPr lang="zh-CN" altLang="en-US" sz="3000" smtClean="0">
              <a:solidFill>
                <a:srgbClr val="ED3F36"/>
              </a:solidFill>
            </a:endParaRPr>
          </a:p>
        </p:txBody>
      </p:sp>
      <p:sp>
        <p:nvSpPr>
          <p:cNvPr id="48130" name="Rectangle 3"/>
          <p:cNvSpPr>
            <a:spLocks noChangeArrowheads="1"/>
          </p:cNvSpPr>
          <p:nvPr/>
        </p:nvSpPr>
        <p:spPr bwMode="auto">
          <a:xfrm>
            <a:off x="900113" y="1125538"/>
            <a:ext cx="3095625" cy="4754562"/>
          </a:xfrm>
          <a:prstGeom prst="rect">
            <a:avLst/>
          </a:prstGeom>
          <a:noFill/>
          <a:ln w="9525">
            <a:noFill/>
            <a:miter lim="800000"/>
            <a:headEnd/>
            <a:tailEnd/>
          </a:ln>
        </p:spPr>
        <p:txBody>
          <a:bodyPr>
            <a:spAutoFit/>
          </a:bodyPr>
          <a:lstStyle/>
          <a:p>
            <a:pPr>
              <a:lnSpc>
                <a:spcPct val="110000"/>
              </a:lnSpc>
              <a:spcBef>
                <a:spcPct val="20000"/>
              </a:spcBef>
            </a:pPr>
            <a:r>
              <a:rPr lang="en-US" altLang="zh-CN" sz="3000" b="1"/>
              <a:t>(</a:t>
            </a:r>
            <a:r>
              <a:rPr lang="zh-CN" altLang="en-US" sz="3000" b="1"/>
              <a:t>使</a:t>
            </a:r>
            <a:r>
              <a:rPr lang="en-US" altLang="zh-CN" sz="3000" b="1"/>
              <a:t>)</a:t>
            </a:r>
            <a:r>
              <a:rPr lang="zh-CN" altLang="en-US" sz="3000" b="1"/>
              <a:t>连接</a:t>
            </a:r>
          </a:p>
          <a:p>
            <a:pPr>
              <a:lnSpc>
                <a:spcPct val="110000"/>
              </a:lnSpc>
              <a:spcBef>
                <a:spcPct val="20000"/>
              </a:spcBef>
            </a:pPr>
            <a:r>
              <a:rPr lang="zh-CN" altLang="en-US" sz="3000" b="1"/>
              <a:t>电缆</a:t>
            </a:r>
          </a:p>
          <a:p>
            <a:pPr>
              <a:lnSpc>
                <a:spcPct val="110000"/>
              </a:lnSpc>
              <a:spcBef>
                <a:spcPct val="20000"/>
              </a:spcBef>
            </a:pPr>
            <a:r>
              <a:rPr lang="zh-CN" altLang="en-US" sz="3000" b="1"/>
              <a:t>瞬间；片刻</a:t>
            </a:r>
          </a:p>
          <a:p>
            <a:pPr>
              <a:lnSpc>
                <a:spcPct val="110000"/>
              </a:lnSpc>
              <a:spcBef>
                <a:spcPct val="20000"/>
              </a:spcBef>
            </a:pPr>
            <a:r>
              <a:rPr lang="zh-CN" altLang="en-US" sz="3000" b="1"/>
              <a:t>电池</a:t>
            </a:r>
          </a:p>
          <a:p>
            <a:pPr>
              <a:lnSpc>
                <a:spcPct val="110000"/>
              </a:lnSpc>
              <a:spcBef>
                <a:spcPct val="20000"/>
              </a:spcBef>
            </a:pPr>
            <a:r>
              <a:rPr lang="zh-CN" altLang="en-US" sz="3000" b="1"/>
              <a:t>一袋</a:t>
            </a:r>
          </a:p>
          <a:p>
            <a:pPr>
              <a:lnSpc>
                <a:spcPct val="110000"/>
              </a:lnSpc>
              <a:spcBef>
                <a:spcPct val="20000"/>
              </a:spcBef>
            </a:pPr>
            <a:r>
              <a:rPr lang="zh-CN" altLang="en-US" sz="3000" b="1"/>
              <a:t>在某种程度上</a:t>
            </a:r>
          </a:p>
          <a:p>
            <a:pPr>
              <a:lnSpc>
                <a:spcPct val="110000"/>
              </a:lnSpc>
              <a:spcBef>
                <a:spcPct val="20000"/>
              </a:spcBef>
            </a:pPr>
            <a:r>
              <a:rPr lang="zh-CN" altLang="en-US" sz="3000" b="1"/>
              <a:t>连接到</a:t>
            </a:r>
          </a:p>
          <a:p>
            <a:pPr>
              <a:lnSpc>
                <a:spcPct val="110000"/>
              </a:lnSpc>
              <a:spcBef>
                <a:spcPct val="20000"/>
              </a:spcBef>
            </a:pPr>
            <a:r>
              <a:rPr lang="zh-CN" altLang="en-US" sz="3000" b="1"/>
              <a:t>发电站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 calcmode="lin" valueType="num">
                                      <p:cBhvr additive="base">
                                        <p:cTn id="7" dur="500" fill="hold"/>
                                        <p:tgtEl>
                                          <p:spTgt spid="122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0">
                                            <p:txEl>
                                              <p:pRg st="1" end="1"/>
                                            </p:txEl>
                                          </p:spTgt>
                                        </p:tgtEl>
                                        <p:attrNameLst>
                                          <p:attrName>style.visibility</p:attrName>
                                        </p:attrNameLst>
                                      </p:cBhvr>
                                      <p:to>
                                        <p:strVal val="visible"/>
                                      </p:to>
                                    </p:set>
                                    <p:anim calcmode="lin" valueType="num">
                                      <p:cBhvr additive="base">
                                        <p:cTn id="13" dur="500" fill="hold"/>
                                        <p:tgtEl>
                                          <p:spTgt spid="1229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0">
                                            <p:txEl>
                                              <p:pRg st="2" end="2"/>
                                            </p:txEl>
                                          </p:spTgt>
                                        </p:tgtEl>
                                        <p:attrNameLst>
                                          <p:attrName>style.visibility</p:attrName>
                                        </p:attrNameLst>
                                      </p:cBhvr>
                                      <p:to>
                                        <p:strVal val="visible"/>
                                      </p:to>
                                    </p:set>
                                    <p:anim calcmode="lin" valueType="num">
                                      <p:cBhvr additive="base">
                                        <p:cTn id="19" dur="500" fill="hold"/>
                                        <p:tgtEl>
                                          <p:spTgt spid="1229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290">
                                            <p:txEl>
                                              <p:pRg st="3" end="3"/>
                                            </p:txEl>
                                          </p:spTgt>
                                        </p:tgtEl>
                                        <p:attrNameLst>
                                          <p:attrName>style.visibility</p:attrName>
                                        </p:attrNameLst>
                                      </p:cBhvr>
                                      <p:to>
                                        <p:strVal val="visible"/>
                                      </p:to>
                                    </p:set>
                                    <p:anim calcmode="lin" valueType="num">
                                      <p:cBhvr additive="base">
                                        <p:cTn id="25" dur="500" fill="hold"/>
                                        <p:tgtEl>
                                          <p:spTgt spid="12290">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9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290">
                                            <p:txEl>
                                              <p:pRg st="4" end="4"/>
                                            </p:txEl>
                                          </p:spTgt>
                                        </p:tgtEl>
                                        <p:attrNameLst>
                                          <p:attrName>style.visibility</p:attrName>
                                        </p:attrNameLst>
                                      </p:cBhvr>
                                      <p:to>
                                        <p:strVal val="visible"/>
                                      </p:to>
                                    </p:set>
                                    <p:anim calcmode="lin" valueType="num">
                                      <p:cBhvr additive="base">
                                        <p:cTn id="31" dur="500" fill="hold"/>
                                        <p:tgtEl>
                                          <p:spTgt spid="12290">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290">
                                            <p:txEl>
                                              <p:pRg st="5" end="5"/>
                                            </p:txEl>
                                          </p:spTgt>
                                        </p:tgtEl>
                                        <p:attrNameLst>
                                          <p:attrName>style.visibility</p:attrName>
                                        </p:attrNameLst>
                                      </p:cBhvr>
                                      <p:to>
                                        <p:strVal val="visible"/>
                                      </p:to>
                                    </p:set>
                                    <p:anim calcmode="lin" valueType="num">
                                      <p:cBhvr additive="base">
                                        <p:cTn id="37" dur="500" fill="hold"/>
                                        <p:tgtEl>
                                          <p:spTgt spid="12290">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29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290">
                                            <p:txEl>
                                              <p:pRg st="6" end="6"/>
                                            </p:txEl>
                                          </p:spTgt>
                                        </p:tgtEl>
                                        <p:attrNameLst>
                                          <p:attrName>style.visibility</p:attrName>
                                        </p:attrNameLst>
                                      </p:cBhvr>
                                      <p:to>
                                        <p:strVal val="visible"/>
                                      </p:to>
                                    </p:set>
                                    <p:anim calcmode="lin" valueType="num">
                                      <p:cBhvr additive="base">
                                        <p:cTn id="43" dur="500" fill="hold"/>
                                        <p:tgtEl>
                                          <p:spTgt spid="12290">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29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290">
                                            <p:txEl>
                                              <p:pRg st="7" end="7"/>
                                            </p:txEl>
                                          </p:spTgt>
                                        </p:tgtEl>
                                        <p:attrNameLst>
                                          <p:attrName>style.visibility</p:attrName>
                                        </p:attrNameLst>
                                      </p:cBhvr>
                                      <p:to>
                                        <p:strVal val="visible"/>
                                      </p:to>
                                    </p:set>
                                    <p:anim calcmode="lin" valueType="num">
                                      <p:cBhvr additive="base">
                                        <p:cTn id="49" dur="500" fill="hold"/>
                                        <p:tgtEl>
                                          <p:spTgt spid="12290">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2290">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2860</Words>
  <PresentationFormat>全屏显示(4:3)</PresentationFormat>
  <Paragraphs>443</Paragraphs>
  <Slides>46</Slides>
  <Notes>0</Notes>
  <HiddenSlides>0</HiddenSlides>
  <MMClips>6</MMClips>
  <ScaleCrop>false</ScaleCrop>
  <HeadingPairs>
    <vt:vector size="6" baseType="variant">
      <vt:variant>
        <vt:lpstr>已用的字体</vt:lpstr>
      </vt:variant>
      <vt:variant>
        <vt:i4>22</vt:i4>
      </vt:variant>
      <vt:variant>
        <vt:lpstr>演示文稿设计模板</vt:lpstr>
      </vt:variant>
      <vt:variant>
        <vt:i4>2</vt:i4>
      </vt:variant>
      <vt:variant>
        <vt:lpstr>幻灯片标题</vt:lpstr>
      </vt:variant>
      <vt:variant>
        <vt:i4>46</vt:i4>
      </vt:variant>
    </vt:vector>
  </HeadingPairs>
  <TitlesOfParts>
    <vt:vector size="70" baseType="lpstr">
      <vt:lpstr>Calibri</vt:lpstr>
      <vt:lpstr>宋体</vt:lpstr>
      <vt:lpstr>Arial</vt:lpstr>
      <vt:lpstr>Cooper Black</vt:lpstr>
      <vt:lpstr>Bradley Hand ITC</vt:lpstr>
      <vt:lpstr>Britannic Bold</vt:lpstr>
      <vt:lpstr>Times New Roman</vt:lpstr>
      <vt:lpstr>Kristen ITC</vt:lpstr>
      <vt:lpstr>MS PGothic</vt:lpstr>
      <vt:lpstr>PMingLiU</vt:lpstr>
      <vt:lpstr>Century Gothic</vt:lpstr>
      <vt:lpstr>Book Antiqua</vt:lpstr>
      <vt:lpstr>Kingsoft Phonetic Plain</vt:lpstr>
      <vt:lpstr>Dotum</vt:lpstr>
      <vt:lpstr>Wingdings</vt:lpstr>
      <vt:lpstr>Architect</vt:lpstr>
      <vt:lpstr>Arial Black</vt:lpstr>
      <vt:lpstr>MS UI Gothic</vt:lpstr>
      <vt:lpstr>Comic Sans MS</vt:lpstr>
      <vt:lpstr>华文新魏</vt:lpstr>
      <vt:lpstr>新宋体</vt:lpstr>
      <vt:lpstr>方正行楷简体</vt:lpstr>
      <vt:lpstr>Office 主题</vt:lpstr>
      <vt:lpstr>默认设计模板</vt:lpstr>
      <vt:lpstr>幻灯片 1</vt:lpstr>
      <vt:lpstr>幻灯片 2</vt:lpstr>
      <vt:lpstr>幻灯片 3</vt:lpstr>
      <vt:lpstr>幻灯片 4</vt:lpstr>
      <vt:lpstr>幻灯片 5</vt:lpstr>
      <vt:lpstr>幻灯片 6</vt:lpstr>
      <vt:lpstr>幻灯片 7</vt:lpstr>
      <vt:lpstr>Dictation</vt:lpstr>
      <vt:lpstr>幻灯片 9</vt:lpstr>
      <vt:lpstr>幻灯片 10</vt:lpstr>
      <vt:lpstr>幻灯片 11</vt:lpstr>
      <vt:lpstr>幻灯片 12</vt:lpstr>
      <vt:lpstr>幻灯片 13</vt:lpstr>
      <vt:lpstr>幻灯片 14</vt:lpstr>
      <vt:lpstr>幻灯片 15</vt:lpstr>
      <vt:lpstr>幻灯片 16</vt:lpstr>
      <vt:lpstr>短语收藏夹</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加油！成功等着你！！</dc:creator>
  <cp:lastModifiedBy>Microsoft</cp:lastModifiedBy>
  <cp:revision>2</cp:revision>
  <dcterms:created xsi:type="dcterms:W3CDTF">2015-06-20T07:45:48Z</dcterms:created>
  <dcterms:modified xsi:type="dcterms:W3CDTF">2016-07-14T21:50:09Z</dcterms:modified>
</cp:coreProperties>
</file>