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7" r:id="rId3"/>
    <p:sldId id="257" r:id="rId4"/>
    <p:sldId id="265" r:id="rId5"/>
    <p:sldId id="266" r:id="rId6"/>
    <p:sldId id="264" r:id="rId7"/>
    <p:sldId id="272" r:id="rId8"/>
    <p:sldId id="271" r:id="rId9"/>
    <p:sldId id="273" r:id="rId10"/>
    <p:sldId id="277" r:id="rId11"/>
    <p:sldId id="260" r:id="rId12"/>
    <p:sldId id="262" r:id="rId13"/>
    <p:sldId id="263" r:id="rId14"/>
    <p:sldId id="294" r:id="rId15"/>
    <p:sldId id="259" r:id="rId16"/>
    <p:sldId id="281" r:id="rId17"/>
    <p:sldId id="278" r:id="rId18"/>
    <p:sldId id="293" r:id="rId19"/>
    <p:sldId id="282" r:id="rId20"/>
    <p:sldId id="258" r:id="rId21"/>
    <p:sldId id="280" r:id="rId22"/>
    <p:sldId id="279" r:id="rId23"/>
    <p:sldId id="292" r:id="rId24"/>
    <p:sldId id="291" r:id="rId25"/>
    <p:sldId id="290" r:id="rId26"/>
    <p:sldId id="289" r:id="rId27"/>
    <p:sldId id="274" r:id="rId28"/>
    <p:sldId id="275" r:id="rId29"/>
    <p:sldId id="276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DW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66"/>
    <a:srgbClr val="18040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4" autoAdjust="0"/>
    <p:restoredTop sz="94620" autoAdjust="0"/>
  </p:normalViewPr>
  <p:slideViewPr>
    <p:cSldViewPr>
      <p:cViewPr varScale="1">
        <p:scale>
          <a:sx n="87" d="100"/>
          <a:sy n="87" d="100"/>
        </p:scale>
        <p:origin x="-53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6506F2-8100-4E52-A5BB-8ADA6FAC40BD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7BBDC-4795-4D86-9FAB-D77800F4ABB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BFFC8D1-1DAF-4C6F-A796-3BD0F1115ABC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6603D0-D3C3-4162-8712-631C1968111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3D7ACE-913C-425F-9D77-2721AC145434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11BBE0-44C8-4B28-9F38-F52B27E3A0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82AC5A-8181-4655-8674-95FAB152A991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7C63C-C6C2-4A25-BDEE-C0D2989E267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85D25C9-4EDD-4DE8-88AF-CAF52C1F4067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6BA90E-FE80-46DA-83B0-44FC3BEEA5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94F31B-2C88-4B62-A85B-B2E3039F3B18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407FD-BC6E-4584-A9E8-355B40D3D92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1AD170-8AC1-40C3-9B61-4A8EE95EF51B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4C8A4-0A4F-4334-B78B-58C84A9E8AE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657597F-76DF-4CDB-B4C4-2DAC1D1F1590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1DCCE-494E-433D-BE60-A8BBF000CF3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281C1AC-62E0-4D32-98BC-9E673C4742B4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221DBB-B33F-4CD5-A2B1-BF8142D7804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DAFB2A-FBAE-4FCE-A5AD-810F063CB36B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0242DE-CF27-4F38-88FF-CBFB9F157AF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770ACE5-3E4A-470E-820A-0ACE4290CCA4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F65CE2-94D9-4F82-962E-C8F6BF2A40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D84391DB-987E-4F6B-800E-A7A49D0A8958}" type="datetimeFigureOut">
              <a:rPr lang="zh-CN" altLang="en-US"/>
              <a:pPr/>
              <a:t>2015/8/27 Thursday</a:t>
            </a:fld>
            <a:endParaRPr lang="en-US" altLang="zh-CN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395316F-C0E9-44B4-9336-166FD7E98A0A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file:///F:\&#19971;&#24180;&#32423;%20U1%20Reading\&#19979;&#20876;\u7\Unit%207\hgjfghj5.swf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unit7\%5b&#38083;%5dIntegrated%20skills%2001.mp3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unit7\%5b&#38083;%5dIntegrated%20skills%2002.mp3" TargetMode="Externa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gjf4446.sw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slide" Target="slide25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jpe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unit7\%5b&#38083;%5dIntegrated%20skills%2003.mp3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unit7\%5b&#38083;%5dIntegrated%20skills%2003.mp3" TargetMode="External"/><Relationship Id="rId5" Type="http://schemas.openxmlformats.org/officeDocument/2006/relationships/image" Target="../media/image16.png"/><Relationship Id="rId4" Type="http://schemas.openxmlformats.org/officeDocument/2006/relationships/slide" Target="slide2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image" Target="../media/image18.gif"/><Relationship Id="rId7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5" Type="http://schemas.openxmlformats.org/officeDocument/2006/relationships/image" Target="../media/image19.gif"/><Relationship Id="rId10" Type="http://schemas.openxmlformats.org/officeDocument/2006/relationships/image" Target="../media/image22.jpeg"/><Relationship Id="rId4" Type="http://schemas.openxmlformats.org/officeDocument/2006/relationships/slide" Target="slide21.xml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57290" y="2285992"/>
            <a:ext cx="67701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kern="10" spc="-480" dirty="0">
                <a:ln w="12700" cap="rnd">
                  <a:solidFill>
                    <a:srgbClr val="FF9900"/>
                  </a:solidFill>
                  <a:prstDash val="sysDot"/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Comic Sans MS"/>
                <a:ea typeface="+mn-ea"/>
              </a:rPr>
              <a:t>Integrated Skills</a:t>
            </a:r>
            <a:endParaRPr lang="zh-CN" altLang="en-US" sz="7200" b="1" kern="10" spc="-480" dirty="0">
              <a:ln w="12700" cap="rnd">
                <a:solidFill>
                  <a:srgbClr val="FF9900"/>
                </a:solidFill>
                <a:prstDash val="sysDot"/>
                <a:round/>
                <a:headEnd/>
                <a:tailEnd/>
              </a:ln>
              <a:solidFill>
                <a:srgbClr val="FF9900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Comic Sans MS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00250" y="642938"/>
            <a:ext cx="5594350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hlinkClick r:id="rId2" action="ppaction://hlinkfile"/>
              </a:rPr>
              <a:t>Unit 5 Abilities</a:t>
            </a:r>
            <a:endParaRPr lang="en-US" altLang="zh-CN" sz="6600" b="1" dirty="0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</a:endParaRP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2428875" y="4214813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 sz="36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http_imgloadCAGZA9TV4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42910" y="285728"/>
            <a:ext cx="701461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Step 3   Help each other</a:t>
            </a:r>
            <a:endParaRPr lang="zh-CN" altLang="en-US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5" name="Picture 7" descr="200804292118308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8" y="1357313"/>
            <a:ext cx="6792912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175125" y="1571625"/>
            <a:ext cx="4968875" cy="762000"/>
          </a:xfrm>
          <a:prstGeom prst="rect">
            <a:avLst/>
          </a:prstGeom>
          <a:solidFill>
            <a:srgbClr val="FFFF00"/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3300"/>
                </a:solidFill>
                <a:latin typeface="Times New Roman" pitchFamily="18" charset="0"/>
              </a:rPr>
              <a:t>parents’ meeting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572000" y="2357438"/>
            <a:ext cx="45720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</a:rPr>
              <a:t>a report card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6624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2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黑体" pitchFamily="2" charset="-122"/>
              </a:rPr>
              <a:t>Listen and write the correct letters.</a:t>
            </a:r>
          </a:p>
        </p:txBody>
      </p:sp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3189288" y="1785938"/>
            <a:ext cx="59547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400" b="1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endParaRPr lang="en-US" altLang="zh-CN" sz="2400" b="1">
              <a:latin typeface="Calibri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.</a:t>
            </a:r>
          </a:p>
        </p:txBody>
      </p:sp>
      <p:sp>
        <p:nvSpPr>
          <p:cNvPr id="23555" name="WordArt 4"/>
          <p:cNvSpPr>
            <a:spLocks noChangeArrowheads="1" noChangeShapeType="1" noTextEdit="1"/>
          </p:cNvSpPr>
          <p:nvPr/>
        </p:nvSpPr>
        <p:spPr bwMode="auto">
          <a:xfrm>
            <a:off x="1908175" y="260350"/>
            <a:ext cx="4981575" cy="704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40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Suzy’s report card</a:t>
            </a:r>
            <a:endParaRPr lang="zh-CN" altLang="en-US" sz="40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23556" name="Rectangle 5"/>
          <p:cNvSpPr>
            <a:spLocks noChangeArrowheads="1"/>
          </p:cNvSpPr>
          <p:nvPr/>
        </p:nvSpPr>
        <p:spPr bwMode="auto">
          <a:xfrm>
            <a:off x="684213" y="6092825"/>
            <a:ext cx="503237" cy="36036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684213" y="3933825"/>
            <a:ext cx="503237" cy="36036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58" name="Rectangle 7"/>
          <p:cNvSpPr>
            <a:spLocks noChangeArrowheads="1"/>
          </p:cNvSpPr>
          <p:nvPr/>
        </p:nvSpPr>
        <p:spPr bwMode="auto">
          <a:xfrm>
            <a:off x="684213" y="5013325"/>
            <a:ext cx="503237" cy="36036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59" name="Rectangle 8"/>
          <p:cNvSpPr>
            <a:spLocks noChangeArrowheads="1"/>
          </p:cNvSpPr>
          <p:nvPr/>
        </p:nvSpPr>
        <p:spPr bwMode="auto">
          <a:xfrm>
            <a:off x="684213" y="2781300"/>
            <a:ext cx="503237" cy="360363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23560" name="Rectangle 9"/>
          <p:cNvSpPr>
            <a:spLocks noChangeArrowheads="1"/>
          </p:cNvSpPr>
          <p:nvPr/>
        </p:nvSpPr>
        <p:spPr bwMode="auto">
          <a:xfrm>
            <a:off x="684213" y="1773238"/>
            <a:ext cx="503237" cy="360362"/>
          </a:xfrm>
          <a:prstGeom prst="rect">
            <a:avLst/>
          </a:prstGeom>
          <a:noFill/>
          <a:ln w="285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52587" name="Text Box 11"/>
          <p:cNvSpPr txBox="1">
            <a:spLocks noChangeArrowheads="1"/>
          </p:cNvSpPr>
          <p:nvPr/>
        </p:nvSpPr>
        <p:spPr bwMode="auto">
          <a:xfrm>
            <a:off x="755650" y="170021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C</a:t>
            </a:r>
          </a:p>
        </p:txBody>
      </p:sp>
      <p:sp>
        <p:nvSpPr>
          <p:cNvPr id="152588" name="Text Box 12"/>
          <p:cNvSpPr txBox="1">
            <a:spLocks noChangeArrowheads="1"/>
          </p:cNvSpPr>
          <p:nvPr/>
        </p:nvSpPr>
        <p:spPr bwMode="auto">
          <a:xfrm>
            <a:off x="684213" y="2708275"/>
            <a:ext cx="420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E</a:t>
            </a:r>
          </a:p>
        </p:txBody>
      </p:sp>
      <p:sp>
        <p:nvSpPr>
          <p:cNvPr id="152589" name="Text Box 13"/>
          <p:cNvSpPr txBox="1">
            <a:spLocks noChangeArrowheads="1"/>
          </p:cNvSpPr>
          <p:nvPr/>
        </p:nvSpPr>
        <p:spPr bwMode="auto">
          <a:xfrm>
            <a:off x="684213" y="38608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A</a:t>
            </a:r>
          </a:p>
        </p:txBody>
      </p:sp>
      <p:sp>
        <p:nvSpPr>
          <p:cNvPr id="152590" name="Text Box 14"/>
          <p:cNvSpPr txBox="1">
            <a:spLocks noChangeArrowheads="1"/>
          </p:cNvSpPr>
          <p:nvPr/>
        </p:nvSpPr>
        <p:spPr bwMode="auto">
          <a:xfrm>
            <a:off x="684213" y="4941888"/>
            <a:ext cx="4206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B</a:t>
            </a:r>
          </a:p>
        </p:txBody>
      </p:sp>
      <p:sp>
        <p:nvSpPr>
          <p:cNvPr id="152591" name="Text Box 15"/>
          <p:cNvSpPr txBox="1">
            <a:spLocks noChangeArrowheads="1"/>
          </p:cNvSpPr>
          <p:nvPr/>
        </p:nvSpPr>
        <p:spPr bwMode="auto">
          <a:xfrm>
            <a:off x="755650" y="60213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D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571625" y="1785938"/>
            <a:ext cx="11874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Chinese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714500" y="2786063"/>
            <a:ext cx="1000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Maths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714500" y="5072063"/>
            <a:ext cx="11001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History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571625" y="6072188"/>
            <a:ext cx="15716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Geography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643063" y="3929063"/>
            <a:ext cx="10858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Calibri" pitchFamily="34" charset="0"/>
              </a:rPr>
              <a:t>English</a:t>
            </a:r>
            <a:endParaRPr lang="zh-CN" altLang="en-US" sz="2400">
              <a:latin typeface="Calibri" pitchFamily="34" charset="0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3357563" y="1643063"/>
            <a:ext cx="578643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A</a:t>
            </a:r>
            <a:r>
              <a:rPr lang="en-US" altLang="zh-CN" sz="2400" b="1">
                <a:latin typeface="Calibri" pitchFamily="34" charset="0"/>
              </a:rPr>
              <a:t>  Good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this term</a:t>
            </a:r>
            <a:r>
              <a:rPr lang="en-US" altLang="zh-CN" sz="2400" b="1">
                <a:latin typeface="Calibri" pitchFamily="34" charset="0"/>
              </a:rPr>
              <a:t>, but she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needs to  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   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read more </a:t>
            </a:r>
            <a:r>
              <a:rPr lang="en-US" altLang="zh-CN" sz="2400" b="1">
                <a:latin typeface="Calibri" pitchFamily="34" charset="0"/>
              </a:rPr>
              <a:t>and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speak more</a:t>
            </a: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429000" y="2928938"/>
            <a:ext cx="50720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B </a:t>
            </a:r>
            <a:r>
              <a:rPr lang="en-US" altLang="zh-CN" sz="2400" b="1">
                <a:latin typeface="Calibri" pitchFamily="34" charset="0"/>
              </a:rPr>
              <a:t> Suzy loves it and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works hard on </a:t>
            </a:r>
            <a:r>
              <a:rPr lang="en-US" altLang="zh-CN" sz="2400" b="1">
                <a:latin typeface="Calibri" pitchFamily="34" charset="0"/>
              </a:rPr>
              <a:t>the subject. She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knows a lot about </a:t>
            </a:r>
            <a:r>
              <a:rPr lang="en-US" altLang="zh-CN" sz="2400" b="1">
                <a:latin typeface="Calibri" pitchFamily="34" charset="0"/>
              </a:rPr>
              <a:t>it.</a:t>
            </a: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429000" y="4071938"/>
            <a:ext cx="51895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C</a:t>
            </a:r>
            <a:r>
              <a:rPr lang="en-US" altLang="zh-CN" sz="2400" b="1">
                <a:latin typeface="Calibri" pitchFamily="34" charset="0"/>
              </a:rPr>
              <a:t>  Good work. Suzy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writes good articles</a:t>
            </a: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3571875" y="5000625"/>
            <a:ext cx="4840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D</a:t>
            </a:r>
            <a:r>
              <a:rPr lang="en-US" altLang="zh-CN" sz="2400" b="1">
                <a:latin typeface="Calibri" pitchFamily="34" charset="0"/>
              </a:rPr>
              <a:t> She does not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do her best </a:t>
            </a:r>
            <a:r>
              <a:rPr lang="en-US" altLang="zh-CN" sz="2400" b="1">
                <a:latin typeface="Calibri" pitchFamily="34" charset="0"/>
              </a:rPr>
              <a:t>this term</a:t>
            </a: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3571875" y="6000750"/>
            <a:ext cx="5021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6600"/>
                </a:solidFill>
                <a:latin typeface="Calibri" pitchFamily="34" charset="0"/>
              </a:rPr>
              <a:t>E</a:t>
            </a:r>
            <a:r>
              <a:rPr lang="en-US" altLang="zh-CN" sz="2400" b="1">
                <a:latin typeface="Calibri" pitchFamily="34" charset="0"/>
              </a:rPr>
              <a:t> Good, but sometimes she is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careless</a:t>
            </a:r>
            <a:endParaRPr lang="zh-CN" altLang="en-US" sz="240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1357313" y="0"/>
            <a:ext cx="6286500" cy="1357313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对听力内容进行预读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根据已有内容对题目进行合理的猜测</a:t>
            </a:r>
          </a:p>
        </p:txBody>
      </p:sp>
      <p:pic>
        <p:nvPicPr>
          <p:cNvPr id="27" name="[铃]Integrated skills 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929563" y="428625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52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52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52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2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52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42763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>
                <p:cTn id="10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52587" grpId="0"/>
      <p:bldP spid="152588" grpId="0"/>
      <p:bldP spid="152589" grpId="0"/>
      <p:bldP spid="152590" grpId="0"/>
      <p:bldP spid="152591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9" grpId="0" animBg="1"/>
      <p:bldP spid="2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"/>
          <p:cNvSpPr txBox="1">
            <a:spLocks noChangeArrowheads="1"/>
          </p:cNvSpPr>
          <p:nvPr/>
        </p:nvSpPr>
        <p:spPr bwMode="auto">
          <a:xfrm>
            <a:off x="428625" y="1428750"/>
            <a:ext cx="8426450" cy="5262563"/>
          </a:xfrm>
          <a:prstGeom prst="rect">
            <a:avLst/>
          </a:prstGeom>
          <a:solidFill>
            <a:srgbClr val="FFFF00">
              <a:alpha val="52156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006600"/>
                </a:solidFill>
                <a:latin typeface="Calibri" pitchFamily="34" charset="0"/>
              </a:rPr>
              <a:t>Suzy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Study: good at</a:t>
            </a:r>
            <a:r>
              <a:rPr lang="en-US" altLang="zh-CN" sz="2800" b="1" u="sng">
                <a:latin typeface="Calibri" pitchFamily="34" charset="0"/>
              </a:rPr>
              <a:t>                 </a:t>
            </a:r>
            <a:r>
              <a:rPr lang="en-US" altLang="zh-CN" sz="2800" b="1">
                <a:latin typeface="Calibri" pitchFamily="34" charset="0"/>
              </a:rPr>
              <a:t>, Maths, </a:t>
            </a:r>
            <a:r>
              <a:rPr lang="en-US" altLang="zh-CN" sz="2800" b="1" u="sng">
                <a:latin typeface="Calibri" pitchFamily="34" charset="0"/>
              </a:rPr>
              <a:t>  _________                  </a:t>
            </a:r>
            <a:r>
              <a:rPr lang="en-US" altLang="zh-CN" sz="2800" b="1">
                <a:latin typeface="Calibri" pitchFamily="34" charset="0"/>
              </a:rPr>
              <a:t>and</a:t>
            </a:r>
            <a:r>
              <a:rPr lang="en-US" altLang="zh-CN" sz="2800" b="1" u="sng">
                <a:latin typeface="Calibri" pitchFamily="34" charset="0"/>
              </a:rPr>
              <a:t>                    </a:t>
            </a:r>
            <a:r>
              <a:rPr lang="en-US" altLang="zh-CN" sz="2800" b="1">
                <a:latin typeface="Calibri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           not so good at</a:t>
            </a:r>
            <a:r>
              <a:rPr lang="en-US" altLang="zh-CN" sz="2800" b="1" u="sng">
                <a:latin typeface="Calibri" pitchFamily="34" charset="0"/>
              </a:rPr>
              <a:t>                      </a:t>
            </a:r>
            <a:r>
              <a:rPr lang="en-US" altLang="zh-CN" sz="2800" b="1">
                <a:latin typeface="Calibri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Music:</a:t>
            </a:r>
            <a:r>
              <a:rPr lang="en-US" altLang="zh-CN" sz="2800" b="1" u="sng">
                <a:latin typeface="Calibri" pitchFamily="34" charset="0"/>
              </a:rPr>
              <a:t>                     </a:t>
            </a:r>
            <a:r>
              <a:rPr lang="en-US" altLang="zh-CN" sz="2800" b="1">
                <a:latin typeface="Calibri" pitchFamily="34" charset="0"/>
              </a:rPr>
              <a:t>of the Music Club; 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          plays the piano at school</a:t>
            </a:r>
            <a:r>
              <a:rPr lang="en-US" altLang="zh-CN" sz="2800" b="1" u="sng">
                <a:latin typeface="Calibri" pitchFamily="34" charset="0"/>
              </a:rPr>
              <a:t>                         </a:t>
            </a:r>
            <a:r>
              <a:rPr lang="en-US" altLang="zh-CN" sz="2800" b="1">
                <a:latin typeface="Calibri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Sports: practices</a:t>
            </a:r>
            <a:r>
              <a:rPr lang="en-US" altLang="zh-CN" sz="2800" b="1" u="sng">
                <a:latin typeface="Calibri" pitchFamily="34" charset="0"/>
              </a:rPr>
              <a:t>                      </a:t>
            </a:r>
            <a:r>
              <a:rPr lang="en-US" altLang="zh-CN" sz="2800" b="1">
                <a:latin typeface="Calibri" pitchFamily="34" charset="0"/>
              </a:rPr>
              <a:t>every Monday and</a:t>
            </a:r>
            <a:r>
              <a:rPr lang="en-US" altLang="zh-CN" sz="2800" b="1" u="sng">
                <a:latin typeface="Calibri" pitchFamily="34" charset="0"/>
              </a:rPr>
              <a:t>                    </a:t>
            </a:r>
            <a:r>
              <a:rPr lang="en-US" altLang="zh-CN" sz="2800" b="1">
                <a:latin typeface="Calibri" pitchFamily="34" charset="0"/>
              </a:rPr>
              <a:t>.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Others: nice and</a:t>
            </a:r>
            <a:r>
              <a:rPr lang="en-US" altLang="zh-CN" sz="2800" b="1" u="sng">
                <a:latin typeface="Calibri" pitchFamily="34" charset="0"/>
              </a:rPr>
              <a:t>                         </a:t>
            </a:r>
            <a:r>
              <a:rPr lang="en-US" altLang="zh-CN" sz="2800" b="1">
                <a:latin typeface="Calibri" pitchFamily="34" charset="0"/>
              </a:rPr>
              <a:t>.</a:t>
            </a:r>
          </a:p>
        </p:txBody>
      </p:sp>
      <p:sp>
        <p:nvSpPr>
          <p:cNvPr id="24578" name="WordArt 3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6019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Complete the notes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54629" name="Text Box 5"/>
          <p:cNvSpPr txBox="1">
            <a:spLocks noChangeArrowheads="1"/>
          </p:cNvSpPr>
          <p:nvPr/>
        </p:nvSpPr>
        <p:spPr bwMode="auto">
          <a:xfrm>
            <a:off x="2643188" y="2000250"/>
            <a:ext cx="13890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Chinese</a:t>
            </a:r>
          </a:p>
        </p:txBody>
      </p:sp>
      <p:sp>
        <p:nvSpPr>
          <p:cNvPr id="154630" name="Text Box 6"/>
          <p:cNvSpPr txBox="1">
            <a:spLocks noChangeArrowheads="1"/>
          </p:cNvSpPr>
          <p:nvPr/>
        </p:nvSpPr>
        <p:spPr bwMode="auto">
          <a:xfrm>
            <a:off x="5500688" y="2000250"/>
            <a:ext cx="1330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English</a:t>
            </a:r>
          </a:p>
        </p:txBody>
      </p:sp>
      <p:sp>
        <p:nvSpPr>
          <p:cNvPr id="154631" name="Text Box 7"/>
          <p:cNvSpPr txBox="1">
            <a:spLocks noChangeArrowheads="1"/>
          </p:cNvSpPr>
          <p:nvPr/>
        </p:nvSpPr>
        <p:spPr bwMode="auto">
          <a:xfrm>
            <a:off x="1143000" y="2500313"/>
            <a:ext cx="13287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History</a:t>
            </a:r>
          </a:p>
        </p:txBody>
      </p:sp>
      <p:sp>
        <p:nvSpPr>
          <p:cNvPr id="154632" name="Text Box 8"/>
          <p:cNvSpPr txBox="1">
            <a:spLocks noChangeArrowheads="1"/>
          </p:cNvSpPr>
          <p:nvPr/>
        </p:nvSpPr>
        <p:spPr bwMode="auto">
          <a:xfrm>
            <a:off x="4000500" y="3071813"/>
            <a:ext cx="1882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Geography</a:t>
            </a:r>
          </a:p>
        </p:txBody>
      </p:sp>
      <p:sp>
        <p:nvSpPr>
          <p:cNvPr id="154633" name="Text Box 9"/>
          <p:cNvSpPr txBox="1">
            <a:spLocks noChangeArrowheads="1"/>
          </p:cNvSpPr>
          <p:nvPr/>
        </p:nvSpPr>
        <p:spPr bwMode="auto">
          <a:xfrm>
            <a:off x="1357313" y="3714750"/>
            <a:ext cx="1792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a member</a:t>
            </a:r>
          </a:p>
        </p:txBody>
      </p:sp>
      <p:sp>
        <p:nvSpPr>
          <p:cNvPr id="154634" name="Text Box 10"/>
          <p:cNvSpPr txBox="1">
            <a:spLocks noChangeArrowheads="1"/>
          </p:cNvSpPr>
          <p:nvPr/>
        </p:nvSpPr>
        <p:spPr bwMode="auto">
          <a:xfrm>
            <a:off x="4929188" y="4286250"/>
            <a:ext cx="1201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shows</a:t>
            </a:r>
          </a:p>
        </p:txBody>
      </p:sp>
      <p:sp>
        <p:nvSpPr>
          <p:cNvPr id="154635" name="Text Box 11"/>
          <p:cNvSpPr txBox="1">
            <a:spLocks noChangeArrowheads="1"/>
          </p:cNvSpPr>
          <p:nvPr/>
        </p:nvSpPr>
        <p:spPr bwMode="auto">
          <a:xfrm>
            <a:off x="3000375" y="5000625"/>
            <a:ext cx="1644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volleyball</a:t>
            </a:r>
          </a:p>
        </p:txBody>
      </p:sp>
      <p:sp>
        <p:nvSpPr>
          <p:cNvPr id="154636" name="Text Box 12"/>
          <p:cNvSpPr txBox="1">
            <a:spLocks noChangeArrowheads="1"/>
          </p:cNvSpPr>
          <p:nvPr/>
        </p:nvSpPr>
        <p:spPr bwMode="auto">
          <a:xfrm>
            <a:off x="1071563" y="5500688"/>
            <a:ext cx="1943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Wednesday</a:t>
            </a:r>
          </a:p>
        </p:txBody>
      </p:sp>
      <p:sp>
        <p:nvSpPr>
          <p:cNvPr id="154637" name="Text Box 13"/>
          <p:cNvSpPr txBox="1">
            <a:spLocks noChangeArrowheads="1"/>
          </p:cNvSpPr>
          <p:nvPr/>
        </p:nvSpPr>
        <p:spPr bwMode="auto">
          <a:xfrm>
            <a:off x="3071813" y="6072188"/>
            <a:ext cx="13890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friendly</a:t>
            </a:r>
          </a:p>
        </p:txBody>
      </p:sp>
      <p:pic>
        <p:nvPicPr>
          <p:cNvPr id="24588" name="图片 14" descr="6cb4c9c6jw1dhx85ry8q0g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63" y="5214938"/>
            <a:ext cx="150018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9" name="TextBox 15"/>
          <p:cNvSpPr txBox="1">
            <a:spLocks noChangeArrowheads="1"/>
          </p:cNvSpPr>
          <p:nvPr/>
        </p:nvSpPr>
        <p:spPr bwMode="auto">
          <a:xfrm>
            <a:off x="1285875" y="0"/>
            <a:ext cx="7072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endParaRPr lang="zh-CN" altLang="en-US" sz="24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28625" y="214313"/>
            <a:ext cx="7929563" cy="2143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在记录答案时来不及写完整答案，可以先缩写前三个字母，第二遍补全。</a:t>
            </a:r>
            <a:endParaRPr lang="en-US" altLang="zh-CN" sz="2400" b="1" dirty="0">
              <a:solidFill>
                <a:srgbClr val="FFFF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400" b="1" dirty="0">
              <a:solidFill>
                <a:srgbClr val="FFFF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FF00"/>
                </a:solidFill>
              </a:rPr>
              <a:t>如果遇到没听出的空格，不要一直逗留，继续做下一题</a:t>
            </a:r>
          </a:p>
        </p:txBody>
      </p:sp>
      <p:pic>
        <p:nvPicPr>
          <p:cNvPr id="18" name="[铃]Integrated skills 0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001000" y="4572000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4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4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4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4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4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4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4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54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54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3" dur="38635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154629" grpId="0"/>
      <p:bldP spid="154630" grpId="0"/>
      <p:bldP spid="154631" grpId="0"/>
      <p:bldP spid="154632" grpId="0"/>
      <p:bldP spid="154633" grpId="0"/>
      <p:bldP spid="154634" grpId="0"/>
      <p:bldP spid="154635" grpId="0"/>
      <p:bldP spid="154636" grpId="0"/>
      <p:bldP spid="154637" grpId="0"/>
      <p:bldP spid="17" grpId="0" animBg="1"/>
      <p:bldP spid="1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 Box 2"/>
          <p:cNvSpPr txBox="1">
            <a:spLocks noChangeArrowheads="1"/>
          </p:cNvSpPr>
          <p:nvPr/>
        </p:nvSpPr>
        <p:spPr bwMode="auto">
          <a:xfrm>
            <a:off x="0" y="1196975"/>
            <a:ext cx="9144000" cy="5448300"/>
          </a:xfrm>
          <a:prstGeom prst="rect">
            <a:avLst/>
          </a:prstGeom>
          <a:solidFill>
            <a:srgbClr val="CCFF33">
              <a:alpha val="43137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Name: Suzy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Class:1     Grade:7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Class teacher: Wu Bing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Suzy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is good at </a:t>
            </a:r>
            <a:r>
              <a:rPr lang="en-US" altLang="zh-CN" sz="2400" b="1">
                <a:latin typeface="Calibri" pitchFamily="34" charset="0"/>
              </a:rPr>
              <a:t>Maths . She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does well in </a:t>
            </a:r>
            <a:r>
              <a:rPr lang="en-US" altLang="zh-CN" sz="2400" b="1">
                <a:latin typeface="Calibri" pitchFamily="34" charset="0"/>
              </a:rPr>
              <a:t>___________,</a:t>
            </a:r>
            <a:r>
              <a:rPr lang="en-US" altLang="zh-CN" sz="2400" b="1" u="sng">
                <a:latin typeface="Calibri" pitchFamily="34" charset="0"/>
              </a:rPr>
              <a:t>                 </a:t>
            </a:r>
            <a:r>
              <a:rPr lang="en-US" altLang="zh-CN" sz="2400" b="1">
                <a:latin typeface="Calibri" pitchFamily="34" charset="0"/>
              </a:rPr>
              <a:t>and </a:t>
            </a:r>
            <a:r>
              <a:rPr lang="en-US" altLang="zh-CN" sz="2400" b="1" u="sng">
                <a:latin typeface="Calibri" pitchFamily="34" charset="0"/>
              </a:rPr>
              <a:t>          </a:t>
            </a:r>
            <a:r>
              <a:rPr lang="en-US" altLang="zh-CN" sz="2400" b="1">
                <a:latin typeface="Calibri" pitchFamily="34" charset="0"/>
              </a:rPr>
              <a:t>___________too, but she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  <a:hlinkClick r:id="rId2" action="ppaction://hlinksldjump"/>
              </a:rPr>
              <a:t>needs to do better in</a:t>
            </a:r>
            <a:r>
              <a:rPr lang="en-US" altLang="zh-CN" sz="2400" b="1">
                <a:latin typeface="Calibri" pitchFamily="34" charset="0"/>
              </a:rPr>
              <a:t>___________. 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Suzy likes music, and she is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a</a:t>
            </a:r>
            <a:r>
              <a:rPr lang="en-US" altLang="zh-CN" sz="2400" b="1">
                <a:latin typeface="Calibri" pitchFamily="34" charset="0"/>
              </a:rPr>
              <a:t> </a:t>
            </a:r>
            <a:r>
              <a:rPr lang="en-US" altLang="zh-CN" sz="2400" b="1" u="sng">
                <a:latin typeface="Calibri" pitchFamily="34" charset="0"/>
              </a:rPr>
              <a:t>                  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of</a:t>
            </a:r>
            <a:r>
              <a:rPr lang="en-US" altLang="zh-CN" sz="2400" b="1">
                <a:latin typeface="Calibri" pitchFamily="34" charset="0"/>
              </a:rPr>
              <a:t> the Music Club. She often plays the piano at___________. She also like sports, and she plays ___________well. She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practices hard </a:t>
            </a:r>
            <a:r>
              <a:rPr lang="en-US" altLang="zh-CN" sz="2400" b="1">
                <a:latin typeface="Calibri" pitchFamily="34" charset="0"/>
              </a:rPr>
              <a:t>on ___________ and</a:t>
            </a:r>
            <a:r>
              <a:rPr lang="en-US" altLang="zh-CN" sz="2400" b="1" u="sng">
                <a:latin typeface="Calibri" pitchFamily="34" charset="0"/>
              </a:rPr>
              <a:t>             </a:t>
            </a:r>
            <a:r>
              <a:rPr lang="en-US" altLang="zh-CN" sz="2400" b="1">
                <a:latin typeface="Calibri" pitchFamily="34" charset="0"/>
              </a:rPr>
              <a:t>___________after school. I think she will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get into </a:t>
            </a:r>
            <a:r>
              <a:rPr lang="en-US" altLang="zh-CN" sz="2400" b="1">
                <a:latin typeface="Calibri" pitchFamily="34" charset="0"/>
              </a:rPr>
              <a:t>the school team </a:t>
            </a:r>
            <a:r>
              <a:rPr lang="en-US" altLang="zh-CN" sz="2400" b="1">
                <a:solidFill>
                  <a:srgbClr val="0070C0"/>
                </a:solidFill>
                <a:latin typeface="Calibri" pitchFamily="34" charset="0"/>
              </a:rPr>
              <a:t>next term.</a:t>
            </a:r>
          </a:p>
          <a:p>
            <a:pPr>
              <a:spcBef>
                <a:spcPct val="50000"/>
              </a:spcBef>
            </a:pPr>
            <a:r>
              <a:rPr lang="en-US" altLang="zh-CN" sz="2400" b="1">
                <a:latin typeface="Calibri" pitchFamily="34" charset="0"/>
              </a:rPr>
              <a:t>Suzy is nice and</a:t>
            </a:r>
            <a:r>
              <a:rPr lang="en-US" altLang="zh-CN" sz="2400" b="1" u="sng">
                <a:latin typeface="Calibri" pitchFamily="34" charset="0"/>
              </a:rPr>
              <a:t>               </a:t>
            </a:r>
            <a:r>
              <a:rPr lang="en-US" altLang="zh-CN" sz="2400" b="1">
                <a:latin typeface="Calibri" pitchFamily="34" charset="0"/>
              </a:rPr>
              <a:t>. All her teachers and her classmates like her very much.</a:t>
            </a:r>
            <a:r>
              <a:rPr lang="en-US" altLang="zh-CN" sz="2400" b="1" u="sng">
                <a:latin typeface="Calibri" pitchFamily="34" charset="0"/>
              </a:rPr>
              <a:t> </a:t>
            </a:r>
          </a:p>
        </p:txBody>
      </p:sp>
      <p:sp>
        <p:nvSpPr>
          <p:cNvPr id="25602" name="WordArt 3"/>
          <p:cNvSpPr>
            <a:spLocks noChangeArrowheads="1" noChangeShapeType="1" noTextEdit="1"/>
          </p:cNvSpPr>
          <p:nvPr/>
        </p:nvSpPr>
        <p:spPr bwMode="auto">
          <a:xfrm>
            <a:off x="1547813" y="260350"/>
            <a:ext cx="601980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 Black"/>
              </a:rPr>
              <a:t>Complete Mr Wu's report</a:t>
            </a:r>
            <a:endParaRPr lang="zh-CN" altLang="en-US" sz="36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 Black"/>
            </a:endParaRPr>
          </a:p>
        </p:txBody>
      </p:sp>
      <p:sp>
        <p:nvSpPr>
          <p:cNvPr id="155652" name="Text Box 4"/>
          <p:cNvSpPr txBox="1">
            <a:spLocks noChangeArrowheads="1"/>
          </p:cNvSpPr>
          <p:nvPr/>
        </p:nvSpPr>
        <p:spPr bwMode="auto">
          <a:xfrm>
            <a:off x="5292725" y="2854325"/>
            <a:ext cx="1217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Chinese</a:t>
            </a:r>
          </a:p>
        </p:txBody>
      </p:sp>
      <p:sp>
        <p:nvSpPr>
          <p:cNvPr id="155653" name="Text Box 5"/>
          <p:cNvSpPr txBox="1">
            <a:spLocks noChangeArrowheads="1"/>
          </p:cNvSpPr>
          <p:nvPr/>
        </p:nvSpPr>
        <p:spPr bwMode="auto">
          <a:xfrm>
            <a:off x="7019925" y="2854325"/>
            <a:ext cx="11382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English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55654" name="Text Box 6"/>
          <p:cNvSpPr txBox="1">
            <a:spLocks noChangeArrowheads="1"/>
          </p:cNvSpPr>
          <p:nvPr/>
        </p:nvSpPr>
        <p:spPr bwMode="auto">
          <a:xfrm>
            <a:off x="395288" y="3213100"/>
            <a:ext cx="11525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History</a:t>
            </a:r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55655" name="Text Box 7"/>
          <p:cNvSpPr txBox="1">
            <a:spLocks noChangeArrowheads="1"/>
          </p:cNvSpPr>
          <p:nvPr/>
        </p:nvSpPr>
        <p:spPr bwMode="auto">
          <a:xfrm>
            <a:off x="6084888" y="3213100"/>
            <a:ext cx="15716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Geography</a:t>
            </a:r>
          </a:p>
        </p:txBody>
      </p:sp>
      <p:sp>
        <p:nvSpPr>
          <p:cNvPr id="155656" name="Rectangle 8"/>
          <p:cNvSpPr>
            <a:spLocks noChangeArrowheads="1"/>
          </p:cNvSpPr>
          <p:nvPr/>
        </p:nvSpPr>
        <p:spPr bwMode="auto">
          <a:xfrm>
            <a:off x="3643313" y="3714750"/>
            <a:ext cx="1338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 member</a:t>
            </a:r>
          </a:p>
        </p:txBody>
      </p:sp>
      <p:sp>
        <p:nvSpPr>
          <p:cNvPr id="155657" name="Rectangle 9"/>
          <p:cNvSpPr>
            <a:spLocks noChangeArrowheads="1"/>
          </p:cNvSpPr>
          <p:nvPr/>
        </p:nvSpPr>
        <p:spPr bwMode="auto">
          <a:xfrm>
            <a:off x="2428875" y="4143375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School shows</a:t>
            </a:r>
          </a:p>
        </p:txBody>
      </p:sp>
      <p:sp>
        <p:nvSpPr>
          <p:cNvPr id="155658" name="Rectangle 10"/>
          <p:cNvSpPr>
            <a:spLocks noChangeArrowheads="1"/>
          </p:cNvSpPr>
          <p:nvPr/>
        </p:nvSpPr>
        <p:spPr bwMode="auto">
          <a:xfrm>
            <a:off x="285750" y="4429125"/>
            <a:ext cx="1435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Volleyball</a:t>
            </a:r>
          </a:p>
        </p:txBody>
      </p:sp>
      <p:sp>
        <p:nvSpPr>
          <p:cNvPr id="155659" name="Rectangle 11"/>
          <p:cNvSpPr>
            <a:spLocks noChangeArrowheads="1"/>
          </p:cNvSpPr>
          <p:nvPr/>
        </p:nvSpPr>
        <p:spPr bwMode="auto">
          <a:xfrm>
            <a:off x="5357813" y="4500563"/>
            <a:ext cx="1344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Monday </a:t>
            </a:r>
          </a:p>
        </p:txBody>
      </p:sp>
      <p:sp>
        <p:nvSpPr>
          <p:cNvPr id="155661" name="Rectangle 13"/>
          <p:cNvSpPr>
            <a:spLocks noChangeArrowheads="1"/>
          </p:cNvSpPr>
          <p:nvPr/>
        </p:nvSpPr>
        <p:spPr bwMode="auto">
          <a:xfrm>
            <a:off x="107950" y="4870450"/>
            <a:ext cx="1692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Wednesday</a:t>
            </a:r>
          </a:p>
        </p:txBody>
      </p:sp>
      <p:sp>
        <p:nvSpPr>
          <p:cNvPr id="155662" name="Rectangle 14"/>
          <p:cNvSpPr>
            <a:spLocks noChangeArrowheads="1"/>
          </p:cNvSpPr>
          <p:nvPr/>
        </p:nvSpPr>
        <p:spPr bwMode="auto">
          <a:xfrm>
            <a:off x="2000250" y="5715000"/>
            <a:ext cx="1217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friendly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5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5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5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5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2" grpId="0"/>
      <p:bldP spid="155653" grpId="0"/>
      <p:bldP spid="155654" grpId="0"/>
      <p:bldP spid="155655" grpId="0"/>
      <p:bldP spid="155656" grpId="0"/>
      <p:bldP spid="155657" grpId="0"/>
      <p:bldP spid="155658" grpId="0"/>
      <p:bldP spid="155659" grpId="0"/>
      <p:bldP spid="155661" grpId="0"/>
      <p:bldP spid="1556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http_imgloa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8625" y="-64293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 Box 6"/>
          <p:cNvSpPr txBox="1">
            <a:spLocks noChangeArrowheads="1"/>
          </p:cNvSpPr>
          <p:nvPr/>
        </p:nvSpPr>
        <p:spPr bwMode="auto">
          <a:xfrm>
            <a:off x="785813" y="3071813"/>
            <a:ext cx="7491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Comic Sans MS" pitchFamily="66" charset="0"/>
              </a:rPr>
              <a:t>Weak in</a:t>
            </a:r>
            <a:r>
              <a:rPr kumimoji="1" lang="en-US" altLang="zh-CN" sz="3200">
                <a:latin typeface="Comic Sans MS" pitchFamily="66" charset="0"/>
              </a:rPr>
              <a:t>  :                             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857250" y="1428750"/>
            <a:ext cx="7929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Comic Sans MS" pitchFamily="66" charset="0"/>
              </a:rPr>
              <a:t>Name</a:t>
            </a:r>
            <a:r>
              <a:rPr kumimoji="1" lang="en-US" altLang="zh-CN" sz="3200">
                <a:latin typeface="Comic Sans MS" pitchFamily="66" charset="0"/>
              </a:rPr>
              <a:t> :      Class :      Grade :             </a:t>
            </a: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785813" y="2357438"/>
            <a:ext cx="131238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Comic Sans MS" pitchFamily="66" charset="0"/>
              </a:rPr>
              <a:t>Good at  :</a:t>
            </a:r>
            <a:r>
              <a:rPr kumimoji="1" lang="en-US" altLang="zh-CN" sz="3200">
                <a:latin typeface="Comic Sans MS" pitchFamily="66" charset="0"/>
              </a:rPr>
              <a:t>                                                             </a:t>
            </a:r>
          </a:p>
        </p:txBody>
      </p:sp>
      <p:sp>
        <p:nvSpPr>
          <p:cNvPr id="26629" name="Text Box 7"/>
          <p:cNvSpPr txBox="1">
            <a:spLocks noChangeArrowheads="1"/>
          </p:cNvSpPr>
          <p:nvPr/>
        </p:nvSpPr>
        <p:spPr bwMode="auto">
          <a:xfrm>
            <a:off x="785813" y="3714750"/>
            <a:ext cx="1385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Comic Sans MS" pitchFamily="66" charset="0"/>
              </a:rPr>
              <a:t>Clubs</a:t>
            </a:r>
            <a:r>
              <a:rPr kumimoji="1" lang="en-US" altLang="zh-CN" sz="3200">
                <a:latin typeface="Comic Sans MS" pitchFamily="66" charset="0"/>
              </a:rPr>
              <a:t>:</a:t>
            </a:r>
          </a:p>
        </p:txBody>
      </p:sp>
      <p:sp>
        <p:nvSpPr>
          <p:cNvPr id="26630" name="Text Box 8"/>
          <p:cNvSpPr txBox="1">
            <a:spLocks noChangeArrowheads="1"/>
          </p:cNvSpPr>
          <p:nvPr/>
        </p:nvSpPr>
        <p:spPr bwMode="auto">
          <a:xfrm>
            <a:off x="928688" y="4357688"/>
            <a:ext cx="1898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Comic Sans MS" pitchFamily="66" charset="0"/>
              </a:rPr>
              <a:t>Sports</a:t>
            </a:r>
            <a:r>
              <a:rPr kumimoji="1" lang="en-US" altLang="zh-CN" sz="3200">
                <a:latin typeface="Comic Sans MS" pitchFamily="66" charset="0"/>
              </a:rPr>
              <a:t>:</a:t>
            </a:r>
            <a:r>
              <a:rPr kumimoji="1" lang="en-US" altLang="zh-CN" sz="4000">
                <a:latin typeface="Comic Sans MS" pitchFamily="66" charset="0"/>
              </a:rPr>
              <a:t> </a:t>
            </a:r>
          </a:p>
        </p:txBody>
      </p:sp>
      <p:sp>
        <p:nvSpPr>
          <p:cNvPr id="26631" name="Text Box 9"/>
          <p:cNvSpPr txBox="1">
            <a:spLocks noChangeArrowheads="1"/>
          </p:cNvSpPr>
          <p:nvPr/>
        </p:nvSpPr>
        <p:spPr bwMode="auto">
          <a:xfrm>
            <a:off x="857250" y="5072063"/>
            <a:ext cx="26939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Comic Sans MS" pitchFamily="66" charset="0"/>
              </a:rPr>
              <a:t>Personality</a:t>
            </a:r>
            <a:r>
              <a:rPr kumimoji="1" lang="en-US" altLang="zh-CN" sz="3200">
                <a:latin typeface="Comic Sans MS" pitchFamily="66" charset="0"/>
              </a:rPr>
              <a:t> :</a:t>
            </a:r>
          </a:p>
        </p:txBody>
      </p:sp>
      <p:sp>
        <p:nvSpPr>
          <p:cNvPr id="11" name="矩形 10"/>
          <p:cNvSpPr/>
          <p:nvPr/>
        </p:nvSpPr>
        <p:spPr>
          <a:xfrm>
            <a:off x="1714480" y="357166"/>
            <a:ext cx="415697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ea typeface="+mn-ea"/>
                <a:hlinkClick r:id="rId3" action="ppaction://hlinksldjump"/>
              </a:rPr>
              <a:t>Suzy’s profile: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ea typeface="+mn-ea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500313" y="1500188"/>
            <a:ext cx="9096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Suzy</a:t>
            </a:r>
            <a:r>
              <a:rPr lang="en-US" altLang="zh-CN">
                <a:latin typeface="Calibri" pitchFamily="34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929188" y="1571625"/>
            <a:ext cx="530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 1 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7500938" y="1571625"/>
            <a:ext cx="4206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7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214688" y="2357438"/>
            <a:ext cx="51577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Maths , Chinese, English , History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357563" y="3143250"/>
            <a:ext cx="18573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Geography</a:t>
            </a:r>
            <a:r>
              <a:rPr lang="en-US" altLang="zh-CN">
                <a:latin typeface="Calibri" pitchFamily="34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714625" y="3786188"/>
            <a:ext cx="38671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a member of Music Club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000375" y="4572000"/>
            <a:ext cx="3103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7030A0"/>
                </a:solidFill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play volleyball well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786188" y="5214938"/>
            <a:ext cx="2730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7030A0"/>
                </a:solidFill>
                <a:latin typeface="Calibri" pitchFamily="34" charset="0"/>
              </a:rPr>
              <a:t>nice and friendly</a:t>
            </a:r>
            <a:endParaRPr lang="zh-CN" altLang="en-US" sz="2800" b="1">
              <a:solidFill>
                <a:srgbClr val="7030A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3" descr="http_imgload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928794" y="1571612"/>
            <a:ext cx="3999814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Good job!</a:t>
            </a:r>
            <a:endParaRPr lang="zh-CN" alt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7" name="图片 6" descr="u=3468419014,3832816980&amp;fm=21&amp;gp=0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71938" y="2947988"/>
            <a:ext cx="2357437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786438" y="4643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7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143000"/>
            <a:ext cx="7772400" cy="41148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/>
              <a:t> </a:t>
            </a:r>
          </a:p>
        </p:txBody>
      </p:sp>
      <p:sp>
        <p:nvSpPr>
          <p:cNvPr id="28674" name="Text Box 3"/>
          <p:cNvSpPr txBox="1">
            <a:spLocks noChangeArrowheads="1"/>
          </p:cNvSpPr>
          <p:nvPr/>
        </p:nvSpPr>
        <p:spPr bwMode="auto">
          <a:xfrm>
            <a:off x="1295400" y="2971800"/>
            <a:ext cx="54260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0" y="1371600"/>
            <a:ext cx="9786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000" b="1">
                <a:latin typeface="Comic Sans MS" pitchFamily="66" charset="0"/>
              </a:rPr>
              <a:t>Name</a:t>
            </a:r>
            <a:r>
              <a:rPr kumimoji="1" lang="en-US" altLang="zh-CN" sz="4000">
                <a:latin typeface="Comic Sans MS" pitchFamily="66" charset="0"/>
              </a:rPr>
              <a:t> :        Class :      Grade :             </a:t>
            </a: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2133600"/>
            <a:ext cx="12063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000" b="1">
                <a:latin typeface="Comic Sans MS" pitchFamily="66" charset="0"/>
              </a:rPr>
              <a:t>Good at  :</a:t>
            </a:r>
            <a:r>
              <a:rPr kumimoji="1" lang="en-US" altLang="zh-CN" sz="4000">
                <a:latin typeface="Comic Sans MS" pitchFamily="66" charset="0"/>
              </a:rPr>
              <a:t>                                                             </a:t>
            </a: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0" y="2971800"/>
            <a:ext cx="7061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000" b="1">
                <a:latin typeface="Comic Sans MS" pitchFamily="66" charset="0"/>
              </a:rPr>
              <a:t>Weak in</a:t>
            </a:r>
            <a:r>
              <a:rPr kumimoji="1" lang="en-US" altLang="zh-CN" sz="4000">
                <a:latin typeface="Comic Sans MS" pitchFamily="66" charset="0"/>
              </a:rPr>
              <a:t>  :                             </a:t>
            </a:r>
          </a:p>
        </p:txBody>
      </p:sp>
      <p:sp>
        <p:nvSpPr>
          <p:cNvPr id="28678" name="Text Box 7"/>
          <p:cNvSpPr txBox="1">
            <a:spLocks noChangeArrowheads="1"/>
          </p:cNvSpPr>
          <p:nvPr/>
        </p:nvSpPr>
        <p:spPr bwMode="auto">
          <a:xfrm>
            <a:off x="0" y="3733800"/>
            <a:ext cx="53578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000" b="1">
                <a:latin typeface="Comic Sans MS" pitchFamily="66" charset="0"/>
              </a:rPr>
              <a:t>Clubs/teams/groups </a:t>
            </a:r>
            <a:r>
              <a:rPr kumimoji="1" lang="en-US" altLang="zh-CN" sz="4000">
                <a:latin typeface="Comic Sans MS" pitchFamily="66" charset="0"/>
              </a:rPr>
              <a:t>:</a:t>
            </a:r>
          </a:p>
        </p:txBody>
      </p:sp>
      <p:sp>
        <p:nvSpPr>
          <p:cNvPr id="28679" name="Text Box 8"/>
          <p:cNvSpPr txBox="1">
            <a:spLocks noChangeArrowheads="1"/>
          </p:cNvSpPr>
          <p:nvPr/>
        </p:nvSpPr>
        <p:spPr bwMode="auto">
          <a:xfrm>
            <a:off x="0" y="4495800"/>
            <a:ext cx="2111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000" b="1">
                <a:latin typeface="Comic Sans MS" pitchFamily="66" charset="0"/>
              </a:rPr>
              <a:t>Sports</a:t>
            </a:r>
            <a:r>
              <a:rPr kumimoji="1" lang="en-US" altLang="zh-CN" sz="4000">
                <a:latin typeface="Comic Sans MS" pitchFamily="66" charset="0"/>
              </a:rPr>
              <a:t>: </a:t>
            </a:r>
          </a:p>
        </p:txBody>
      </p:sp>
      <p:sp>
        <p:nvSpPr>
          <p:cNvPr id="28680" name="Text Box 9"/>
          <p:cNvSpPr txBox="1">
            <a:spLocks noChangeArrowheads="1"/>
          </p:cNvSpPr>
          <p:nvPr/>
        </p:nvSpPr>
        <p:spPr bwMode="auto">
          <a:xfrm>
            <a:off x="0" y="5257800"/>
            <a:ext cx="3154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4000" b="1">
                <a:latin typeface="Comic Sans MS" pitchFamily="66" charset="0"/>
              </a:rPr>
              <a:t>Personality</a:t>
            </a:r>
            <a:r>
              <a:rPr kumimoji="1" lang="en-US" altLang="zh-CN" sz="4000">
                <a:latin typeface="Comic Sans MS" pitchFamily="66" charset="0"/>
              </a:rPr>
              <a:t> :</a:t>
            </a:r>
          </a:p>
        </p:txBody>
      </p:sp>
      <p:sp>
        <p:nvSpPr>
          <p:cNvPr id="28681" name="Text Box 10"/>
          <p:cNvSpPr txBox="1">
            <a:spLocks noChangeArrowheads="1"/>
          </p:cNvSpPr>
          <p:nvPr/>
        </p:nvSpPr>
        <p:spPr bwMode="auto">
          <a:xfrm>
            <a:off x="0" y="-36513"/>
            <a:ext cx="9144000" cy="1311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4000">
                <a:solidFill>
                  <a:srgbClr val="FF3300"/>
                </a:solidFill>
                <a:latin typeface="Comic Sans MS" pitchFamily="66" charset="0"/>
              </a:rPr>
              <a:t>Task : </a:t>
            </a:r>
            <a:r>
              <a:rPr kumimoji="1" lang="en-US" altLang="zh-CN" sz="4000">
                <a:solidFill>
                  <a:srgbClr val="FF33CC"/>
                </a:solidFill>
                <a:latin typeface="Comic Sans MS" pitchFamily="66" charset="0"/>
              </a:rPr>
              <a:t>Make a new note for     yourself and report it. </a:t>
            </a:r>
          </a:p>
        </p:txBody>
      </p:sp>
      <p:pic>
        <p:nvPicPr>
          <p:cNvPr id="28682" name="Picture 11" descr="图片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5029200"/>
            <a:ext cx="14954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http_imgload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5" descr="http_imgloadCACGNW6V14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643188"/>
            <a:ext cx="4643438" cy="348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00034" y="1142984"/>
            <a:ext cx="4270528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ea typeface="+mn-ea"/>
                <a:hlinkClick r:id="rId4" action="ppaction://hlinkfile"/>
              </a:rPr>
              <a:t>Show time</a:t>
            </a:r>
            <a:endParaRPr lang="zh-CN" altLang="en-US" sz="72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  <a:ea typeface="+mn-ea"/>
            </a:endParaRPr>
          </a:p>
        </p:txBody>
      </p:sp>
      <p:sp>
        <p:nvSpPr>
          <p:cNvPr id="29700" name="TextBox 6"/>
          <p:cNvSpPr txBox="1">
            <a:spLocks noChangeArrowheads="1"/>
          </p:cNvSpPr>
          <p:nvPr/>
        </p:nvSpPr>
        <p:spPr bwMode="auto">
          <a:xfrm>
            <a:off x="2428875" y="3143250"/>
            <a:ext cx="4786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43174" y="2571744"/>
            <a:ext cx="5395965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Always remember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One more try !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5" descr="u=465351743,792548140&amp;fm=21&amp;gp=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500042"/>
            <a:ext cx="6737998" cy="92333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How to make friends  </a:t>
            </a:r>
            <a:endParaRPr lang="zh-CN" altLang="en-US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0034" y="2285992"/>
            <a:ext cx="6473247" cy="2123658"/>
          </a:xfrm>
          <a:prstGeom prst="rect">
            <a:avLst/>
          </a:prstGeom>
          <a:noFill/>
        </p:spPr>
        <p:txBody>
          <a:bodyPr wrap="none" anchor="ctr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914400" indent="-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1 Introduce yourselves</a:t>
            </a:r>
          </a:p>
          <a:p>
            <a:pPr marL="914400" indent="-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2  Know more about each other</a:t>
            </a:r>
          </a:p>
          <a:p>
            <a:pPr marL="914400" indent="-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3  help each other </a:t>
            </a:r>
            <a:endParaRPr lang="zh-CN" altLang="en-US" sz="4400" b="1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4" descr="http_imgload1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WordArt 5" descr="窄竖线"/>
          <p:cNvSpPr>
            <a:spLocks noChangeArrowheads="1" noChangeShapeType="1" noTextEdit="1"/>
          </p:cNvSpPr>
          <p:nvPr/>
        </p:nvSpPr>
        <p:spPr bwMode="auto">
          <a:xfrm>
            <a:off x="684213" y="692150"/>
            <a:ext cx="2879725" cy="1068388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en-US" altLang="zh-CN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Comic Sans MS"/>
              </a:rPr>
              <a:t>Homework</a:t>
            </a:r>
            <a:endParaRPr lang="zh-CN" altLang="en-US" sz="3600" b="1" kern="1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Comic Sans MS"/>
            </a:endParaRPr>
          </a:p>
        </p:txBody>
      </p:sp>
      <p:sp>
        <p:nvSpPr>
          <p:cNvPr id="31747" name="Text Box 6"/>
          <p:cNvSpPr txBox="1">
            <a:spLocks noChangeArrowheads="1"/>
          </p:cNvSpPr>
          <p:nvPr/>
        </p:nvSpPr>
        <p:spPr bwMode="auto">
          <a:xfrm>
            <a:off x="827088" y="2133600"/>
            <a:ext cx="47529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Calibri" pitchFamily="34" charset="0"/>
            </a:endParaRPr>
          </a:p>
        </p:txBody>
      </p:sp>
      <p:sp>
        <p:nvSpPr>
          <p:cNvPr id="31748" name="Text Box 7"/>
          <p:cNvSpPr txBox="1">
            <a:spLocks noChangeArrowheads="1"/>
          </p:cNvSpPr>
          <p:nvPr/>
        </p:nvSpPr>
        <p:spPr bwMode="auto">
          <a:xfrm>
            <a:off x="611188" y="2060575"/>
            <a:ext cx="720090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finish a profile for yourself. You can talk about your </a:t>
            </a:r>
            <a:r>
              <a:rPr lang="en-US" altLang="zh-CN" sz="4000" b="1">
                <a:solidFill>
                  <a:srgbClr val="3333CC"/>
                </a:solidFill>
                <a:latin typeface="Comic Sans MS" pitchFamily="66" charset="0"/>
              </a:rPr>
              <a:t>study</a:t>
            </a: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, </a:t>
            </a:r>
            <a:r>
              <a:rPr lang="en-US" altLang="zh-CN" sz="4000" b="1">
                <a:solidFill>
                  <a:srgbClr val="3333CC"/>
                </a:solidFill>
                <a:latin typeface="Comic Sans MS" pitchFamily="66" charset="0"/>
              </a:rPr>
              <a:t>personality</a:t>
            </a: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, </a:t>
            </a:r>
            <a:r>
              <a:rPr lang="en-US" altLang="zh-CN" sz="4000" b="1">
                <a:solidFill>
                  <a:srgbClr val="3333CC"/>
                </a:solidFill>
                <a:latin typeface="Comic Sans MS" pitchFamily="66" charset="0"/>
              </a:rPr>
              <a:t>school life</a:t>
            </a: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 as well as your </a:t>
            </a:r>
            <a:r>
              <a:rPr lang="en-US" altLang="zh-CN" sz="4000" b="1">
                <a:solidFill>
                  <a:srgbClr val="3333CC"/>
                </a:solidFill>
                <a:latin typeface="Comic Sans MS" pitchFamily="66" charset="0"/>
              </a:rPr>
              <a:t>future</a:t>
            </a: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 </a:t>
            </a:r>
            <a:r>
              <a:rPr lang="en-US" altLang="zh-CN" sz="4000" b="1">
                <a:solidFill>
                  <a:srgbClr val="3333CC"/>
                </a:solidFill>
                <a:latin typeface="Comic Sans MS" pitchFamily="66" charset="0"/>
              </a:rPr>
              <a:t>plan </a:t>
            </a: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(</a:t>
            </a:r>
            <a:r>
              <a:rPr lang="zh-CN" altLang="en-US" sz="4000" b="1">
                <a:solidFill>
                  <a:srgbClr val="990000"/>
                </a:solidFill>
                <a:latin typeface="Comic Sans MS" pitchFamily="66" charset="0"/>
              </a:rPr>
              <a:t>未来计划</a:t>
            </a:r>
            <a:r>
              <a:rPr lang="en-US" altLang="zh-CN" sz="4000" b="1">
                <a:solidFill>
                  <a:srgbClr val="990000"/>
                </a:solidFill>
                <a:latin typeface="Comic Sans MS" pitchFamily="66" charset="0"/>
              </a:rPr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7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285984" y="1643050"/>
            <a:ext cx="394659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ea typeface="+mn-ea"/>
              </a:rPr>
              <a:t>play a game.</a:t>
            </a:r>
          </a:p>
        </p:txBody>
      </p:sp>
      <p:sp>
        <p:nvSpPr>
          <p:cNvPr id="14339" name="TextBox 3"/>
          <p:cNvSpPr txBox="1">
            <a:spLocks noChangeArrowheads="1"/>
          </p:cNvSpPr>
          <p:nvPr/>
        </p:nvSpPr>
        <p:spPr bwMode="auto">
          <a:xfrm>
            <a:off x="1000125" y="2643188"/>
            <a:ext cx="640715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</a:rPr>
              <a:t>1     show    a   student   a note with  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</a:rPr>
              <a:t>           a phrase in this  unit  and then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</a:rPr>
              <a:t>          act   it   out 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</a:rPr>
              <a:t> 2       other students    guess  and  </a:t>
            </a:r>
          </a:p>
          <a:p>
            <a:r>
              <a:rPr lang="en-US" altLang="zh-CN" sz="2800" b="1">
                <a:solidFill>
                  <a:srgbClr val="FF0000"/>
                </a:solidFill>
                <a:latin typeface="Microsoft JhengHei" pitchFamily="34" charset="-120"/>
                <a:ea typeface="Microsoft JhengHei" pitchFamily="34" charset="-120"/>
              </a:rPr>
              <a:t>            say  it out in English !</a:t>
            </a:r>
            <a:endParaRPr lang="zh-CN" altLang="en-US" sz="2800" b="1">
              <a:solidFill>
                <a:srgbClr val="FF0000"/>
              </a:solidFill>
              <a:latin typeface="Microsoft JhengHei" pitchFamily="34" charset="-120"/>
              <a:ea typeface="Microsoft JhengHei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5" descr="http_imgload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-16200" y="428604"/>
            <a:ext cx="9160200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Task  write a note about yourselves</a:t>
            </a:r>
            <a:endParaRPr lang="zh-CN" altLang="en-US" sz="4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1349375"/>
            <a:ext cx="6786563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 useful expression</a:t>
            </a:r>
          </a:p>
          <a:p>
            <a:r>
              <a:rPr lang="en-US" altLang="zh-CN" sz="3200">
                <a:latin typeface="Calibri" pitchFamily="34" charset="0"/>
              </a:rPr>
              <a:t>1 be good at / do well in … this term</a:t>
            </a:r>
          </a:p>
          <a:p>
            <a:r>
              <a:rPr lang="en-US" altLang="zh-CN" sz="3200">
                <a:latin typeface="Calibri" pitchFamily="34" charset="0"/>
              </a:rPr>
              <a:t>    be weak in …</a:t>
            </a:r>
          </a:p>
          <a:p>
            <a:r>
              <a:rPr lang="en-US" altLang="zh-CN" sz="3200">
                <a:latin typeface="Calibri" pitchFamily="34" charset="0"/>
              </a:rPr>
              <a:t>2 know a lot about…</a:t>
            </a:r>
          </a:p>
          <a:p>
            <a:r>
              <a:rPr lang="en-US" altLang="zh-CN" sz="3200">
                <a:latin typeface="Calibri" pitchFamily="34" charset="0"/>
              </a:rPr>
              <a:t>3 work hard on…</a:t>
            </a:r>
          </a:p>
          <a:p>
            <a:r>
              <a:rPr lang="en-US" altLang="zh-CN" sz="3200">
                <a:latin typeface="Calibri" pitchFamily="34" charset="0"/>
              </a:rPr>
              <a:t>4 do one’s best…</a:t>
            </a:r>
          </a:p>
          <a:p>
            <a:r>
              <a:rPr lang="en-US" altLang="zh-CN" sz="3200">
                <a:latin typeface="Calibri" pitchFamily="34" charset="0"/>
              </a:rPr>
              <a:t>5 be careful/careless at …</a:t>
            </a:r>
          </a:p>
          <a:p>
            <a:r>
              <a:rPr lang="en-US" altLang="zh-CN" sz="3200">
                <a:latin typeface="Calibri" pitchFamily="34" charset="0"/>
              </a:rPr>
              <a:t>6 should   read more and speak more</a:t>
            </a:r>
          </a:p>
          <a:p>
            <a:r>
              <a:rPr lang="en-US" altLang="zh-CN" sz="3200">
                <a:latin typeface="Calibri" pitchFamily="34" charset="0"/>
              </a:rPr>
              <a:t>                  practise more/</a:t>
            </a:r>
          </a:p>
          <a:p>
            <a:r>
              <a:rPr lang="en-US" altLang="zh-CN" sz="3200">
                <a:latin typeface="Calibri" pitchFamily="34" charset="0"/>
              </a:rPr>
              <a:t>7 need to do better in   </a:t>
            </a:r>
          </a:p>
          <a:p>
            <a:r>
              <a:rPr lang="en-US" altLang="zh-CN" sz="3200">
                <a:latin typeface="Calibri" pitchFamily="34" charset="0"/>
              </a:rPr>
              <a:t>8 write good  articles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786563" y="1428750"/>
            <a:ext cx="2357437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Chinese</a:t>
            </a:r>
          </a:p>
          <a:p>
            <a:r>
              <a:rPr lang="en-US" altLang="zh-CN" sz="2400">
                <a:latin typeface="Calibri" pitchFamily="34" charset="0"/>
              </a:rPr>
              <a:t>Maths</a:t>
            </a:r>
          </a:p>
          <a:p>
            <a:r>
              <a:rPr lang="en-US" altLang="zh-CN" sz="2400">
                <a:latin typeface="Calibri" pitchFamily="34" charset="0"/>
              </a:rPr>
              <a:t>English</a:t>
            </a:r>
          </a:p>
          <a:p>
            <a:r>
              <a:rPr lang="en-US" altLang="zh-CN" sz="2400">
                <a:latin typeface="Calibri" pitchFamily="34" charset="0"/>
              </a:rPr>
              <a:t>History</a:t>
            </a:r>
          </a:p>
          <a:p>
            <a:r>
              <a:rPr lang="en-US" altLang="zh-CN" sz="2400">
                <a:latin typeface="Calibri" pitchFamily="34" charset="0"/>
              </a:rPr>
              <a:t>Geography</a:t>
            </a:r>
          </a:p>
          <a:p>
            <a:r>
              <a:rPr lang="en-US" altLang="zh-CN" sz="2400">
                <a:latin typeface="Calibri" pitchFamily="34" charset="0"/>
              </a:rPr>
              <a:t>Art  ( painting)</a:t>
            </a:r>
          </a:p>
          <a:p>
            <a:r>
              <a:rPr lang="en-US" altLang="zh-CN" sz="2400">
                <a:latin typeface="Calibri" pitchFamily="34" charset="0"/>
              </a:rPr>
              <a:t>Music </a:t>
            </a:r>
          </a:p>
          <a:p>
            <a:r>
              <a:rPr lang="en-US" altLang="zh-CN" sz="2400">
                <a:latin typeface="Calibri" pitchFamily="34" charset="0"/>
              </a:rPr>
              <a:t>PE  ( basketball)</a:t>
            </a:r>
          </a:p>
          <a:p>
            <a:r>
              <a:rPr lang="en-US" altLang="zh-CN" sz="2400">
                <a:latin typeface="Calibri" pitchFamily="34" charset="0"/>
              </a:rPr>
              <a:t>       ( table tennis)</a:t>
            </a:r>
          </a:p>
          <a:p>
            <a:r>
              <a:rPr lang="en-US" altLang="zh-CN" sz="2400">
                <a:latin typeface="Calibri" pitchFamily="34" charset="0"/>
              </a:rPr>
              <a:t>        ( swimming)</a:t>
            </a:r>
          </a:p>
          <a:p>
            <a:r>
              <a:rPr lang="en-US" altLang="zh-CN" sz="2400">
                <a:latin typeface="Calibri" pitchFamily="34" charset="0"/>
              </a:rPr>
              <a:t>…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9" descr="http_imgloadCAGOD6JK6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14500" y="1714500"/>
            <a:ext cx="6627813" cy="40941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 		Language points: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1     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do  well in  </a:t>
            </a:r>
            <a:r>
              <a:rPr lang="en-US" altLang="zh-CN" sz="4000" b="1" dirty="0" err="1">
                <a:solidFill>
                  <a:srgbClr val="FF0000"/>
                </a:solidFill>
                <a:latin typeface="+mn-lt"/>
                <a:ea typeface="+mn-ea"/>
              </a:rPr>
              <a:t>sth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 / doing </a:t>
            </a:r>
            <a:r>
              <a:rPr lang="en-US" altLang="zh-CN" sz="4000" b="1" dirty="0" err="1">
                <a:solidFill>
                  <a:srgbClr val="FF0000"/>
                </a:solidFill>
                <a:latin typeface="+mn-lt"/>
                <a:ea typeface="+mn-ea"/>
              </a:rPr>
              <a:t>sth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</a:rPr>
              <a:t>        </a:t>
            </a:r>
            <a:r>
              <a:rPr lang="zh-CN" altLang="en-US" sz="4000" b="1" dirty="0">
                <a:solidFill>
                  <a:srgbClr val="FF0000"/>
                </a:solidFill>
                <a:latin typeface="+mn-lt"/>
                <a:ea typeface="+mn-ea"/>
                <a:hlinkClick r:id="rId3" action="ppaction://hlinksldjump"/>
              </a:rPr>
              <a:t>＝  </a:t>
            </a:r>
            <a:r>
              <a:rPr lang="en-US" altLang="zh-CN" sz="4000" b="1" dirty="0">
                <a:solidFill>
                  <a:srgbClr val="FF0000"/>
                </a:solidFill>
                <a:latin typeface="+mn-lt"/>
                <a:ea typeface="+mn-ea"/>
                <a:hlinkClick r:id="rId3" action="ppaction://hlinksldjump"/>
              </a:rPr>
              <a:t>be  good at …</a:t>
            </a:r>
            <a:endParaRPr lang="en-US" altLang="zh-CN" sz="40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buFontTx/>
              <a:buAutoNum type="alphaLcParenR"/>
              <a:defRPr/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我姐姐擅长跳舞。</a:t>
            </a: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My sister _____  _____  ____   _____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My sister _____  _____   ____   _____</a:t>
            </a:r>
          </a:p>
          <a:p>
            <a:pPr marL="742950" indent="-7429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143250" y="3857625"/>
            <a:ext cx="40195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does  well  in  dancing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86125" y="4643438"/>
            <a:ext cx="45624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is      good     at     dancing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1" descr="http_imgloadCAGOD6JK6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143000" y="2286000"/>
            <a:ext cx="7286625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do /try one’s best to do </a:t>
            </a:r>
            <a:r>
              <a:rPr lang="en-US" altLang="zh-CN" sz="3600" b="1" dirty="0" err="1">
                <a:solidFill>
                  <a:srgbClr val="FF0000"/>
                </a:solidFill>
                <a:latin typeface="+mn-lt"/>
                <a:ea typeface="+mn-ea"/>
              </a:rPr>
              <a:t>sth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</a:rPr>
              <a:t>                                      </a:t>
            </a:r>
            <a:r>
              <a:rPr lang="zh-CN" altLang="en-US" sz="3200" dirty="0">
                <a:solidFill>
                  <a:srgbClr val="FF0000"/>
                </a:solidFill>
                <a:latin typeface="+mn-lt"/>
                <a:ea typeface="+mn-ea"/>
                <a:hlinkClick r:id="rId3" action="ppaction://hlinksldjump"/>
              </a:rPr>
              <a:t>尽全力 做某事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a 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我们应该尽力学英语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We should ______  ______   ______   ______   _______    English.</a:t>
            </a:r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-1785938" y="2643188"/>
            <a:ext cx="184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14625" y="3643313"/>
            <a:ext cx="5365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do    our     best      to        learn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34821" name="TextBox 9"/>
          <p:cNvSpPr txBox="1">
            <a:spLocks noChangeArrowheads="1"/>
          </p:cNvSpPr>
          <p:nvPr/>
        </p:nvSpPr>
        <p:spPr bwMode="auto">
          <a:xfrm>
            <a:off x="-1571625" y="2143125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 descr="http_imgloadCAGOD6JK6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1428750" y="2428875"/>
            <a:ext cx="6858000" cy="193833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lain" startAt="3"/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Work hard on …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+mn-lt"/>
                <a:ea typeface="+mn-ea"/>
                <a:hlinkClick r:id="rId3" action="ppaction://hlinksldjump"/>
              </a:rPr>
              <a:t>在某方面努力，勤奋 </a:t>
            </a:r>
            <a:endParaRPr lang="en-US" altLang="zh-CN" sz="3200" b="1" dirty="0">
              <a:solidFill>
                <a:srgbClr val="FF0000"/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Suzy  </a:t>
            </a: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在地理上学地很努力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Suzy _____   _______   _______ geography.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57438" y="3786188"/>
            <a:ext cx="3417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works    hard      on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 descr="http_imgloadCAGOD6JK6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928688" y="2357438"/>
            <a:ext cx="8215312" cy="2216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lain" startAt="4"/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need to do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better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in </a:t>
            </a:r>
            <a:r>
              <a:rPr lang="en-US" altLang="zh-CN" sz="32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sth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hlinkClick r:id="rId3" action="ppaction://hlinksldjump"/>
              </a:rPr>
              <a:t>(good/well </a:t>
            </a:r>
            <a:r>
              <a: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hlinkClick r:id="rId3" action="ppaction://hlinksldjump"/>
              </a:rPr>
              <a:t>的比较级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)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Which subject do you like _____ ,English or </a:t>
            </a:r>
            <a:r>
              <a:rPr lang="en-US" altLang="zh-CN" sz="2800" b="1" dirty="0" err="1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Maths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                                              ( good )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14875" y="3571875"/>
            <a:ext cx="1289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>
                <a:latin typeface="Calibri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better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 descr="http_imgloadCAGOD6JK6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143000" y="1643063"/>
            <a:ext cx="7643813" cy="38465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lvl="3" indent="-457200" fontAlgn="auto">
              <a:spcBef>
                <a:spcPts val="0"/>
              </a:spcBef>
              <a:spcAft>
                <a:spcPts val="0"/>
              </a:spcAft>
              <a:buFontTx/>
              <a:buAutoNum type="arabicPlain" startAt="5"/>
              <a:defRPr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玩乐器  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marL="457200" lvl="3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play </a:t>
            </a:r>
            <a:r>
              <a:rPr lang="en-US" altLang="zh-CN" sz="3600" b="1" dirty="0">
                <a:solidFill>
                  <a:srgbClr val="002060"/>
                </a:solidFill>
                <a:latin typeface="+mn-lt"/>
                <a:ea typeface="+mn-ea"/>
              </a:rPr>
              <a:t>the</a:t>
            </a: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 guitar/violin/piano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       做运动   </a:t>
            </a:r>
            <a:endParaRPr lang="en-US" altLang="zh-CN" sz="24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lt"/>
                <a:ea typeface="+mn-ea"/>
              </a:rPr>
              <a:t>play  football / basketball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Would you like to ____________    ?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A  play the tennis       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B  play  violin            </a:t>
            </a:r>
          </a:p>
          <a:p>
            <a:pPr marL="342900" indent="-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C    play the piano</a:t>
            </a:r>
            <a:endParaRPr lang="en-US" altLang="zh-CN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4" name="图片 3" descr="未命名8.jp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75" y="4857750"/>
            <a:ext cx="895350" cy="7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http_imgloadCAGOD6JK6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矩形 2"/>
          <p:cNvSpPr>
            <a:spLocks noChangeArrowheads="1"/>
          </p:cNvSpPr>
          <p:nvPr/>
        </p:nvSpPr>
        <p:spPr bwMode="auto">
          <a:xfrm>
            <a:off x="214313" y="703263"/>
            <a:ext cx="8929687" cy="504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lain" startAt="6"/>
            </a:pPr>
            <a:r>
              <a:rPr lang="en-US" altLang="zh-CN" sz="3200" b="1">
                <a:latin typeface="Calibri" pitchFamily="34" charset="0"/>
                <a:hlinkClick r:id="rId3" action="ppaction://hlinksldjump"/>
              </a:rPr>
              <a:t>Can you show me how to play the violin?   </a:t>
            </a:r>
          </a:p>
          <a:p>
            <a:pPr marL="342900" indent="-342900"/>
            <a:r>
              <a:rPr lang="zh-CN" altLang="en-US" b="1">
                <a:latin typeface="Calibri" pitchFamily="34" charset="0"/>
                <a:hlinkClick r:id="rId3" action="ppaction://hlinksldjump"/>
              </a:rPr>
              <a:t>      你能向我展示怎么拉小提琴吗？</a:t>
            </a:r>
            <a:endParaRPr lang="en-US" altLang="zh-CN" b="1">
              <a:latin typeface="Calibri" pitchFamily="34" charset="0"/>
            </a:endParaRPr>
          </a:p>
          <a:p>
            <a:pPr marL="342900" indent="-342900"/>
            <a:r>
              <a:rPr lang="en-US" altLang="zh-CN" sz="2400" b="1">
                <a:latin typeface="Calibri" pitchFamily="34" charset="0"/>
              </a:rPr>
              <a:t> 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show  sb.  sth.  </a:t>
            </a:r>
            <a:r>
              <a:rPr lang="en-US" altLang="zh-CN" sz="2800" b="1">
                <a:latin typeface="Calibri" pitchFamily="34" charset="0"/>
              </a:rPr>
              <a:t>/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show  sth.  to   sb</a:t>
            </a:r>
            <a:r>
              <a:rPr lang="en-US" altLang="zh-CN" sz="2800" b="1">
                <a:latin typeface="Calibri" pitchFamily="34" charset="0"/>
              </a:rPr>
              <a:t>.  </a:t>
            </a:r>
            <a:r>
              <a:rPr lang="zh-CN" altLang="en-US" b="1">
                <a:latin typeface="Calibri" pitchFamily="34" charset="0"/>
              </a:rPr>
              <a:t>向某人展示某事</a:t>
            </a:r>
            <a:endParaRPr lang="en-US" altLang="zh-CN" b="1">
              <a:latin typeface="Calibri" pitchFamily="34" charset="0"/>
            </a:endParaRPr>
          </a:p>
          <a:p>
            <a:pPr marL="342900" indent="-342900"/>
            <a:r>
              <a:rPr lang="en-US" altLang="zh-CN" b="1">
                <a:solidFill>
                  <a:srgbClr val="FF0000"/>
                </a:solidFill>
                <a:latin typeface="Calibri" pitchFamily="34" charset="0"/>
              </a:rPr>
              <a:t>   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how to do sth  </a:t>
            </a:r>
            <a:r>
              <a:rPr lang="zh-CN" altLang="en-US" b="1">
                <a:latin typeface="Calibri" pitchFamily="34" charset="0"/>
              </a:rPr>
              <a:t>怎样做某事</a:t>
            </a:r>
          </a:p>
          <a:p>
            <a:pPr marL="800100" lvl="1" indent="-342900">
              <a:lnSpc>
                <a:spcPct val="150000"/>
              </a:lnSpc>
              <a:buFontTx/>
              <a:buAutoNum type="alphaLcParenR"/>
            </a:pPr>
            <a:r>
              <a:rPr lang="zh-CN" altLang="en-US" sz="2400" b="1">
                <a:latin typeface="Calibri" pitchFamily="34" charset="0"/>
              </a:rPr>
              <a:t>你能向我们展示怎样打篮球吗？</a:t>
            </a:r>
            <a:endParaRPr lang="en-US" altLang="zh-CN" sz="2400" b="1"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</a:rPr>
              <a:t>Can   you  ______   _______    _____   _____   ______   _______ ?</a:t>
            </a:r>
          </a:p>
          <a:p>
            <a:pPr marL="342900" indent="-342900">
              <a:lnSpc>
                <a:spcPct val="150000"/>
              </a:lnSpc>
              <a:buFontTx/>
              <a:buAutoNum type="alphaLcParenR" startAt="2"/>
            </a:pPr>
            <a:r>
              <a:rPr lang="en-US" altLang="zh-CN" sz="2400" b="1">
                <a:latin typeface="Calibri" pitchFamily="34" charset="0"/>
              </a:rPr>
              <a:t>Can you  __________________  ______   ?</a:t>
            </a:r>
          </a:p>
          <a:p>
            <a:pPr marL="342900" indent="-342900">
              <a:lnSpc>
                <a:spcPct val="150000"/>
              </a:lnSpc>
              <a:buFontTx/>
              <a:buAutoNum type="alphaUcParenR"/>
            </a:pPr>
            <a:r>
              <a:rPr lang="en-US" altLang="zh-CN" sz="2400" b="1">
                <a:latin typeface="Calibri" pitchFamily="34" charset="0"/>
              </a:rPr>
              <a:t>Show  it   me            B   show  it to me             C)  show  me  it </a:t>
            </a:r>
          </a:p>
          <a:p>
            <a:pPr marL="342900" indent="-342900">
              <a:lnSpc>
                <a:spcPct val="150000"/>
              </a:lnSpc>
            </a:pPr>
            <a:endParaRPr lang="en-US" altLang="zh-CN" sz="2400" b="1">
              <a:latin typeface="Calibri" pitchFamily="34" charset="0"/>
            </a:endParaRPr>
          </a:p>
          <a:p>
            <a:pPr marL="342900" indent="-342900">
              <a:lnSpc>
                <a:spcPct val="150000"/>
              </a:lnSpc>
            </a:pPr>
            <a:r>
              <a:rPr lang="en-US" altLang="zh-CN" sz="2400" b="1">
                <a:latin typeface="Calibri" pitchFamily="34" charset="0"/>
              </a:rPr>
              <a:t>c)    Excuse me , Can you tell me how ________ ( get) there?</a:t>
            </a:r>
            <a:endParaRPr lang="zh-CN" altLang="en-US" sz="2400" b="1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825625" y="2857500"/>
            <a:ext cx="7318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show   us       how       to    play   basketball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  <p:pic>
        <p:nvPicPr>
          <p:cNvPr id="5" name="图片 4" descr="未命名8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63" y="4071938"/>
            <a:ext cx="714375" cy="60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000625" y="5000625"/>
            <a:ext cx="14303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to  get</a:t>
            </a:r>
            <a:endParaRPr lang="zh-CN" altLang="en-US" sz="32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0" descr="http_imgload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429250" y="642938"/>
            <a:ext cx="3357563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C00000"/>
                </a:solidFill>
                <a:latin typeface="+mn-lt"/>
                <a:ea typeface="+mn-ea"/>
              </a:rPr>
              <a:t> Name :   Lulu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C00000"/>
                </a:solidFill>
                <a:latin typeface="+mn-lt"/>
                <a:ea typeface="+mn-ea"/>
              </a:rPr>
              <a:t> Age     :     2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 he 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work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hard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he 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do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es 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well  in   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look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ing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after   my  house.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he   always 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do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es  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his  best  to do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it </a:t>
            </a:r>
            <a:r>
              <a:rPr lang="en-US" altLang="zh-CN" sz="3200" b="1" dirty="0">
                <a:solidFill>
                  <a:srgbClr val="C00000"/>
                </a:solidFill>
                <a:latin typeface="+mn-lt"/>
                <a:ea typeface="+mn-ea"/>
              </a:rPr>
              <a:t>.</a:t>
            </a:r>
            <a:endParaRPr lang="zh-CN" altLang="en-US" sz="3200" b="1" dirty="0">
              <a:solidFill>
                <a:srgbClr val="C00000"/>
              </a:solidFill>
              <a:latin typeface="+mn-lt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1563" y="4929188"/>
            <a:ext cx="2365375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do</a:t>
            </a:r>
            <a:r>
              <a:rPr lang="en-US" altLang="zh-CN" sz="3600" b="1" dirty="0">
                <a:solidFill>
                  <a:srgbClr val="C00000"/>
                </a:solidFill>
                <a:latin typeface="+mn-lt"/>
                <a:ea typeface="+mn-ea"/>
              </a:rPr>
              <a:t>  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well  in </a:t>
            </a:r>
            <a:endParaRPr lang="zh-CN" altLang="en-US" sz="3600" dirty="0">
              <a:latin typeface="+mn-lt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00125" y="5715000"/>
            <a:ext cx="493553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do</a:t>
            </a:r>
            <a:r>
              <a:rPr lang="en-US" altLang="zh-CN" sz="3600" b="1" dirty="0">
                <a:solidFill>
                  <a:srgbClr val="C00000"/>
                </a:solidFill>
                <a:latin typeface="+mn-lt"/>
                <a:ea typeface="+mn-ea"/>
              </a:rPr>
              <a:t>   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one’s  best  </a:t>
            </a:r>
            <a:r>
              <a:rPr lang="en-US" altLang="zh-CN" sz="3600" b="1" dirty="0">
                <a:solidFill>
                  <a:srgbClr val="C00000"/>
                </a:solidFill>
                <a:latin typeface="+mn-lt"/>
                <a:ea typeface="+mn-ea"/>
              </a:rPr>
              <a:t>to do </a:t>
            </a:r>
            <a:r>
              <a:rPr lang="en-US" altLang="zh-CN" sz="3600" b="1" dirty="0" err="1">
                <a:solidFill>
                  <a:srgbClr val="C00000"/>
                </a:solidFill>
                <a:latin typeface="+mn-lt"/>
                <a:ea typeface="+mn-ea"/>
              </a:rPr>
              <a:t>sth</a:t>
            </a:r>
            <a:endParaRPr lang="zh-CN" altLang="en-US" sz="3600" dirty="0">
              <a:latin typeface="+mn-lt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57625" y="5000625"/>
            <a:ext cx="460533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 be good at  </a:t>
            </a:r>
            <a:r>
              <a:rPr lang="en-US" altLang="zh-CN" sz="3600" b="1" dirty="0" err="1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sth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</a:rPr>
              <a:t> /doing 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9942" name="TextBox 9"/>
          <p:cNvSpPr txBox="1">
            <a:spLocks noChangeArrowheads="1"/>
          </p:cNvSpPr>
          <p:nvPr/>
        </p:nvSpPr>
        <p:spPr bwMode="auto">
          <a:xfrm>
            <a:off x="3429000" y="4929188"/>
            <a:ext cx="4143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=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072188" y="5857875"/>
            <a:ext cx="2786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Calibri" pitchFamily="34" charset="0"/>
              </a:rPr>
              <a:t>努力做某事</a:t>
            </a:r>
          </a:p>
        </p:txBody>
      </p:sp>
      <p:pic>
        <p:nvPicPr>
          <p:cNvPr id="4" name="图片 3" descr="1792030_163333013611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8" y="714375"/>
            <a:ext cx="5214937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479 -0.00324 L -0.39618 -0.0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5" descr="http_imgload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219846933428_0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714375"/>
            <a:ext cx="38576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929063" y="214313"/>
            <a:ext cx="4929187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Name :  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little tiger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Age     :     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  he 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is good at </a:t>
            </a:r>
            <a:r>
              <a:rPr lang="en-US" altLang="zh-CN" sz="32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bark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ing. (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吠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 but  </a:t>
            </a:r>
            <a:r>
              <a:rPr lang="en-US" altLang="zh-CN" sz="32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LuLu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do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es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better in 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the work  than her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Because sometimes  she is a little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careless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</a:rPr>
              <a:t>. She can make mistakes.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6286500" y="3643313"/>
            <a:ext cx="1857375" cy="1214437"/>
          </a:xfrm>
          <a:prstGeom prst="wedgeEllipseCallout">
            <a:avLst>
              <a:gd name="adj1" fmla="val -59741"/>
              <a:gd name="adj2" fmla="val -455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C000"/>
                </a:solidFill>
              </a:rPr>
              <a:t>粗心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3872 0.45394 C 0.52813 0.43496 0.53316 0.40602 0.52899 0.38079 C 0.52813 0.36482 0.53108 0.34885 0.52101 0.33982 C 0.51441 0.32709 0.51111 0.32894 0.49844 0.32685 C 0.48021 0.31898 0.46441 0.32107 0.44514 0.32269 C 0.43611 0.33472 0.42708 0.34954 0.41458 0.35486 C 0.41233 0.35695 0.41042 0.35949 0.40799 0.36135 C 0.4066 0.3625 0.40469 0.36227 0.4033 0.36343 C 0.40139 0.36505 0.40052 0.36852 0.39844 0.36991 C 0.38976 0.37639 0.37882 0.37616 0.36944 0.37847 C 0.36181 0.38033 0.35434 0.3831 0.3467 0.38496 C 0.34531 0.38472 0.32604 0.38334 0.32101 0.38079 C 0.3191 0.37986 0.31806 0.37709 0.31615 0.37639 C 0.30972 0.37408 0.2967 0.37222 0.2967 0.37246 C 0.29184 0.36783 0.28715 0.36574 0.28229 0.36135 C 0.27135 0.33982 0.28958 0.37477 0.27257 0.3463 C 0.27014 0.34213 0.26615 0.33334 0.26615 0.33357 C 0.25191 0.27431 0.27795 0.20695 0.24844 0.15486 C 0.24323 0.13542 0.22726 0.12338 0.21285 0.11829 C 0.18299 0.11968 0.16233 0.1169 0.13715 0.13334 C 0.1217 0.13172 0.10816 0.12894 0.09358 0.12269 C 0.08455 0.11366 0.07569 0.10996 0.06458 0.10764 C 0.06181 0.10625 0.0592 0.10417 0.05642 0.10324 C 0.05104 0.10139 0.04028 0.09908 0.04028 0.09931 C 0.03004 0.08496 0.03108 0.07986 0.01615 0.07315 C 0.01215 0.05695 0.00764 0.04028 0.00486 0.02361 C 0.00365 0.01621 0.00399 0.00602 -2.77778E-7 -2.59259E-6 " pathEditMode="relative" rAng="0" ptsTypes="ffffffffffffffffffffffffff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" y="-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 descr="7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1540538795247501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0"/>
            <a:ext cx="3071813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786188" y="642938"/>
            <a:ext cx="4572000" cy="35401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Name :  Mimi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Age     :    6   months   old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 he is cute 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He is too little to catch        the mice.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So  he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need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to </a:t>
            </a:r>
            <a:r>
              <a:rPr lang="en-US" altLang="zh-CN" sz="3200" b="1" dirty="0" err="1">
                <a:solidFill>
                  <a:srgbClr val="FF0000"/>
                </a:solidFill>
                <a:latin typeface="+mn-lt"/>
                <a:ea typeface="+mn-ea"/>
              </a:rPr>
              <a:t>practise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 more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 and </a:t>
            </a: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do better in </a:t>
            </a:r>
            <a:r>
              <a:rPr lang="en-US" altLang="zh-CN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it.</a:t>
            </a:r>
            <a:endParaRPr lang="zh-CN" altLang="en-US" sz="3200" b="1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7" descr="http_imgloadCAGZA9TV4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928662" y="2143116"/>
            <a:ext cx="6840335" cy="120032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erlin Sans FB" pitchFamily="34" charset="0"/>
                <a:ea typeface="+mn-ea"/>
              </a:rPr>
              <a:t>Let’s be friends</a:t>
            </a:r>
            <a:endParaRPr lang="zh-CN" altLang="en-US" sz="7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erlin Sans FB" pitchFamily="34" charset="0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2976" y="3286124"/>
            <a:ext cx="647510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How to make friends?</a:t>
            </a:r>
            <a:endParaRPr lang="zh-CN" alt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000125" y="1571625"/>
            <a:ext cx="47863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1000108"/>
            <a:ext cx="808772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ea typeface="+mn-ea"/>
              </a:rPr>
              <a:t>Step 1  introduce  ourselves</a:t>
            </a:r>
            <a:endParaRPr lang="zh-CN" alt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6388" name="TextBox 5"/>
          <p:cNvSpPr txBox="1">
            <a:spLocks noChangeArrowheads="1"/>
          </p:cNvSpPr>
          <p:nvPr/>
        </p:nvSpPr>
        <p:spPr bwMode="auto">
          <a:xfrm>
            <a:off x="571500" y="2286000"/>
            <a:ext cx="23574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>
                <a:latin typeface="Ebrima" pitchFamily="2" charset="0"/>
              </a:rPr>
              <a:t>Name :</a:t>
            </a:r>
          </a:p>
          <a:p>
            <a:endParaRPr lang="en-US" altLang="zh-CN" sz="4000">
              <a:latin typeface="Ebrima" pitchFamily="2" charset="0"/>
            </a:endParaRPr>
          </a:p>
          <a:p>
            <a:r>
              <a:rPr lang="en-US" altLang="zh-CN" sz="4000">
                <a:latin typeface="Ebrima" pitchFamily="2" charset="0"/>
              </a:rPr>
              <a:t>Hobby :</a:t>
            </a:r>
          </a:p>
          <a:p>
            <a:endParaRPr lang="en-US" altLang="zh-CN" sz="4000">
              <a:latin typeface="Ebrima" pitchFamily="2" charset="0"/>
            </a:endParaRPr>
          </a:p>
          <a:p>
            <a:r>
              <a:rPr lang="en-US" altLang="zh-CN" sz="4000">
                <a:latin typeface="Ebrima" pitchFamily="2" charset="0"/>
              </a:rPr>
              <a:t>Ability :</a:t>
            </a:r>
            <a:endParaRPr lang="zh-CN" altLang="en-US" sz="4000">
              <a:latin typeface="Ebrima" pitchFamily="2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643313" y="2286000"/>
            <a:ext cx="1714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00B0F0"/>
                </a:solidFill>
                <a:latin typeface="华文隶书"/>
                <a:ea typeface="华文隶书"/>
                <a:cs typeface="华文隶书"/>
              </a:rPr>
              <a:t>Allen</a:t>
            </a:r>
            <a:endParaRPr lang="zh-CN" altLang="en-US" sz="5400" b="1">
              <a:solidFill>
                <a:srgbClr val="00B0F0"/>
              </a:solidFill>
              <a:latin typeface="华文隶书"/>
              <a:ea typeface="华文隶书"/>
              <a:cs typeface="华文隶书"/>
            </a:endParaRPr>
          </a:p>
        </p:txBody>
      </p:sp>
      <p:pic>
        <p:nvPicPr>
          <p:cNvPr id="10" name="图片 9" descr="104R43032-6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4714875"/>
            <a:ext cx="164306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 descr="3111281458067015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38" y="4572000"/>
            <a:ext cx="23812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云形标注 11"/>
          <p:cNvSpPr/>
          <p:nvPr/>
        </p:nvSpPr>
        <p:spPr>
          <a:xfrm>
            <a:off x="6143625" y="2143125"/>
            <a:ext cx="2786063" cy="1857375"/>
          </a:xfrm>
          <a:prstGeom prst="cloudCallout">
            <a:avLst>
              <a:gd name="adj1" fmla="val -26442"/>
              <a:gd name="adj2" fmla="val 7726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solidFill>
                  <a:srgbClr val="FF0000"/>
                </a:solidFill>
                <a:hlinkClick r:id="rId5" action="ppaction://hlinksldjump"/>
              </a:rPr>
              <a:t>play  the  piano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13" name="图片 12" descr="05300000663861126397668854511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3071813"/>
            <a:ext cx="1709737" cy="1709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http_imgloadCADJMN5C3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66713" y="1571625"/>
            <a:ext cx="877728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A:  Hello, ×××! What’s your hobby?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B: I like … very much.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A:    × × ×,    Can you  …?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B :   Yes , I can.  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        I  started   to  …  </a:t>
            </a:r>
            <a:r>
              <a:rPr lang="en-US" altLang="zh-CN" sz="3600" b="1">
                <a:solidFill>
                  <a:srgbClr val="00B0F0"/>
                </a:solidFill>
                <a:latin typeface="Calibri" pitchFamily="34" charset="0"/>
              </a:rPr>
              <a:t>at the age of </a:t>
            </a:r>
            <a:r>
              <a:rPr lang="en-US" altLang="zh-CN" sz="3600" b="1">
                <a:latin typeface="Calibri" pitchFamily="34" charset="0"/>
              </a:rPr>
              <a:t>…</a:t>
            </a: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Calibri" pitchFamily="34" charset="0"/>
              </a:rPr>
              <a:t>                          </a:t>
            </a:r>
            <a:r>
              <a:rPr lang="en-US" altLang="zh-CN" sz="3600" b="1">
                <a:solidFill>
                  <a:srgbClr val="FF0000"/>
                </a:solidFill>
                <a:latin typeface="Calibri" pitchFamily="34" charset="0"/>
              </a:rPr>
              <a:t>        </a:t>
            </a:r>
            <a:r>
              <a:rPr lang="en-US" altLang="zh-CN" sz="3600" b="1">
                <a:solidFill>
                  <a:srgbClr val="00B0F0"/>
                </a:solidFill>
                <a:latin typeface="Calibri" pitchFamily="34" charset="0"/>
              </a:rPr>
              <a:t>when  I   was  …  years  old</a:t>
            </a:r>
          </a:p>
          <a:p>
            <a:endParaRPr lang="en-US" altLang="zh-CN" sz="3600" b="1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42918"/>
            <a:ext cx="328320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  <a:ea typeface="+mn-ea"/>
              </a:rPr>
              <a:t>Work in pairs</a:t>
            </a:r>
            <a:endParaRPr lang="zh-CN" altLang="en-US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8" name="图片 7" descr="u=4228448042,1737937689&amp;fm=21&amp;gp=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3" y="3500438"/>
            <a:ext cx="1387475" cy="122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whi44g4o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38" y="3571875"/>
            <a:ext cx="1352550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200913105454626_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780338" y="3429000"/>
            <a:ext cx="1363662" cy="121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云形标注 10"/>
          <p:cNvSpPr/>
          <p:nvPr/>
        </p:nvSpPr>
        <p:spPr>
          <a:xfrm>
            <a:off x="6929438" y="1857375"/>
            <a:ext cx="2928937" cy="1214438"/>
          </a:xfrm>
          <a:prstGeom prst="cloudCallout">
            <a:avLst>
              <a:gd name="adj1" fmla="val -10295"/>
              <a:gd name="adj2" fmla="val 106219"/>
            </a:avLst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FF00"/>
                </a:solidFill>
                <a:hlinkClick r:id="rId6" action="ppaction://hlinksldjump"/>
              </a:rPr>
              <a:t>Play  the violin</a:t>
            </a:r>
            <a:endParaRPr lang="zh-CN" altLang="en-US" sz="2800" b="1" dirty="0">
              <a:solidFill>
                <a:srgbClr val="FFFF00"/>
              </a:solidFill>
            </a:endParaRPr>
          </a:p>
        </p:txBody>
      </p:sp>
      <p:sp>
        <p:nvSpPr>
          <p:cNvPr id="13" name="下箭头 12"/>
          <p:cNvSpPr/>
          <p:nvPr/>
        </p:nvSpPr>
        <p:spPr>
          <a:xfrm>
            <a:off x="5357813" y="5572125"/>
            <a:ext cx="285750" cy="500063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417" name="图片 13" descr="未命名24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0" y="2357438"/>
            <a:ext cx="7858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图片 14" descr="未命名25.jp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72125" y="2357438"/>
            <a:ext cx="714375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9" name="TextBox 11"/>
          <p:cNvSpPr txBox="1">
            <a:spLocks noChangeArrowheads="1"/>
          </p:cNvSpPr>
          <p:nvPr/>
        </p:nvSpPr>
        <p:spPr bwMode="auto">
          <a:xfrm>
            <a:off x="6072188" y="5643563"/>
            <a:ext cx="12763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Calibri" pitchFamily="34" charset="0"/>
              </a:rPr>
              <a:t>在</a:t>
            </a:r>
            <a:r>
              <a:rPr lang="en-US" altLang="zh-CN" sz="2400" b="1">
                <a:solidFill>
                  <a:srgbClr val="7030A0"/>
                </a:solidFill>
                <a:latin typeface="Calibri" pitchFamily="34" charset="0"/>
              </a:rPr>
              <a:t>..</a:t>
            </a:r>
            <a:r>
              <a:rPr lang="zh-CN" altLang="en-US" sz="2400" b="1">
                <a:solidFill>
                  <a:srgbClr val="7030A0"/>
                </a:solidFill>
                <a:latin typeface="Calibri" pitchFamily="34" charset="0"/>
              </a:rPr>
              <a:t>岁时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1" descr="http_imgloadCAEZXYQJ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57188" y="642938"/>
            <a:ext cx="83153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solidFill>
                  <a:srgbClr val="000099"/>
                </a:solidFill>
                <a:latin typeface="Calibri" pitchFamily="34" charset="0"/>
              </a:rPr>
              <a:t>Listen and answer:</a:t>
            </a:r>
          </a:p>
          <a:p>
            <a:pPr marL="457200" indent="-457200">
              <a:spcBef>
                <a:spcPct val="50000"/>
              </a:spcBef>
              <a:buFontTx/>
              <a:buAutoNum type="arabicPeriod"/>
            </a:pPr>
            <a:r>
              <a:rPr lang="en-US" altLang="zh-CN" sz="2800" b="1">
                <a:latin typeface="Calibri" pitchFamily="34" charset="0"/>
              </a:rPr>
              <a:t>What can Daniel do?</a:t>
            </a:r>
          </a:p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2.  When did he start to do it?</a:t>
            </a:r>
          </a:p>
          <a:p>
            <a:pPr marL="457200" indent="-457200">
              <a:spcBef>
                <a:spcPct val="50000"/>
              </a:spcBef>
              <a:buFontTx/>
              <a:buAutoNum type="arabicPeriod" startAt="2"/>
            </a:pPr>
            <a:endParaRPr lang="en-US" altLang="zh-CN" sz="2800" b="1">
              <a:latin typeface="Calibri" pitchFamily="34" charset="0"/>
            </a:endParaRPr>
          </a:p>
          <a:p>
            <a:pPr marL="457200" indent="-457200">
              <a:spcBef>
                <a:spcPct val="50000"/>
              </a:spcBef>
              <a:buFontTx/>
              <a:buAutoNum type="arabicPeriod" startAt="3"/>
            </a:pPr>
            <a:r>
              <a:rPr lang="en-US" altLang="zh-CN" sz="2800" b="1">
                <a:latin typeface="Calibri" pitchFamily="34" charset="0"/>
              </a:rPr>
              <a:t>What can Sandy do?</a:t>
            </a:r>
          </a:p>
          <a:p>
            <a:pPr marL="457200" indent="-457200">
              <a:spcBef>
                <a:spcPct val="50000"/>
              </a:spcBef>
              <a:buFontTx/>
              <a:buAutoNum type="arabicPeriod" startAt="3"/>
            </a:pPr>
            <a:endParaRPr lang="en-US" altLang="zh-CN" sz="2800" b="1">
              <a:latin typeface="Calibri" pitchFamily="34" charset="0"/>
            </a:endParaRPr>
          </a:p>
          <a:p>
            <a:pPr marL="457200" indent="-457200">
              <a:spcBef>
                <a:spcPct val="50000"/>
              </a:spcBef>
            </a:pPr>
            <a:r>
              <a:rPr lang="en-US" altLang="zh-CN" sz="2800" b="1">
                <a:latin typeface="Calibri" pitchFamily="34" charset="0"/>
              </a:rPr>
              <a:t>4.  When did she start to do it?</a:t>
            </a:r>
          </a:p>
          <a:p>
            <a:pPr marL="457200" indent="-457200">
              <a:spcBef>
                <a:spcPct val="50000"/>
              </a:spcBef>
            </a:pPr>
            <a:endParaRPr lang="en-US" altLang="zh-CN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7699" name="Rectangle 3"/>
          <p:cNvSpPr>
            <a:spLocks noChangeArrowheads="1"/>
          </p:cNvSpPr>
          <p:nvPr/>
        </p:nvSpPr>
        <p:spPr bwMode="auto">
          <a:xfrm>
            <a:off x="428625" y="0"/>
            <a:ext cx="2495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  <a:ea typeface="+mn-ea"/>
              </a:rPr>
              <a:t>Speak up</a:t>
            </a:r>
          </a:p>
        </p:txBody>
      </p:sp>
      <p:sp>
        <p:nvSpPr>
          <p:cNvPr id="157700" name="Text Box 4"/>
          <p:cNvSpPr txBox="1">
            <a:spLocks noChangeArrowheads="1"/>
          </p:cNvSpPr>
          <p:nvPr/>
        </p:nvSpPr>
        <p:spPr bwMode="auto">
          <a:xfrm>
            <a:off x="4572000" y="1357313"/>
            <a:ext cx="3816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He can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play the violin.</a:t>
            </a:r>
          </a:p>
        </p:txBody>
      </p:sp>
      <p:sp>
        <p:nvSpPr>
          <p:cNvPr id="157701" name="Text Box 5"/>
          <p:cNvSpPr txBox="1">
            <a:spLocks noChangeArrowheads="1"/>
          </p:cNvSpPr>
          <p:nvPr/>
        </p:nvSpPr>
        <p:spPr bwMode="auto">
          <a:xfrm>
            <a:off x="714375" y="2500313"/>
            <a:ext cx="70580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He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started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to play the violin 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  <a:ea typeface="+mn-ea"/>
              </a:rPr>
              <a:t>at the age of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six.</a:t>
            </a:r>
          </a:p>
        </p:txBody>
      </p:sp>
      <p:sp>
        <p:nvSpPr>
          <p:cNvPr id="157702" name="Text Box 6"/>
          <p:cNvSpPr txBox="1">
            <a:spLocks noChangeArrowheads="1"/>
          </p:cNvSpPr>
          <p:nvPr/>
        </p:nvSpPr>
        <p:spPr bwMode="auto">
          <a:xfrm>
            <a:off x="785813" y="3714750"/>
            <a:ext cx="48148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She can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play the piano well.</a:t>
            </a:r>
          </a:p>
        </p:txBody>
      </p:sp>
      <p:sp>
        <p:nvSpPr>
          <p:cNvPr id="157703" name="Text Box 7"/>
          <p:cNvSpPr txBox="1">
            <a:spLocks noChangeArrowheads="1"/>
          </p:cNvSpPr>
          <p:nvPr/>
        </p:nvSpPr>
        <p:spPr bwMode="auto">
          <a:xfrm>
            <a:off x="642938" y="5072063"/>
            <a:ext cx="75612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She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</a:t>
            </a:r>
            <a:r>
              <a:rPr lang="en-US" altLang="zh-CN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started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 to play the piano </a:t>
            </a:r>
            <a:r>
              <a:rPr lang="en-US" altLang="zh-CN" sz="2800" b="1" dirty="0">
                <a:solidFill>
                  <a:srgbClr val="0070C0"/>
                </a:solidFill>
                <a:latin typeface="+mn-lt"/>
                <a:ea typeface="+mn-ea"/>
              </a:rPr>
              <a:t>when she was five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.</a:t>
            </a:r>
          </a:p>
        </p:txBody>
      </p:sp>
      <p:pic>
        <p:nvPicPr>
          <p:cNvPr id="11" name="[铃]Integrated skills 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000875" y="642938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7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7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77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7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77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77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534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500034" y="357166"/>
            <a:ext cx="60244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Act out the dialogue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9459" name="TextBox 4"/>
          <p:cNvSpPr txBox="1">
            <a:spLocks noChangeArrowheads="1"/>
          </p:cNvSpPr>
          <p:nvPr/>
        </p:nvSpPr>
        <p:spPr bwMode="auto">
          <a:xfrm>
            <a:off x="500063" y="1428750"/>
            <a:ext cx="7723187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A:  Daniel, can you play the violin ?</a:t>
            </a:r>
          </a:p>
          <a:p>
            <a:r>
              <a:rPr lang="en-US" altLang="zh-CN" sz="3200">
                <a:latin typeface="Calibri" pitchFamily="34" charset="0"/>
              </a:rPr>
              <a:t>B: Yes,I can .</a:t>
            </a:r>
          </a:p>
          <a:p>
            <a:r>
              <a:rPr lang="en-US" altLang="zh-CN" sz="3200">
                <a:latin typeface="Calibri" pitchFamily="34" charset="0"/>
              </a:rPr>
              <a:t> I started to play the violin at the age of  six</a:t>
            </a:r>
          </a:p>
          <a:p>
            <a:r>
              <a:rPr lang="en-US" altLang="zh-CN" sz="3200">
                <a:latin typeface="Calibri" pitchFamily="34" charset="0"/>
              </a:rPr>
              <a:t>A: </a:t>
            </a:r>
            <a:r>
              <a:rPr lang="en-US" altLang="zh-CN" sz="3200">
                <a:latin typeface="Calibri" pitchFamily="34" charset="0"/>
                <a:hlinkClick r:id="rId4" action="ppaction://hlinksldjump"/>
              </a:rPr>
              <a:t>Can you show me how  to play it</a:t>
            </a:r>
            <a:r>
              <a:rPr lang="en-US" altLang="zh-CN" sz="3200">
                <a:latin typeface="Calibri" pitchFamily="34" charset="0"/>
              </a:rPr>
              <a:t>?</a:t>
            </a:r>
          </a:p>
          <a:p>
            <a:r>
              <a:rPr lang="en-US" altLang="zh-CN" sz="3200">
                <a:latin typeface="Calibri" pitchFamily="34" charset="0"/>
              </a:rPr>
              <a:t>B: Sure. Listen to this./ Look at this.</a:t>
            </a:r>
          </a:p>
          <a:p>
            <a:r>
              <a:rPr lang="en-US" altLang="zh-CN" sz="3200">
                <a:latin typeface="Calibri" pitchFamily="34" charset="0"/>
              </a:rPr>
              <a:t>A: What nice music !/  How nice the music is!</a:t>
            </a:r>
          </a:p>
          <a:p>
            <a:r>
              <a:rPr lang="en-US" altLang="zh-CN" sz="3200">
                <a:latin typeface="Calibri" pitchFamily="34" charset="0"/>
              </a:rPr>
              <a:t>B:Thanks. I know you can play the piano well.</a:t>
            </a:r>
          </a:p>
          <a:p>
            <a:r>
              <a:rPr lang="en-US" altLang="zh-CN" sz="3200">
                <a:latin typeface="Calibri" pitchFamily="34" charset="0"/>
              </a:rPr>
              <a:t>A:Yes. I love music.</a:t>
            </a:r>
          </a:p>
          <a:p>
            <a:r>
              <a:rPr lang="en-US" altLang="zh-CN" sz="3200">
                <a:latin typeface="Calibri" pitchFamily="34" charset="0"/>
              </a:rPr>
              <a:t> I started to play the piano when I was five</a:t>
            </a:r>
          </a:p>
          <a:p>
            <a:r>
              <a:rPr lang="en-US" altLang="zh-CN" sz="3200">
                <a:latin typeface="Calibri" pitchFamily="34" charset="0"/>
              </a:rPr>
              <a:t>B:That’s great!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071563" y="1500188"/>
            <a:ext cx="1143000" cy="50006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3714750" y="1500188"/>
            <a:ext cx="2357438" cy="500062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2571750" y="2500313"/>
            <a:ext cx="2357438" cy="428625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形标注 11"/>
          <p:cNvSpPr/>
          <p:nvPr/>
        </p:nvSpPr>
        <p:spPr>
          <a:xfrm>
            <a:off x="7215188" y="2500313"/>
            <a:ext cx="571500" cy="428625"/>
          </a:xfrm>
          <a:prstGeom prst="wedgeEllipseCallou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4857750" y="4500563"/>
            <a:ext cx="2357438" cy="428625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2571750" y="5429250"/>
            <a:ext cx="2357438" cy="428625"/>
          </a:xfrm>
          <a:prstGeom prst="roundRect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流程图: 可选过程 14"/>
          <p:cNvSpPr/>
          <p:nvPr/>
        </p:nvSpPr>
        <p:spPr>
          <a:xfrm>
            <a:off x="6929438" y="5429250"/>
            <a:ext cx="714375" cy="428625"/>
          </a:xfrm>
          <a:prstGeom prst="flowChartAlternateProcess">
            <a:avLst/>
          </a:prstGeom>
          <a:solidFill>
            <a:srgbClr val="FFFF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7" name="[铃]Integrated skills 0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429500" y="785813"/>
            <a:ext cx="10001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4534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9" grpId="1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http_imgload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0" y="0"/>
            <a:ext cx="6540188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Step 2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 </a:t>
            </a:r>
            <a:r>
              <a:rPr lang="en-US" altLang="zh-CN" sz="40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rPr>
              <a:t>know more about each other</a:t>
            </a:r>
            <a:endParaRPr lang="zh-CN" altLang="en-US" sz="4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5" name="图片 4" descr="025TUa5-4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88" y="5715000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1104442132-2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8" y="1643063"/>
            <a:ext cx="9525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未命名10.jp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14750" y="3357563"/>
            <a:ext cx="1233488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未命名7.jpg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875" y="4500563"/>
            <a:ext cx="928688" cy="104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714625" y="1785938"/>
            <a:ext cx="13843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English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28625" y="5929313"/>
            <a:ext cx="20002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Geography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2643188" y="3357563"/>
            <a:ext cx="12430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Maths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29188" y="1714500"/>
            <a:ext cx="4524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do  well in  </a:t>
            </a:r>
            <a:r>
              <a:rPr lang="en-US" altLang="zh-CN" sz="3200">
                <a:latin typeface="Calibri" pitchFamily="34" charset="0"/>
              </a:rPr>
              <a:t>sth /do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ing</a:t>
            </a:r>
            <a:r>
              <a:rPr lang="en-US" altLang="zh-CN" sz="3200">
                <a:latin typeface="Calibri" pitchFamily="34" charset="0"/>
              </a:rPr>
              <a:t> sth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786313" y="3357563"/>
            <a:ext cx="47180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do  one’s  best  </a:t>
            </a:r>
            <a:r>
              <a:rPr lang="en-US" altLang="zh-CN" sz="3200" b="1">
                <a:solidFill>
                  <a:srgbClr val="00B050"/>
                </a:solidFill>
                <a:latin typeface="Calibri" pitchFamily="34" charset="0"/>
              </a:rPr>
              <a:t>to  learn </a:t>
            </a:r>
            <a:r>
              <a:rPr lang="en-US" altLang="zh-CN" sz="3200">
                <a:latin typeface="Calibri" pitchFamily="34" charset="0"/>
              </a:rPr>
              <a:t>it 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357813" y="3857625"/>
            <a:ext cx="28622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>
                <a:latin typeface="Calibri" pitchFamily="34" charset="0"/>
              </a:rPr>
              <a:t>a  little </a:t>
            </a:r>
            <a:r>
              <a:rPr lang="en-US" altLang="zh-CN" sz="3200" b="1">
                <a:solidFill>
                  <a:srgbClr val="00B050"/>
                </a:solidFill>
                <a:latin typeface="Calibri" pitchFamily="34" charset="0"/>
              </a:rPr>
              <a:t>careless</a:t>
            </a:r>
            <a:endParaRPr lang="zh-CN" altLang="en-US" sz="3200" b="1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954338" y="2428875"/>
            <a:ext cx="61896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>
                <a:latin typeface="Calibri" pitchFamily="34" charset="0"/>
              </a:rPr>
              <a:t>need </a:t>
            </a:r>
            <a:r>
              <a:rPr lang="en-US" altLang="zh-CN" sz="3200" b="1">
                <a:solidFill>
                  <a:srgbClr val="00B050"/>
                </a:solidFill>
                <a:latin typeface="Calibri" pitchFamily="34" charset="0"/>
              </a:rPr>
              <a:t>to read more </a:t>
            </a:r>
            <a:r>
              <a:rPr lang="en-US" altLang="zh-CN" sz="3200">
                <a:latin typeface="Calibri" pitchFamily="34" charset="0"/>
              </a:rPr>
              <a:t>and </a:t>
            </a:r>
            <a:r>
              <a:rPr lang="en-US" altLang="zh-CN" sz="3200" b="1">
                <a:solidFill>
                  <a:srgbClr val="00B050"/>
                </a:solidFill>
                <a:latin typeface="Calibri" pitchFamily="34" charset="0"/>
              </a:rPr>
              <a:t>speak more</a:t>
            </a:r>
            <a:endParaRPr lang="zh-CN" altLang="en-US" sz="3200" b="1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000250" y="4714875"/>
            <a:ext cx="1573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Chinese</a:t>
            </a:r>
            <a:r>
              <a:rPr lang="en-US" altLang="zh-CN">
                <a:latin typeface="Calibri" pitchFamily="34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948113" y="5500688"/>
            <a:ext cx="51958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Be not good at writing </a:t>
            </a:r>
            <a:r>
              <a:rPr lang="en-US" altLang="zh-CN" sz="3200">
                <a:solidFill>
                  <a:srgbClr val="00B050"/>
                </a:solidFill>
                <a:latin typeface="Calibri" pitchFamily="34" charset="0"/>
              </a:rPr>
              <a:t>articles</a:t>
            </a:r>
            <a:endParaRPr lang="zh-CN" altLang="en-US" sz="320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643438" y="4643438"/>
            <a:ext cx="3060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3200">
                <a:latin typeface="Calibri" pitchFamily="34" charset="0"/>
              </a:rPr>
              <a:t>work hard </a:t>
            </a:r>
            <a:r>
              <a:rPr lang="en-US" altLang="zh-CN" sz="3200" b="1">
                <a:solidFill>
                  <a:srgbClr val="00B050"/>
                </a:solidFill>
                <a:latin typeface="Calibri" pitchFamily="34" charset="0"/>
              </a:rPr>
              <a:t>on </a:t>
            </a:r>
            <a:r>
              <a:rPr lang="en-US" altLang="zh-CN" sz="3200">
                <a:latin typeface="Calibri" pitchFamily="34" charset="0"/>
              </a:rPr>
              <a:t>sth</a:t>
            </a:r>
            <a:endParaRPr lang="zh-CN" altLang="en-US" sz="3200">
              <a:latin typeface="Calibri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857625" y="6072188"/>
            <a:ext cx="48577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Not </a:t>
            </a:r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3200">
                <a:latin typeface="Calibri" pitchFamily="34" charset="0"/>
              </a:rPr>
              <a:t>know   a lot about it</a:t>
            </a:r>
            <a:endParaRPr lang="zh-CN" altLang="en-US" sz="3200">
              <a:latin typeface="Calibri" pitchFamily="34" charset="0"/>
            </a:endParaRPr>
          </a:p>
        </p:txBody>
      </p:sp>
      <p:pic>
        <p:nvPicPr>
          <p:cNvPr id="24" name="图片 23" descr="34484.jpg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1714500"/>
            <a:ext cx="2643188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643563" y="2928938"/>
            <a:ext cx="1979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7030A0"/>
                </a:solidFill>
                <a:latin typeface="Calibri" pitchFamily="34" charset="0"/>
              </a:rPr>
              <a:t>多看，多说</a:t>
            </a: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072438" y="5929313"/>
            <a:ext cx="121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Calibri" pitchFamily="34" charset="0"/>
              </a:rPr>
              <a:t>文章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929438" y="4357688"/>
            <a:ext cx="9064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7030A0"/>
                </a:solidFill>
                <a:latin typeface="Calibri" pitchFamily="34" charset="0"/>
              </a:rPr>
              <a:t>粗心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86375" y="5072063"/>
            <a:ext cx="3286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Calibri" pitchFamily="34" charset="0"/>
              </a:rPr>
              <a:t>在某方面努力，勤奋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4" descr="http_imgloadCAEZXYQJ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14313"/>
            <a:ext cx="9715500" cy="7286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357188" y="1143000"/>
            <a:ext cx="8786812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latin typeface="Calibri" pitchFamily="34" charset="0"/>
              </a:rPr>
              <a:t>   </a:t>
            </a:r>
            <a:endParaRPr lang="en-US" altLang="zh-CN" sz="2400" b="1">
              <a:latin typeface="Calibri" pitchFamily="34" charset="0"/>
            </a:endParaRPr>
          </a:p>
          <a:p>
            <a:r>
              <a:rPr lang="en-US" altLang="zh-CN" sz="2400" b="1">
                <a:latin typeface="Calibri" pitchFamily="34" charset="0"/>
              </a:rPr>
              <a:t>   When I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was</a:t>
            </a:r>
            <a:r>
              <a:rPr lang="en-US" altLang="zh-CN" sz="2400" b="1">
                <a:latin typeface="Calibri" pitchFamily="34" charset="0"/>
              </a:rPr>
              <a:t> a student, I _____   _____  _______ English  (</a:t>
            </a:r>
            <a:r>
              <a:rPr lang="zh-CN" altLang="en-US" sz="2400" b="1">
                <a:latin typeface="Calibri" pitchFamily="34" charset="0"/>
              </a:rPr>
              <a:t>擅长</a:t>
            </a:r>
            <a:r>
              <a:rPr lang="en-US" altLang="zh-CN" sz="2400" b="1">
                <a:latin typeface="Calibri" pitchFamily="34" charset="0"/>
              </a:rPr>
              <a:t>).but I still needed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to</a:t>
            </a:r>
            <a:r>
              <a:rPr lang="en-US" altLang="zh-CN" sz="2400" b="1">
                <a:latin typeface="Calibri" pitchFamily="34" charset="0"/>
              </a:rPr>
              <a:t>________    ________  and _______  _________.                                                       </a:t>
            </a:r>
            <a:r>
              <a:rPr lang="zh-CN" altLang="en-US" sz="2400" b="1">
                <a:latin typeface="Calibri" pitchFamily="34" charset="0"/>
              </a:rPr>
              <a:t>（多看，多说）</a:t>
            </a:r>
            <a:endParaRPr lang="en-US" altLang="zh-CN" sz="2400" b="1">
              <a:latin typeface="Calibri" pitchFamily="34" charset="0"/>
            </a:endParaRPr>
          </a:p>
          <a:p>
            <a:r>
              <a:rPr lang="en-US" altLang="zh-CN" sz="2400" b="1">
                <a:latin typeface="Calibri" pitchFamily="34" charset="0"/>
              </a:rPr>
              <a:t>     My Maths </a:t>
            </a:r>
            <a:r>
              <a:rPr lang="en-US" altLang="zh-CN" sz="2400" b="1">
                <a:solidFill>
                  <a:srgbClr val="FF0000"/>
                </a:solidFill>
                <a:latin typeface="Calibri" pitchFamily="34" charset="0"/>
              </a:rPr>
              <a:t>was</a:t>
            </a:r>
            <a:r>
              <a:rPr lang="en-US" altLang="zh-CN" sz="2400" b="1">
                <a:latin typeface="Calibri" pitchFamily="34" charset="0"/>
              </a:rPr>
              <a:t> good, because I ______    _______    _________  to learn it.</a:t>
            </a:r>
            <a:r>
              <a:rPr lang="zh-CN" altLang="en-US" sz="2400" b="1">
                <a:latin typeface="Calibri" pitchFamily="34" charset="0"/>
              </a:rPr>
              <a:t>（尽全力</a:t>
            </a:r>
            <a:r>
              <a:rPr lang="en-US" altLang="zh-CN" sz="2400" b="1">
                <a:latin typeface="Calibri" pitchFamily="34" charset="0"/>
              </a:rPr>
              <a:t>)But  I was a little _____________.</a:t>
            </a:r>
            <a:r>
              <a:rPr lang="zh-CN" altLang="en-US" sz="2400" b="1">
                <a:latin typeface="Calibri" pitchFamily="34" charset="0"/>
              </a:rPr>
              <a:t>（马虎，粗心）</a:t>
            </a:r>
            <a:endParaRPr lang="en-US" altLang="zh-CN" sz="2400" b="1">
              <a:latin typeface="Calibri" pitchFamily="34" charset="0"/>
            </a:endParaRPr>
          </a:p>
          <a:p>
            <a:r>
              <a:rPr lang="en-US" altLang="zh-CN" sz="2400" b="1">
                <a:latin typeface="Calibri" pitchFamily="34" charset="0"/>
              </a:rPr>
              <a:t>      I  had to_______     _________    _________ </a:t>
            </a:r>
            <a:r>
              <a:rPr lang="zh-CN" altLang="en-US" sz="2400" b="1">
                <a:latin typeface="Calibri" pitchFamily="34" charset="0"/>
              </a:rPr>
              <a:t>（在</a:t>
            </a:r>
            <a:r>
              <a:rPr lang="en-US" altLang="zh-CN" sz="2400" b="1">
                <a:latin typeface="Calibri" pitchFamily="34" charset="0"/>
              </a:rPr>
              <a:t>…</a:t>
            </a:r>
            <a:r>
              <a:rPr lang="zh-CN" altLang="en-US" sz="2400" b="1">
                <a:latin typeface="Calibri" pitchFamily="34" charset="0"/>
              </a:rPr>
              <a:t>努力、勤奋）</a:t>
            </a:r>
            <a:r>
              <a:rPr lang="en-US" altLang="zh-CN" sz="2400" b="1">
                <a:latin typeface="Calibri" pitchFamily="34" charset="0"/>
              </a:rPr>
              <a:t>Chinese , because I was  a little weak in  ________     ___________.</a:t>
            </a:r>
            <a:r>
              <a:rPr lang="zh-CN" altLang="en-US" sz="2400" b="1">
                <a:latin typeface="Calibri" pitchFamily="34" charset="0"/>
              </a:rPr>
              <a:t>（写文章）</a:t>
            </a:r>
            <a:endParaRPr lang="en-US" altLang="zh-CN" sz="2400" b="1">
              <a:latin typeface="Calibri" pitchFamily="34" charset="0"/>
            </a:endParaRPr>
          </a:p>
          <a:p>
            <a:r>
              <a:rPr lang="en-US" altLang="zh-CN" sz="2400" b="1">
                <a:latin typeface="Calibri" pitchFamily="34" charset="0"/>
              </a:rPr>
              <a:t>     What about my Geography ?Sorry , it is poor.</a:t>
            </a:r>
          </a:p>
          <a:p>
            <a:r>
              <a:rPr lang="en-US" altLang="zh-CN" sz="2400" b="1">
                <a:latin typeface="Calibri" pitchFamily="34" charset="0"/>
              </a:rPr>
              <a:t>I didn’t _______   ______ _______  ________  it</a:t>
            </a:r>
            <a:r>
              <a:rPr lang="zh-CN" altLang="en-US" sz="2400" b="1">
                <a:latin typeface="Calibri" pitchFamily="34" charset="0"/>
              </a:rPr>
              <a:t>（知道很多有关</a:t>
            </a:r>
            <a:r>
              <a:rPr lang="en-US" altLang="zh-CN" sz="2400" b="1">
                <a:latin typeface="Calibri" pitchFamily="34" charset="0"/>
              </a:rPr>
              <a:t>…</a:t>
            </a:r>
            <a:r>
              <a:rPr lang="zh-CN" altLang="en-US" sz="2400" b="1">
                <a:latin typeface="Calibri" pitchFamily="34" charset="0"/>
              </a:rPr>
              <a:t>）</a:t>
            </a:r>
            <a:endParaRPr lang="en-US" altLang="zh-CN" sz="2400" b="1">
              <a:latin typeface="Calibri" pitchFamily="34" charset="0"/>
            </a:endParaRPr>
          </a:p>
          <a:p>
            <a:endParaRPr lang="en-US" altLang="zh-CN" sz="2800">
              <a:latin typeface="Calibri" pitchFamily="34" charset="0"/>
            </a:endParaRPr>
          </a:p>
          <a:p>
            <a:endParaRPr lang="zh-CN" altLang="en-US" sz="280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1472" y="214290"/>
            <a:ext cx="661841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</a:rPr>
              <a:t>Can you be my friend</a:t>
            </a:r>
            <a:r>
              <a:rPr lang="en-US" altLang="zh-CN" sz="5400" b="1" spc="100" dirty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chemeClr val="accent1">
                    <a:satMod val="280000"/>
                    <a:tint val="100000"/>
                    <a:alpha val="5700"/>
                  </a:schemeClr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  <a:latin typeface="+mn-lt"/>
                <a:ea typeface="+mn-ea"/>
              </a:rPr>
              <a:t>?</a:t>
            </a:r>
            <a:endParaRPr lang="zh-CN" altLang="en-US" sz="54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chemeClr val="accent1">
                  <a:satMod val="280000"/>
                  <a:tint val="100000"/>
                  <a:alpha val="5700"/>
                </a:schemeClr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000500" y="1571625"/>
            <a:ext cx="23495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did    well     in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643188" y="1928813"/>
            <a:ext cx="24431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read</a:t>
            </a:r>
            <a:r>
              <a:rPr lang="en-US" altLang="zh-CN">
                <a:latin typeface="Calibri" pitchFamily="34" charset="0"/>
              </a:rPr>
              <a:t>         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more</a:t>
            </a:r>
            <a:r>
              <a:rPr lang="en-US" altLang="zh-CN">
                <a:latin typeface="Calibri" pitchFamily="34" charset="0"/>
              </a:rPr>
              <a:t>  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857875" y="1928813"/>
            <a:ext cx="2052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speak</a:t>
            </a:r>
            <a:r>
              <a:rPr lang="en-US" altLang="zh-CN">
                <a:latin typeface="Calibri" pitchFamily="34" charset="0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more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929188" y="2571750"/>
            <a:ext cx="3632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tried</a:t>
            </a:r>
            <a:r>
              <a:rPr lang="en-US" altLang="zh-CN">
                <a:latin typeface="Calibri" pitchFamily="34" charset="0"/>
              </a:rPr>
              <a:t>         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my</a:t>
            </a:r>
            <a:r>
              <a:rPr lang="en-US" altLang="zh-CN">
                <a:latin typeface="Calibri" pitchFamily="34" charset="0"/>
              </a:rPr>
              <a:t>                 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best</a:t>
            </a:r>
            <a:r>
              <a:rPr lang="en-US" altLang="zh-CN">
                <a:latin typeface="Calibri" pitchFamily="34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214938" y="3000375"/>
            <a:ext cx="1423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careless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000250" y="3357563"/>
            <a:ext cx="4111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work        hard                on 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643563" y="3714750"/>
            <a:ext cx="28162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writing     articles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714500" y="4786313"/>
            <a:ext cx="42719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Calibri" pitchFamily="34" charset="0"/>
              </a:rPr>
              <a:t> know    a          lot       about</a:t>
            </a:r>
            <a:endParaRPr lang="zh-CN" altLang="en-US" sz="2800" b="1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1"/>
    </p:bldLst>
  </p:timing>
</p:sld>
</file>

<file path=ppt/theme/theme1.xml><?xml version="1.0" encoding="utf-8"?>
<a:theme xmlns:a="http://schemas.openxmlformats.org/drawingml/2006/main" name="www.7cxk.com7">
  <a:themeElements>
    <a:clrScheme name="www.7cxk.com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7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1416</TotalTime>
  <Words>1110</Words>
  <Application>Microsoft Office PowerPoint</Application>
  <PresentationFormat>全屏显示(4:3)</PresentationFormat>
  <Paragraphs>245</Paragraphs>
  <Slides>29</Slides>
  <Notes>0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0" baseType="lpstr">
      <vt:lpstr>Arial</vt:lpstr>
      <vt:lpstr>宋体</vt:lpstr>
      <vt:lpstr>Calibri</vt:lpstr>
      <vt:lpstr>Times New Roman</vt:lpstr>
      <vt:lpstr>Microsoft JhengHei</vt:lpstr>
      <vt:lpstr>Ebrima</vt:lpstr>
      <vt:lpstr>华文隶书</vt:lpstr>
      <vt:lpstr>Arial Black</vt:lpstr>
      <vt:lpstr>黑体</vt:lpstr>
      <vt:lpstr>Comic Sans MS</vt:lpstr>
      <vt:lpstr>www.7cxk.com7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Company>http://sdwm.org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SDWM</dc:creator>
  <cp:lastModifiedBy>Microsoft</cp:lastModifiedBy>
  <cp:revision>148</cp:revision>
  <dcterms:created xsi:type="dcterms:W3CDTF">2013-05-16T23:28:47Z</dcterms:created>
  <dcterms:modified xsi:type="dcterms:W3CDTF">2015-08-27T09:23:40Z</dcterms:modified>
</cp:coreProperties>
</file>