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6"/>
  </p:notesMasterIdLst>
  <p:sldIdLst>
    <p:sldId id="264" r:id="rId3"/>
    <p:sldId id="258" r:id="rId4"/>
    <p:sldId id="260" r:id="rId5"/>
    <p:sldId id="261" r:id="rId6"/>
    <p:sldId id="262" r:id="rId7"/>
    <p:sldId id="263" r:id="rId8"/>
    <p:sldId id="271" r:id="rId9"/>
    <p:sldId id="269" r:id="rId10"/>
    <p:sldId id="270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0" autoAdjust="0"/>
  </p:normalViewPr>
  <p:slideViewPr>
    <p:cSldViewPr>
      <p:cViewPr varScale="1">
        <p:scale>
          <a:sx n="84" d="100"/>
          <a:sy n="84" d="100"/>
        </p:scale>
        <p:origin x="-156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6572FF-30FB-427E-8FB2-BA70FF63551D}" type="datetimeFigureOut">
              <a:rPr lang="zh-CN" altLang="en-US" smtClean="0"/>
              <a:pPr/>
              <a:t>2014/4/16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699244-B933-47E9-AD4D-F5C40F0FEF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99244-B933-47E9-AD4D-F5C40F0FEF6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99244-B933-47E9-AD4D-F5C40F0FEF6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99244-B933-47E9-AD4D-F5C40F0FEF6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B70ADDC-B408-4B82-861B-B6699BCB266B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99244-B933-47E9-AD4D-F5C40F0FEF66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8727E5-E24B-4119-8482-BE7883E4223C}" type="slidenum">
              <a:rPr lang="zh-CN" altLang="en-US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8727E5-E24B-4119-8482-BE7883E4223C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8727E5-E24B-4119-8482-BE7883E4223C}" type="slidenum">
              <a:rPr lang="zh-CN" altLang="en-US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8727E5-E24B-4119-8482-BE7883E4223C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8727E5-E24B-4119-8482-BE7883E4223C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99244-B933-47E9-AD4D-F5C40F0FEF66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99244-B933-47E9-AD4D-F5C40F0FEF66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99244-B933-47E9-AD4D-F5C40F0FEF6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21A36-B76F-47F6-A2D9-8E6D56AF0267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6E0075-2F2A-4B99-9F9F-9CC09B8E3274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315AA4-CEC1-4BF6-A26E-16D057B69292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57B7AF-F2D2-4035-A22E-AE52CEC1C101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E7D221-06C3-4A0B-8C09-25BB91681835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8D2B5F-85CA-4C84-83A1-3837C3FEE81F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CB3674-4FEA-4C82-A8F0-62F8080A4002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68E7A8-1004-43C3-A85A-60F02CAF6A39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893B3E-3D2A-46B4-9D45-E54777B72451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DC0D38-F4F3-4A28-AD45-85F13E6A450C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950BCC-BDC8-4138-B4FA-127BBB16CEAB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9A7D33-6AF7-4765-9B55-9962442FE740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7831FF-9ED9-49D8-B722-1D495A35E2D8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0E338A-3B9D-4E13-8794-ED16C55BCCF5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BFB0EF-6B48-46DA-BD2D-00A7CEEB6CDC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94B0AE-A3F6-44B7-A617-756BBB4A91C9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CDA8F8-1174-4868-9973-14B6C329277A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712C8C-01DF-4B04-A760-B445750C8470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DD53B3-230D-4B79-9FAB-4445D051DAC4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2C9379-81E7-4B6F-8BED-EF25D3369DB8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48B2DF-27A4-4FB5-B569-420DB6735094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A15394-71D0-4B98-BE48-F1FAE8DDD2F0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4617666_104149094620_2_副本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17463" y="1588"/>
            <a:ext cx="9161463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35EDB724-8CEA-47BE-93BD-A97984585430}" type="slidenum">
              <a:rPr lang="zh-CN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1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ADDA5C52-C76F-4F2B-A48B-0DDFBA10D0B9}" type="slidenum">
              <a:rPr lang="zh-CN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  <p:pic>
        <p:nvPicPr>
          <p:cNvPr id="3079" name="Picture 7" descr="4617666_104149094620_2_副本"/>
          <p:cNvPicPr>
            <a:picLocks noChangeAspect="1" noChangeArrowheads="1"/>
          </p:cNvPicPr>
          <p:nvPr/>
        </p:nvPicPr>
        <p:blipFill>
          <a:blip r:embed="rId14" cstate="print"/>
          <a:srcRect r="78020"/>
          <a:stretch>
            <a:fillRect/>
          </a:stretch>
        </p:blipFill>
        <p:spPr bwMode="auto">
          <a:xfrm>
            <a:off x="-15875" y="4763"/>
            <a:ext cx="2009775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1124744"/>
            <a:ext cx="9144000" cy="5733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907704" y="3625860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largest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005064"/>
            <a:ext cx="1331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called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11760" y="4437112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Europe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3968" y="4365104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Asia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5576" y="4839543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connects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95736" y="5589240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surprise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948264" y="5949280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population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75656" y="6396335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famous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0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1124744"/>
            <a:ext cx="9144000" cy="5733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043608" y="2401724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tourists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43808" y="3068960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relaxes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99792" y="4365104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preparing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03648" y="494116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called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12160" y="4983559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surprised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99792" y="6218148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pride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9" descr="7656323_091222899000_2.jpg"/>
          <p:cNvPicPr>
            <a:picLocks noChangeAspect="1"/>
          </p:cNvPicPr>
          <p:nvPr/>
        </p:nvPicPr>
        <p:blipFill>
          <a:blip r:embed="rId3" cstate="print"/>
          <a:srcRect l="33334" b="5965"/>
          <a:stretch>
            <a:fillRect/>
          </a:stretch>
        </p:blipFill>
        <p:spPr bwMode="auto">
          <a:xfrm>
            <a:off x="0" y="1340768"/>
            <a:ext cx="9144000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395536" y="2852936"/>
            <a:ext cx="3960440" cy="3155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7287" tIns="53643" rIns="107287" bIns="53643">
            <a:spAutoFit/>
          </a:bodyPr>
          <a:lstStyle/>
          <a:p>
            <a:pPr algn="ctr"/>
            <a:r>
              <a:rPr lang="en-US" altLang="zh-CN" sz="3300" b="1" dirty="0" smtClean="0">
                <a:solidFill>
                  <a:srgbClr val="FFFF00"/>
                </a:solidFill>
                <a:ea typeface="宋体" pitchFamily="2" charset="-122"/>
              </a:rPr>
              <a:t>Task1</a:t>
            </a:r>
          </a:p>
          <a:p>
            <a:r>
              <a:rPr lang="en-US" altLang="zh-CN" sz="3300" b="1" dirty="0" smtClean="0">
                <a:solidFill>
                  <a:srgbClr val="FFFF00"/>
                </a:solidFill>
                <a:ea typeface="宋体" pitchFamily="2" charset="-122"/>
              </a:rPr>
              <a:t>Make a report to Introduce one country you like. </a:t>
            </a:r>
          </a:p>
          <a:p>
            <a:pPr algn="ctr"/>
            <a:endParaRPr lang="en-US" altLang="zh-CN" sz="3300" b="1" dirty="0">
              <a:solidFill>
                <a:srgbClr val="FFFF00"/>
              </a:solidFill>
              <a:ea typeface="宋体" pitchFamily="2" charset="-122"/>
            </a:endParaRPr>
          </a:p>
          <a:p>
            <a:endParaRPr lang="zh-CN" altLang="en-US" sz="3300" b="1" dirty="0">
              <a:solidFill>
                <a:srgbClr val="FFFF00"/>
              </a:solidFill>
              <a:ea typeface="宋体" pitchFamily="2" charset="-122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4644008" y="2852936"/>
            <a:ext cx="4427984" cy="2139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7287" tIns="53643" rIns="107287" bIns="53643">
            <a:spAutoFit/>
          </a:bodyPr>
          <a:lstStyle/>
          <a:p>
            <a:r>
              <a:rPr lang="en-US" altLang="zh-CN" sz="3300" b="1" dirty="0" smtClean="0">
                <a:solidFill>
                  <a:srgbClr val="7030A0"/>
                </a:solidFill>
                <a:ea typeface="宋体" pitchFamily="2" charset="-122"/>
              </a:rPr>
              <a:t>           Task2</a:t>
            </a:r>
            <a:endParaRPr lang="en-US" altLang="zh-CN" sz="3300" b="1" dirty="0">
              <a:solidFill>
                <a:srgbClr val="7030A0"/>
              </a:solidFill>
              <a:ea typeface="宋体" pitchFamily="2" charset="-122"/>
            </a:endParaRPr>
          </a:p>
          <a:p>
            <a:r>
              <a:rPr lang="en-US" altLang="zh-CN" sz="3300" b="1" dirty="0" smtClean="0">
                <a:solidFill>
                  <a:srgbClr val="7030A0"/>
                </a:solidFill>
                <a:ea typeface="宋体" pitchFamily="2" charset="-122"/>
              </a:rPr>
              <a:t>Make a dialogue about one country you like. </a:t>
            </a:r>
            <a:endParaRPr lang="zh-CN" altLang="en-US" sz="3300" b="1" dirty="0">
              <a:solidFill>
                <a:srgbClr val="7030A0"/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971600" y="1052736"/>
            <a:ext cx="7499176" cy="778098"/>
          </a:xfrm>
          <a:prstGeom prst="roundRect">
            <a:avLst/>
          </a:prstGeom>
          <a:gradFill flip="none" rotWithShape="1">
            <a:gsLst>
              <a:gs pos="0">
                <a:srgbClr val="009900"/>
              </a:gs>
              <a:gs pos="50000">
                <a:schemeClr val="accent1">
                  <a:shade val="675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30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>
              <a:buFont typeface="Arial" charset="0"/>
              <a:buNone/>
              <a:defRPr/>
            </a:pPr>
            <a:r>
              <a:rPr lang="en-US" altLang="zh-CN" sz="5200" b="1" dirty="0">
                <a:solidFill>
                  <a:srgbClr val="FFFF00"/>
                </a:solidFill>
                <a:ea typeface="宋体" pitchFamily="2" charset="-122"/>
              </a:rPr>
              <a:t>Homework</a:t>
            </a:r>
            <a:r>
              <a:rPr lang="en-US" altLang="zh-CN" sz="2800" b="1" dirty="0">
                <a:solidFill>
                  <a:srgbClr val="572423"/>
                </a:solidFill>
                <a:ea typeface="宋体" pitchFamily="2" charset="-122"/>
              </a:rPr>
              <a:t> </a:t>
            </a:r>
            <a:endParaRPr lang="zh-CN" altLang="en-US" sz="2800" b="1" dirty="0">
              <a:solidFill>
                <a:srgbClr val="572423"/>
              </a:solidFill>
              <a:ea typeface="宋体" pitchFamily="2" charset="-122"/>
            </a:endParaRPr>
          </a:p>
        </p:txBody>
      </p:sp>
      <p:sp>
        <p:nvSpPr>
          <p:cNvPr id="5" name="内容占位符 2"/>
          <p:cNvSpPr txBox="1">
            <a:spLocks noGrp="1"/>
          </p:cNvSpPr>
          <p:nvPr>
            <p:ph idx="1"/>
          </p:nvPr>
        </p:nvSpPr>
        <p:spPr bwMode="auto">
          <a:xfrm>
            <a:off x="827584" y="2204864"/>
            <a:ext cx="7272808" cy="3528392"/>
          </a:xfrm>
          <a:prstGeom prst="rect">
            <a:avLst/>
          </a:prstGeom>
          <a:solidFill>
            <a:srgbClr val="CCFF99"/>
          </a:solidFill>
          <a:ln w="28575">
            <a:solidFill>
              <a:srgbClr val="00B050"/>
            </a:solidFill>
            <a:miter lim="800000"/>
            <a:headEnd/>
            <a:tailEnd/>
          </a:ln>
        </p:spPr>
        <p:txBody>
          <a:bodyPr lIns="107287" tIns="53643" rIns="107287" bIns="53643"/>
          <a:lstStyle/>
          <a:p>
            <a:pPr marL="401638" indent="-401638" eaLnBrk="0" hangingPunct="0">
              <a:spcBef>
                <a:spcPct val="20000"/>
              </a:spcBef>
              <a:buNone/>
            </a:pPr>
            <a:r>
              <a:rPr lang="en-US" altLang="zh-CN" sz="3800" b="1" dirty="0" smtClean="0">
                <a:latin typeface="Calibri" pitchFamily="34" charset="0"/>
                <a:ea typeface="宋体" pitchFamily="2" charset="-122"/>
              </a:rPr>
              <a:t>Introduce one country you want to</a:t>
            </a:r>
          </a:p>
          <a:p>
            <a:pPr marL="401638" indent="-401638" eaLnBrk="0" hangingPunct="0">
              <a:spcBef>
                <a:spcPct val="20000"/>
              </a:spcBef>
              <a:buNone/>
            </a:pPr>
            <a:r>
              <a:rPr lang="en-US" altLang="zh-CN" sz="3800" b="1" dirty="0" smtClean="0">
                <a:latin typeface="Calibri" pitchFamily="34" charset="0"/>
                <a:ea typeface="宋体" pitchFamily="2" charset="-122"/>
              </a:rPr>
              <a:t>go in the future.</a:t>
            </a:r>
          </a:p>
          <a:p>
            <a:pPr marL="401638" indent="-401638" eaLnBrk="0" hangingPunct="0">
              <a:spcBef>
                <a:spcPct val="20000"/>
              </a:spcBef>
              <a:buFont typeface="Wingdings" pitchFamily="2" charset="2"/>
              <a:buChar char="u"/>
            </a:pPr>
            <a:r>
              <a:rPr lang="en-US" altLang="zh-CN" b="1" dirty="0" smtClean="0">
                <a:latin typeface="Calibri" pitchFamily="34" charset="0"/>
                <a:ea typeface="宋体" pitchFamily="2" charset="-122"/>
              </a:rPr>
              <a:t>Where is it?</a:t>
            </a:r>
          </a:p>
          <a:p>
            <a:pPr marL="401638" indent="-401638" eaLnBrk="0" hangingPunct="0">
              <a:spcBef>
                <a:spcPct val="20000"/>
              </a:spcBef>
              <a:buFont typeface="Wingdings" pitchFamily="2" charset="2"/>
              <a:buChar char="u"/>
            </a:pPr>
            <a:r>
              <a:rPr lang="en-US" altLang="zh-CN" b="1" dirty="0" smtClean="0">
                <a:latin typeface="Calibri" pitchFamily="34" charset="0"/>
                <a:ea typeface="宋体" pitchFamily="2" charset="-122"/>
              </a:rPr>
              <a:t>How big is it?</a:t>
            </a:r>
          </a:p>
          <a:p>
            <a:pPr marL="401638" indent="-401638" eaLnBrk="0" hangingPunct="0">
              <a:spcBef>
                <a:spcPct val="20000"/>
              </a:spcBef>
              <a:buFont typeface="Wingdings" pitchFamily="2" charset="2"/>
              <a:buChar char="u"/>
            </a:pPr>
            <a:r>
              <a:rPr lang="en-US" altLang="zh-CN" b="1" dirty="0" smtClean="0">
                <a:latin typeface="Calibri" pitchFamily="34" charset="0"/>
                <a:ea typeface="宋体" pitchFamily="2" charset="-122"/>
              </a:rPr>
              <a:t>What is the population?</a:t>
            </a:r>
          </a:p>
          <a:p>
            <a:pPr marL="401638" indent="-401638" eaLnBrk="0" hangingPunct="0">
              <a:spcBef>
                <a:spcPct val="20000"/>
              </a:spcBef>
              <a:buFont typeface="Wingdings" pitchFamily="2" charset="2"/>
              <a:buChar char="u"/>
            </a:pPr>
            <a:r>
              <a:rPr lang="en-US" altLang="zh-CN" b="1" dirty="0" smtClean="0">
                <a:latin typeface="Calibri" pitchFamily="34" charset="0"/>
                <a:ea typeface="宋体" pitchFamily="2" charset="-122"/>
              </a:rPr>
              <a:t>What is it famous for?</a:t>
            </a:r>
          </a:p>
          <a:p>
            <a:pPr marL="401638" indent="-401638" eaLnBrk="0" hangingPunct="0">
              <a:spcBef>
                <a:spcPct val="20000"/>
              </a:spcBef>
              <a:buNone/>
            </a:pPr>
            <a:endParaRPr lang="en-US" altLang="zh-CN" sz="3800" b="1" dirty="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026" name="Picture 2" descr="C:\Users\BSFX\Desktop\u=2765961473,3023462435&amp;fm=23&amp;gp=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197100" y="274638"/>
            <a:ext cx="6489700" cy="1143000"/>
          </a:xfrm>
        </p:spPr>
        <p:txBody>
          <a:bodyPr/>
          <a:lstStyle/>
          <a:p>
            <a:endParaRPr lang="zh-CN" altLang="zh-CN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97100" y="1600200"/>
            <a:ext cx="6489700" cy="4525963"/>
          </a:xfrm>
        </p:spPr>
        <p:txBody>
          <a:bodyPr/>
          <a:lstStyle/>
          <a:p>
            <a:endParaRPr lang="zh-CN" altLang="zh-CN" dirty="0"/>
          </a:p>
        </p:txBody>
      </p:sp>
      <p:grpSp>
        <p:nvGrpSpPr>
          <p:cNvPr id="11" name="组合 10"/>
          <p:cNvGrpSpPr/>
          <p:nvPr/>
        </p:nvGrpSpPr>
        <p:grpSpPr>
          <a:xfrm>
            <a:off x="4211960" y="0"/>
            <a:ext cx="4680520" cy="2204864"/>
            <a:chOff x="4211960" y="0"/>
            <a:chExt cx="4680520" cy="2204864"/>
          </a:xfrm>
        </p:grpSpPr>
        <p:pic>
          <p:nvPicPr>
            <p:cNvPr id="2051" name="Picture 3" descr="C:\Users\BSFX\Desktop\u=179437940,3285865623&amp;fm=23&amp;gp=0.jpg"/>
            <p:cNvPicPr>
              <a:picLocks noChangeAspect="1" noChangeArrowheads="1"/>
            </p:cNvPicPr>
            <p:nvPr/>
          </p:nvPicPr>
          <p:blipFill>
            <a:blip r:embed="rId3" cstate="print"/>
            <a:srcRect t="11097" b="6131"/>
            <a:stretch>
              <a:fillRect/>
            </a:stretch>
          </p:blipFill>
          <p:spPr bwMode="auto">
            <a:xfrm>
              <a:off x="4211960" y="0"/>
              <a:ext cx="4680520" cy="2204864"/>
            </a:xfrm>
            <a:prstGeom prst="rect">
              <a:avLst/>
            </a:prstGeom>
            <a:noFill/>
          </p:spPr>
        </p:pic>
        <p:sp>
          <p:nvSpPr>
            <p:cNvPr id="7" name="矩形 6"/>
            <p:cNvSpPr/>
            <p:nvPr/>
          </p:nvSpPr>
          <p:spPr>
            <a:xfrm>
              <a:off x="4211960" y="1620089"/>
              <a:ext cx="2880320" cy="584775"/>
            </a:xfrm>
            <a:prstGeom prst="rect">
              <a:avLst/>
            </a:prstGeom>
            <a:solidFill>
              <a:srgbClr val="FFFF99">
                <a:alpha val="57000"/>
              </a:srgbClr>
            </a:solidFill>
          </p:spPr>
          <p:txBody>
            <a:bodyPr wrap="square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F0000"/>
                  </a:solidFill>
                </a:rPr>
                <a:t>Niagara Falls</a:t>
              </a:r>
              <a:endParaRPr lang="zh-CN" altLang="en-US" sz="32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79512" y="2232248"/>
            <a:ext cx="4320480" cy="2276872"/>
            <a:chOff x="179512" y="2232248"/>
            <a:chExt cx="4320480" cy="2276872"/>
          </a:xfrm>
        </p:grpSpPr>
        <p:pic>
          <p:nvPicPr>
            <p:cNvPr id="2050" name="Picture 2" descr="C:\Users\BSFX\Desktop\u=4230364156,920453691&amp;fm=56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79512" y="2232248"/>
              <a:ext cx="4320480" cy="2276872"/>
            </a:xfrm>
            <a:prstGeom prst="rect">
              <a:avLst/>
            </a:prstGeom>
            <a:noFill/>
          </p:spPr>
        </p:pic>
        <p:sp>
          <p:nvSpPr>
            <p:cNvPr id="8" name="矩形 7"/>
            <p:cNvSpPr/>
            <p:nvPr/>
          </p:nvSpPr>
          <p:spPr>
            <a:xfrm>
              <a:off x="2699792" y="3924345"/>
              <a:ext cx="1800200" cy="584775"/>
            </a:xfrm>
            <a:prstGeom prst="rect">
              <a:avLst/>
            </a:prstGeom>
            <a:solidFill>
              <a:srgbClr val="FFFF99">
                <a:alpha val="57000"/>
              </a:srgbClr>
            </a:solidFill>
          </p:spPr>
          <p:txBody>
            <a:bodyPr wrap="square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F0000"/>
                  </a:solidFill>
                </a:rPr>
                <a:t>Pyramid</a:t>
              </a:r>
              <a:endParaRPr lang="zh-CN" altLang="en-US" sz="32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851920" y="4531568"/>
            <a:ext cx="4968552" cy="2218511"/>
            <a:chOff x="3851920" y="4531568"/>
            <a:chExt cx="4968552" cy="2218511"/>
          </a:xfrm>
        </p:grpSpPr>
        <p:pic>
          <p:nvPicPr>
            <p:cNvPr id="2052" name="Picture 4" descr="C:\Users\BSFX\Desktop\u=2794099826,3814806922&amp;fm=23&amp;gp=0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851920" y="4531568"/>
              <a:ext cx="4968552" cy="2209800"/>
            </a:xfrm>
            <a:prstGeom prst="rect">
              <a:avLst/>
            </a:prstGeom>
            <a:noFill/>
          </p:spPr>
        </p:pic>
        <p:sp>
          <p:nvSpPr>
            <p:cNvPr id="10" name="矩形 9"/>
            <p:cNvSpPr/>
            <p:nvPr/>
          </p:nvSpPr>
          <p:spPr>
            <a:xfrm>
              <a:off x="6228184" y="6165304"/>
              <a:ext cx="2520280" cy="584775"/>
            </a:xfrm>
            <a:prstGeom prst="rect">
              <a:avLst/>
            </a:prstGeom>
            <a:solidFill>
              <a:srgbClr val="FFFF99">
                <a:alpha val="57000"/>
              </a:srgbClr>
            </a:solidFill>
          </p:spPr>
          <p:txBody>
            <a:bodyPr wrap="square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F0000"/>
                  </a:solidFill>
                </a:rPr>
                <a:t>Eiffel Tower</a:t>
              </a:r>
              <a:endParaRPr lang="zh-CN" altLang="en-US" sz="3200" b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197100" y="274638"/>
            <a:ext cx="6489700" cy="1143000"/>
          </a:xfrm>
        </p:spPr>
        <p:txBody>
          <a:bodyPr/>
          <a:lstStyle/>
          <a:p>
            <a:endParaRPr lang="zh-CN" altLang="zh-CN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97100" y="1600200"/>
            <a:ext cx="6489700" cy="4525963"/>
          </a:xfrm>
        </p:spPr>
        <p:txBody>
          <a:bodyPr/>
          <a:lstStyle/>
          <a:p>
            <a:endParaRPr lang="zh-CN" altLang="zh-CN" dirty="0"/>
          </a:p>
        </p:txBody>
      </p:sp>
      <p:grpSp>
        <p:nvGrpSpPr>
          <p:cNvPr id="10" name="组合 9"/>
          <p:cNvGrpSpPr/>
          <p:nvPr/>
        </p:nvGrpSpPr>
        <p:grpSpPr>
          <a:xfrm>
            <a:off x="179512" y="44624"/>
            <a:ext cx="4654671" cy="2240959"/>
            <a:chOff x="179512" y="44624"/>
            <a:chExt cx="4654671" cy="2240959"/>
          </a:xfrm>
        </p:grpSpPr>
        <p:pic>
          <p:nvPicPr>
            <p:cNvPr id="3074" name="Picture 2" descr="C:\Users\BSFX\Desktop\u=1856311095,4205582409&amp;fm=90&amp;gp=0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9512" y="44624"/>
              <a:ext cx="4654671" cy="2232248"/>
            </a:xfrm>
            <a:prstGeom prst="rect">
              <a:avLst/>
            </a:prstGeom>
            <a:noFill/>
          </p:spPr>
        </p:pic>
        <p:sp>
          <p:nvSpPr>
            <p:cNvPr id="7" name="矩形 6"/>
            <p:cNvSpPr/>
            <p:nvPr/>
          </p:nvSpPr>
          <p:spPr>
            <a:xfrm>
              <a:off x="179512" y="1700808"/>
              <a:ext cx="4032448" cy="584775"/>
            </a:xfrm>
            <a:prstGeom prst="rect">
              <a:avLst/>
            </a:prstGeom>
            <a:solidFill>
              <a:srgbClr val="FFFF99">
                <a:alpha val="57000"/>
              </a:srgbClr>
            </a:solidFill>
          </p:spPr>
          <p:txBody>
            <a:bodyPr wrap="square">
              <a:spAutoFit/>
            </a:bodyPr>
            <a:lstStyle/>
            <a:p>
              <a:r>
                <a:rPr lang="en-US" altLang="zh-CN" sz="3200" b="1" dirty="0" err="1" smtClean="0">
                  <a:solidFill>
                    <a:srgbClr val="FF0000"/>
                  </a:solidFill>
                </a:rPr>
                <a:t>Bosphorous</a:t>
              </a:r>
              <a:r>
                <a:rPr lang="en-US" altLang="zh-CN" sz="3200" b="1" dirty="0" smtClean="0">
                  <a:solidFill>
                    <a:srgbClr val="FF0000"/>
                  </a:solidFill>
                </a:rPr>
                <a:t> Bridge</a:t>
              </a:r>
              <a:endParaRPr lang="zh-CN" altLang="en-US" sz="32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995936" y="2348880"/>
            <a:ext cx="4896544" cy="2232248"/>
            <a:chOff x="3995936" y="2348880"/>
            <a:chExt cx="4896544" cy="2232248"/>
          </a:xfrm>
        </p:grpSpPr>
        <p:pic>
          <p:nvPicPr>
            <p:cNvPr id="5" name="Picture 6" descr="C:\Users\BSFX\Desktop\u=2199029087,3131312925&amp;fm=23&amp;gp=0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995936" y="2348880"/>
              <a:ext cx="4896544" cy="2232248"/>
            </a:xfrm>
            <a:prstGeom prst="rect">
              <a:avLst/>
            </a:prstGeom>
            <a:noFill/>
          </p:spPr>
        </p:pic>
        <p:sp>
          <p:nvSpPr>
            <p:cNvPr id="8" name="矩形 7"/>
            <p:cNvSpPr/>
            <p:nvPr/>
          </p:nvSpPr>
          <p:spPr>
            <a:xfrm>
              <a:off x="3995936" y="3996353"/>
              <a:ext cx="1800200" cy="584775"/>
            </a:xfrm>
            <a:prstGeom prst="rect">
              <a:avLst/>
            </a:prstGeom>
            <a:solidFill>
              <a:srgbClr val="FFFF99">
                <a:alpha val="57000"/>
              </a:srgbClr>
            </a:solidFill>
          </p:spPr>
          <p:txBody>
            <a:bodyPr wrap="square">
              <a:spAutoFit/>
            </a:bodyPr>
            <a:lstStyle/>
            <a:p>
              <a:r>
                <a:rPr lang="en-US" altLang="zh-CN" sz="3200" b="1" dirty="0" err="1" smtClean="0">
                  <a:solidFill>
                    <a:srgbClr val="FF0000"/>
                  </a:solidFill>
                </a:rPr>
                <a:t>Merlion</a:t>
              </a:r>
              <a:endParaRPr lang="zh-CN" altLang="en-US" sz="32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2008" y="4697760"/>
            <a:ext cx="4860032" cy="2160240"/>
            <a:chOff x="72008" y="4697760"/>
            <a:chExt cx="4860032" cy="2160240"/>
          </a:xfrm>
        </p:grpSpPr>
        <p:pic>
          <p:nvPicPr>
            <p:cNvPr id="3075" name="Picture 3" descr="C:\Users\BSFX\Desktop\u=2775759695,2312524416&amp;fm=23&amp;gp=0.jpg"/>
            <p:cNvPicPr>
              <a:picLocks noChangeAspect="1" noChangeArrowheads="1"/>
            </p:cNvPicPr>
            <p:nvPr/>
          </p:nvPicPr>
          <p:blipFill>
            <a:blip r:embed="rId5" cstate="print"/>
            <a:srcRect t="5777" r="3077" b="7567"/>
            <a:stretch>
              <a:fillRect/>
            </a:stretch>
          </p:blipFill>
          <p:spPr bwMode="auto">
            <a:xfrm>
              <a:off x="72008" y="4697760"/>
              <a:ext cx="4860032" cy="2160240"/>
            </a:xfrm>
            <a:prstGeom prst="rect">
              <a:avLst/>
            </a:prstGeom>
            <a:noFill/>
          </p:spPr>
        </p:pic>
        <p:sp>
          <p:nvSpPr>
            <p:cNvPr id="9" name="矩形 8"/>
            <p:cNvSpPr/>
            <p:nvPr/>
          </p:nvSpPr>
          <p:spPr>
            <a:xfrm>
              <a:off x="1907704" y="6273225"/>
              <a:ext cx="3024336" cy="584775"/>
            </a:xfrm>
            <a:prstGeom prst="rect">
              <a:avLst/>
            </a:prstGeom>
            <a:solidFill>
              <a:srgbClr val="FFFF99">
                <a:alpha val="57000"/>
              </a:srgbClr>
            </a:solidFill>
          </p:spPr>
          <p:txBody>
            <a:bodyPr wrap="square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F0000"/>
                  </a:solidFill>
                </a:rPr>
                <a:t>Amazon River</a:t>
              </a:r>
              <a:endParaRPr lang="zh-CN" altLang="en-US" sz="3200" b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51720" y="2204864"/>
            <a:ext cx="69847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/>
              <a:t>Lesson 41</a:t>
            </a:r>
          </a:p>
          <a:p>
            <a:r>
              <a:rPr lang="en-US" altLang="zh-CN" sz="5400" b="1" dirty="0" smtClean="0"/>
              <a:t>A class of the world</a:t>
            </a:r>
            <a:endParaRPr lang="zh-CN" altLang="en-US" sz="5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267744" y="5733256"/>
            <a:ext cx="6589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保定</a:t>
            </a:r>
            <a:r>
              <a:rPr lang="zh-CN" altLang="en-US" sz="40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师范附属学校  户艳尊</a:t>
            </a:r>
            <a:endParaRPr lang="zh-CN" altLang="en-US" sz="40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197100" y="274638"/>
            <a:ext cx="6489700" cy="1143000"/>
          </a:xfrm>
        </p:spPr>
        <p:txBody>
          <a:bodyPr/>
          <a:lstStyle/>
          <a:p>
            <a:endParaRPr lang="zh-CN" altLang="zh-CN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97100" y="1600200"/>
            <a:ext cx="6489700" cy="4525963"/>
          </a:xfrm>
        </p:spPr>
        <p:txBody>
          <a:bodyPr/>
          <a:lstStyle/>
          <a:p>
            <a:endParaRPr lang="zh-CN" altLang="zh-CN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0" y="1268760"/>
            <a:ext cx="9144000" cy="5589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5" y="2780928"/>
            <a:ext cx="360040" cy="394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005064"/>
            <a:ext cx="352624" cy="308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5157192"/>
            <a:ext cx="352624" cy="308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6309320"/>
            <a:ext cx="338708" cy="296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72008" y="1047502"/>
            <a:ext cx="8964488" cy="5693866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1.Many people ____ ______ _____ fun dances and colorful culture in Brazil.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  </a:t>
            </a:r>
            <a:endParaRPr lang="en-US" altLang="zh-CN" sz="2800" b="1" dirty="0" smtClean="0"/>
          </a:p>
          <a:p>
            <a:r>
              <a:rPr lang="en-US" altLang="zh-CN" sz="2800" b="1" dirty="0" smtClean="0"/>
              <a:t>2. Turkey is in both America and Europe.(    )</a:t>
            </a:r>
          </a:p>
          <a:p>
            <a:endParaRPr lang="en-US" altLang="zh-CN" sz="2800" b="1" dirty="0" smtClean="0"/>
          </a:p>
          <a:p>
            <a:r>
              <a:rPr lang="en-US" altLang="zh-CN" sz="2800" b="1" dirty="0" smtClean="0"/>
              <a:t>3.What other things you can see and do in Egypt? </a:t>
            </a:r>
          </a:p>
          <a:p>
            <a:endParaRPr lang="en-US" altLang="zh-CN" sz="2800" b="1" dirty="0" smtClean="0"/>
          </a:p>
          <a:p>
            <a:endParaRPr lang="en-US" altLang="zh-CN" sz="2800" b="1" dirty="0" smtClean="0"/>
          </a:p>
          <a:p>
            <a:r>
              <a:rPr lang="en-US" altLang="zh-CN" sz="2800" b="1" dirty="0" smtClean="0"/>
              <a:t>4.What is the population of China? And what about recent years?</a:t>
            </a:r>
          </a:p>
          <a:p>
            <a:endParaRPr lang="en-US" altLang="zh-CN" sz="2800" b="1" dirty="0" smtClean="0"/>
          </a:p>
          <a:p>
            <a:r>
              <a:rPr lang="en-US" altLang="zh-CN" sz="2800" b="1" dirty="0" smtClean="0"/>
              <a:t>5.More students come to the front to talk about their countries with pride. </a:t>
            </a:r>
          </a:p>
          <a:p>
            <a:endParaRPr lang="en-US" altLang="zh-CN" sz="2800" b="1" dirty="0" smtClean="0"/>
          </a:p>
        </p:txBody>
      </p:sp>
      <p:sp>
        <p:nvSpPr>
          <p:cNvPr id="5" name="标题 3"/>
          <p:cNvSpPr txBox="1">
            <a:spLocks/>
          </p:cNvSpPr>
          <p:nvPr/>
        </p:nvSpPr>
        <p:spPr bwMode="auto">
          <a:xfrm>
            <a:off x="827584" y="44624"/>
            <a:ext cx="7632848" cy="792088"/>
          </a:xfrm>
          <a:prstGeom prst="roundRect">
            <a:avLst/>
          </a:prstGeom>
          <a:gradFill flip="none" rotWithShape="1">
            <a:gsLst>
              <a:gs pos="0">
                <a:srgbClr val="009900"/>
              </a:gs>
              <a:gs pos="50000">
                <a:schemeClr val="accent1">
                  <a:shade val="675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3000000" scaled="0"/>
            <a:tileRect/>
          </a:gradFill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07287" tIns="53643" rIns="107287" bIns="53643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Read and </a:t>
            </a:r>
            <a:r>
              <a:rPr kumimoji="0" lang="en-US" altLang="zh-CN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and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 do the following tasks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72423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72423"/>
              </a:solidFill>
              <a:effectLst/>
              <a:uLnTx/>
              <a:uFillTx/>
              <a:latin typeface="+mn-lt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allAtOnce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3"/>
          <p:cNvSpPr>
            <a:spLocks noGrp="1"/>
          </p:cNvSpPr>
          <p:nvPr>
            <p:ph type="title"/>
          </p:nvPr>
        </p:nvSpPr>
        <p:spPr>
          <a:xfrm>
            <a:off x="683568" y="620688"/>
            <a:ext cx="7632848" cy="792088"/>
          </a:xfrm>
          <a:prstGeom prst="roundRect">
            <a:avLst/>
          </a:prstGeom>
          <a:gradFill flip="none" rotWithShape="1">
            <a:gsLst>
              <a:gs pos="0">
                <a:srgbClr val="009900"/>
              </a:gs>
              <a:gs pos="50000">
                <a:schemeClr val="accent1">
                  <a:shade val="675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30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>
              <a:buFont typeface="Arial" charset="0"/>
              <a:buNone/>
              <a:defRPr/>
            </a:pPr>
            <a:r>
              <a:rPr lang="en-US" altLang="zh-CN" sz="2800" b="1" dirty="0" smtClean="0">
                <a:solidFill>
                  <a:srgbClr val="FFFF00"/>
                </a:solidFill>
                <a:ea typeface="宋体" pitchFamily="2" charset="-122"/>
              </a:rPr>
              <a:t>Read and and do the following tasks</a:t>
            </a:r>
            <a:r>
              <a:rPr lang="en-US" altLang="zh-CN" sz="2800" b="1" dirty="0" smtClean="0">
                <a:solidFill>
                  <a:srgbClr val="572423"/>
                </a:solidFill>
                <a:ea typeface="宋体" pitchFamily="2" charset="-122"/>
              </a:rPr>
              <a:t> </a:t>
            </a:r>
            <a:endParaRPr lang="zh-CN" altLang="en-US" sz="2800" b="1" dirty="0">
              <a:solidFill>
                <a:srgbClr val="572423"/>
              </a:solidFill>
              <a:ea typeface="宋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08" y="1906954"/>
            <a:ext cx="8964488" cy="4832092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1.Many people ____ ______ _____ fun dances and colorful culture in Brazil.</a:t>
            </a:r>
          </a:p>
          <a:p>
            <a:r>
              <a:rPr lang="en-US" altLang="zh-CN" sz="2800" b="1" dirty="0" smtClean="0">
                <a:solidFill>
                  <a:srgbClr val="FF0000"/>
                </a:solidFill>
              </a:rPr>
              <a:t>        </a:t>
            </a:r>
            <a:endParaRPr lang="en-US" altLang="zh-CN" sz="2800" b="1" dirty="0" smtClean="0"/>
          </a:p>
          <a:p>
            <a:endParaRPr lang="en-US" altLang="zh-CN" sz="2800" b="1" dirty="0" smtClean="0"/>
          </a:p>
          <a:p>
            <a:r>
              <a:rPr lang="en-US" altLang="zh-CN" sz="2800" b="1" dirty="0" smtClean="0"/>
              <a:t>2. Turkey is in both America and Europe.(    )</a:t>
            </a:r>
          </a:p>
          <a:p>
            <a:endParaRPr lang="en-US" altLang="zh-CN" sz="2800" b="1" dirty="0" smtClean="0"/>
          </a:p>
          <a:p>
            <a:r>
              <a:rPr lang="en-US" altLang="zh-CN" sz="2800" b="1" dirty="0" smtClean="0"/>
              <a:t>3.What other things you can see and do in Egypt?</a:t>
            </a:r>
          </a:p>
          <a:p>
            <a:endParaRPr lang="en-US" altLang="zh-CN" sz="2800" b="1" dirty="0" smtClean="0"/>
          </a:p>
          <a:p>
            <a:endParaRPr lang="en-US" altLang="zh-CN" sz="2800" b="1" dirty="0" smtClean="0"/>
          </a:p>
          <a:p>
            <a:endParaRPr lang="en-US" altLang="zh-CN" sz="2800" b="1" dirty="0" smtClean="0"/>
          </a:p>
          <a:p>
            <a:endParaRPr lang="en-US" altLang="zh-CN" sz="2800" b="1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2843808" y="1844824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are  known  for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64288" y="3573016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F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3528" y="4869160"/>
            <a:ext cx="85689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You can relax on a boat tour of the Nile. You can ride a camel in the Sahara Desert or walk in the Cairo. 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11560" y="2924944"/>
            <a:ext cx="55446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are  known  for: are famous for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uild="allAtOnce" animBg="1"/>
      <p:bldP spid="8" grpId="0"/>
      <p:bldP spid="9" grpId="0"/>
      <p:bldP spid="10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0" y="1196752"/>
            <a:ext cx="8964488" cy="4401205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4.What is the population of China? And what about recent years?</a:t>
            </a:r>
          </a:p>
          <a:p>
            <a:endParaRPr lang="en-US" altLang="zh-CN" sz="2800" b="1" dirty="0" smtClean="0"/>
          </a:p>
          <a:p>
            <a:endParaRPr lang="en-US" altLang="zh-CN" sz="2800" b="1" dirty="0" smtClean="0"/>
          </a:p>
          <a:p>
            <a:endParaRPr lang="en-US" altLang="zh-CN" sz="2800" b="1" dirty="0" smtClean="0"/>
          </a:p>
          <a:p>
            <a:r>
              <a:rPr lang="en-US" altLang="zh-CN" sz="2800" b="1" dirty="0" smtClean="0"/>
              <a:t>5.More students come to the front to talk about their countries with pride. </a:t>
            </a:r>
          </a:p>
          <a:p>
            <a:endParaRPr lang="en-US" altLang="zh-CN" sz="2800" b="1" dirty="0" smtClean="0"/>
          </a:p>
          <a:p>
            <a:endParaRPr lang="en-US" altLang="zh-CN" sz="2800" b="1" dirty="0" smtClean="0"/>
          </a:p>
          <a:p>
            <a:endParaRPr lang="en-US" altLang="zh-CN" sz="2800" b="1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179512" y="2186861"/>
            <a:ext cx="83529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It has the largest population in the world. And it has developed quickly in recent years.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79512" y="4365104"/>
            <a:ext cx="7488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更多的学生到前面骄傲地谈论他们自己的国家。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2627784" y="3789040"/>
            <a:ext cx="1872208" cy="432048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cxnSp>
        <p:nvCxnSpPr>
          <p:cNvPr id="15" name="直接连接符 14"/>
          <p:cNvCxnSpPr/>
          <p:nvPr/>
        </p:nvCxnSpPr>
        <p:spPr bwMode="auto">
          <a:xfrm>
            <a:off x="4283968" y="3140968"/>
            <a:ext cx="2448272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直接连接符 18"/>
          <p:cNvCxnSpPr/>
          <p:nvPr/>
        </p:nvCxnSpPr>
        <p:spPr bwMode="auto">
          <a:xfrm>
            <a:off x="3131840" y="4869160"/>
            <a:ext cx="108012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 animBg="1"/>
      <p:bldP spid="12" grpId="0"/>
      <p:bldP spid="13" grpId="1"/>
      <p:bldP spid="14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312</Words>
  <Application>Microsoft Office PowerPoint</Application>
  <PresentationFormat>全屏显示(4:3)</PresentationFormat>
  <Paragraphs>78</Paragraphs>
  <Slides>13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默认设计模板</vt:lpstr>
      <vt:lpstr>自定义设计方案_2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Read and and do the following tasks </vt:lpstr>
      <vt:lpstr>幻灯片 9</vt:lpstr>
      <vt:lpstr>幻灯片 10</vt:lpstr>
      <vt:lpstr>幻灯片 11</vt:lpstr>
      <vt:lpstr>幻灯片 12</vt:lpstr>
      <vt:lpstr>Homework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BSFX</dc:creator>
  <cp:lastModifiedBy>WangXia</cp:lastModifiedBy>
  <cp:revision>24</cp:revision>
  <dcterms:created xsi:type="dcterms:W3CDTF">2014-03-18T00:32:13Z</dcterms:created>
  <dcterms:modified xsi:type="dcterms:W3CDTF">2014-04-16T09:32:14Z</dcterms:modified>
</cp:coreProperties>
</file>