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97" r:id="rId2"/>
    <p:sldId id="303" r:id="rId3"/>
    <p:sldId id="304" r:id="rId4"/>
    <p:sldId id="305" r:id="rId5"/>
    <p:sldId id="306" r:id="rId6"/>
    <p:sldId id="316" r:id="rId7"/>
    <p:sldId id="331" r:id="rId8"/>
    <p:sldId id="308" r:id="rId9"/>
    <p:sldId id="309" r:id="rId10"/>
    <p:sldId id="329" r:id="rId11"/>
    <p:sldId id="327" r:id="rId12"/>
    <p:sldId id="328" r:id="rId13"/>
    <p:sldId id="330" r:id="rId14"/>
    <p:sldId id="310" r:id="rId15"/>
    <p:sldId id="311" r:id="rId16"/>
    <p:sldId id="312" r:id="rId17"/>
    <p:sldId id="313" r:id="rId18"/>
    <p:sldId id="333" r:id="rId19"/>
    <p:sldId id="332" r:id="rId20"/>
    <p:sldId id="325" r:id="rId21"/>
    <p:sldId id="317" r:id="rId22"/>
    <p:sldId id="322" r:id="rId23"/>
    <p:sldId id="318" r:id="rId24"/>
    <p:sldId id="319" r:id="rId25"/>
    <p:sldId id="320" r:id="rId26"/>
    <p:sldId id="323" r:id="rId27"/>
    <p:sldId id="324" r:id="rId28"/>
    <p:sldId id="326" r:id="rId29"/>
    <p:sldId id="283" r:id="rId30"/>
    <p:sldId id="287" r:id="rId31"/>
    <p:sldId id="288" r:id="rId32"/>
    <p:sldId id="289" r:id="rId33"/>
    <p:sldId id="292" r:id="rId34"/>
    <p:sldId id="293" r:id="rId35"/>
    <p:sldId id="340" r:id="rId36"/>
    <p:sldId id="334" r:id="rId37"/>
    <p:sldId id="335" r:id="rId38"/>
    <p:sldId id="336" r:id="rId39"/>
    <p:sldId id="337" r:id="rId40"/>
    <p:sldId id="338" r:id="rId41"/>
    <p:sldId id="339" r:id="rId42"/>
    <p:sldId id="296" r:id="rId4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990033"/>
    <a:srgbClr val="006600"/>
    <a:srgbClr val="00FF00"/>
    <a:srgbClr val="33CCCC"/>
    <a:srgbClr val="0099CC"/>
    <a:srgbClr val="9900FF"/>
    <a:srgbClr val="FF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32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01E3471-CB98-4549-AE6D-22ECCDD033C6}" type="datetimeFigureOut">
              <a:rPr lang="zh-CN" altLang="en-US"/>
              <a:pPr>
                <a:defRPr/>
              </a:pPr>
              <a:t>2013/3/26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02B5548-EA0A-41BC-82BF-CD4E6BE3769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zh-CN" smtClean="0"/>
          </a:p>
        </p:txBody>
      </p:sp>
      <p:sp>
        <p:nvSpPr>
          <p:cNvPr id="66563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745DFDBB-1C7A-41E6-B929-22D163A9B7CE}" type="slidenum">
              <a:rPr lang="en-US" altLang="zh-CN" sz="1200"/>
              <a:pPr algn="r"/>
              <a:t>6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zh-CN" smtClean="0"/>
          </a:p>
        </p:txBody>
      </p:sp>
      <p:sp>
        <p:nvSpPr>
          <p:cNvPr id="68611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CF9954E-4387-451F-BE76-2C17FEAD7646}" type="slidenum">
              <a:rPr lang="en-US" altLang="zh-CN" sz="1200"/>
              <a:pPr algn="r"/>
              <a:t>7</a:t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zh-CN" smtClean="0"/>
          </a:p>
        </p:txBody>
      </p:sp>
      <p:sp>
        <p:nvSpPr>
          <p:cNvPr id="79875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041C176A-3906-4486-8856-1243EEB1C6F7}" type="slidenum">
              <a:rPr lang="en-US" altLang="zh-CN" sz="1200"/>
              <a:pPr algn="r"/>
              <a:t>17</a:t>
            </a:fld>
            <a:endParaRPr lang="en-US" altLang="zh-CN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B9F2E-EACD-4308-9BD2-A0BCB81D19DD}" type="datetimeFigureOut">
              <a:rPr lang="zh-CN" altLang="en-US"/>
              <a:pPr>
                <a:defRPr/>
              </a:pPr>
              <a:t>2013/3/26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CE7BF-3024-44C7-A01F-A787712F84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2898FE-1912-4EBB-B660-81715BE00978}" type="datetimeFigureOut">
              <a:rPr lang="zh-CN" altLang="en-US"/>
              <a:pPr>
                <a:defRPr/>
              </a:pPr>
              <a:t>2013/3/26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2CF16-5278-4512-AF07-E261C3688C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3E0E1-A415-4CFD-BCB3-C481569F5064}" type="datetimeFigureOut">
              <a:rPr lang="zh-CN" altLang="en-US"/>
              <a:pPr>
                <a:defRPr/>
              </a:pPr>
              <a:t>2013/3/26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6DF65C-9E54-47D0-A688-B4E2324CC0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EAB9B9-6A53-4C66-A9DF-6D4D082A76A2}" type="datetimeFigureOut">
              <a:rPr lang="zh-CN" altLang="en-US"/>
              <a:pPr>
                <a:defRPr/>
              </a:pPr>
              <a:t>2013/3/26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40CA0-234B-439B-AE9E-F57E80973D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26A7E-D6CC-464F-A8B9-12C0B7A9BDFC}" type="datetimeFigureOut">
              <a:rPr lang="zh-CN" altLang="en-US"/>
              <a:pPr>
                <a:defRPr/>
              </a:pPr>
              <a:t>2013/3/26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3E444-A0B0-4D01-A6FE-0BC3335C9E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48CDD-D9B1-4448-AC0B-7760610DEFD8}" type="datetimeFigureOut">
              <a:rPr lang="zh-CN" altLang="en-US"/>
              <a:pPr>
                <a:defRPr/>
              </a:pPr>
              <a:t>2013/3/26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2E8DB5-289E-46AF-99AF-B95BA0306B4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2EBF36-AAF1-4A51-BCC0-892DFFA97D73}" type="datetimeFigureOut">
              <a:rPr lang="zh-CN" altLang="en-US"/>
              <a:pPr>
                <a:defRPr/>
              </a:pPr>
              <a:t>2013/3/26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11DBA1-61C2-4364-BB5E-10B1CF313A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11E169-EF14-4064-99F6-194B7A6592BB}" type="datetimeFigureOut">
              <a:rPr lang="zh-CN" altLang="en-US"/>
              <a:pPr>
                <a:defRPr/>
              </a:pPr>
              <a:t>2013/3/26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1ED49-3EE1-4CA8-A645-B0986E6799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0AB0CA-8BB0-4E88-B218-58FF9DAF14AC}" type="datetimeFigureOut">
              <a:rPr lang="zh-CN" altLang="en-US"/>
              <a:pPr>
                <a:defRPr/>
              </a:pPr>
              <a:t>2013/3/26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AB932-9E77-4A86-85A9-5D411EF9D2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63157-66F9-49A0-8230-FA1510271047}" type="datetimeFigureOut">
              <a:rPr lang="zh-CN" altLang="en-US"/>
              <a:pPr>
                <a:defRPr/>
              </a:pPr>
              <a:t>2013/3/26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ED8A81-068F-4C06-8973-9AA00B0C10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9457F-0175-4302-A98A-559F00242E7F}" type="datetimeFigureOut">
              <a:rPr lang="zh-CN" altLang="en-US"/>
              <a:pPr>
                <a:defRPr/>
              </a:pPr>
              <a:t>2013/3/26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52C9A-65CB-43E1-95C3-834C95F914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rgbClr val="FF99C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B07D047-6770-4907-A025-FA6B08FAD341}" type="datetimeFigureOut">
              <a:rPr lang="zh-CN" altLang="en-US"/>
              <a:pPr>
                <a:defRPr/>
              </a:pPr>
              <a:t>2013/3/26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68F97D3-9F92-42E4-B25E-3DB0FD2741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hyperlink" Target="../../../../&#19971;&#19979;/&#19971;&#24180;&#32423;&#19979;&#20876;&#21548;&#21147;/u2/Setion%20B2b.mp3" TargetMode="Externa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4.xml"/><Relationship Id="rId5" Type="http://schemas.openxmlformats.org/officeDocument/2006/relationships/slide" Target="slide23.xml"/><Relationship Id="rId4" Type="http://schemas.openxmlformats.org/officeDocument/2006/relationships/slide" Target="slide2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5.jpeg"/><Relationship Id="rId4" Type="http://schemas.openxmlformats.org/officeDocument/2006/relationships/audio" Target="../media/audio6.wav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3" Type="http://schemas.openxmlformats.org/officeDocument/2006/relationships/audio" Target="../media/audio5.wav"/><Relationship Id="rId7" Type="http://schemas.openxmlformats.org/officeDocument/2006/relationships/image" Target="../media/image14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audio" Target="../media/audio1.wav"/><Relationship Id="rId4" Type="http://schemas.openxmlformats.org/officeDocument/2006/relationships/audio" Target="../media/audio6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1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images.google.com/imgres?imgurl=www.savannahnow.com/features/NIE/Reproducibles/art/teacher.gif&amp;imgrefurl=http://www.savannahnow.com/features/NIE/reproducibles.shtml&amp;h=214&amp;w=148&amp;prev=/images?q=teacher&amp;start=340&amp;svnum=10&amp;hl=zh-CN&amp;lr=&amp;ie=UTF-8&amp;oe=UTF-8&amp;sa=N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4.bin"/><Relationship Id="rId4" Type="http://schemas.openxmlformats.org/officeDocument/2006/relationships/oleObject" Target="../embeddings/oleObject3.bin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hyperlink" Target="Setion%20B2b.mp3" TargetMode="Externa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1464" y="345356"/>
            <a:ext cx="7805407" cy="144655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ea typeface="+mn-ea"/>
              </a:rPr>
              <a:t>Unit 2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ea typeface="+mn-ea"/>
              </a:rPr>
              <a:t>What time do you go to school?</a:t>
            </a:r>
            <a:endParaRPr lang="zh-CN" altLang="en-US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ea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905007" y="2276872"/>
            <a:ext cx="5334000" cy="3581400"/>
          </a:xfrm>
          <a:prstGeom prst="heart">
            <a:avLst/>
          </a:prstGeom>
        </p:spPr>
      </p:pic>
      <p:sp>
        <p:nvSpPr>
          <p:cNvPr id="14339" name="TextBox 3"/>
          <p:cNvSpPr txBox="1">
            <a:spLocks noChangeArrowheads="1"/>
          </p:cNvSpPr>
          <p:nvPr/>
        </p:nvSpPr>
        <p:spPr bwMode="auto">
          <a:xfrm>
            <a:off x="3492500" y="1700213"/>
            <a:ext cx="27368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>
                <a:solidFill>
                  <a:srgbClr val="0000FF"/>
                </a:solidFill>
                <a:latin typeface="Monotype Corsiva" pitchFamily="66" charset="0"/>
              </a:rPr>
              <a:t>Section B</a:t>
            </a:r>
            <a:endParaRPr lang="zh-CN" altLang="en-US" sz="4400">
              <a:solidFill>
                <a:srgbClr val="0000FF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3"/>
          <p:cNvSpPr>
            <a:spLocks noGrp="1"/>
          </p:cNvSpPr>
          <p:nvPr>
            <p:ph type="body" idx="1"/>
          </p:nvPr>
        </p:nvSpPr>
        <p:spPr>
          <a:xfrm>
            <a:off x="539750" y="1268413"/>
            <a:ext cx="7859713" cy="2952750"/>
          </a:xfrm>
        </p:spPr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en-US" altLang="zh-CN" sz="5400" b="1" smtClean="0">
                <a:latin typeface="Times New Roman" pitchFamily="18" charset="0"/>
              </a:rPr>
              <a:t>Read again</a:t>
            </a:r>
            <a:r>
              <a:rPr lang="zh-CN" altLang="en-US" sz="5400" b="1" smtClean="0">
                <a:latin typeface="Times New Roman" pitchFamily="18" charset="0"/>
              </a:rPr>
              <a:t>，</a:t>
            </a:r>
            <a:r>
              <a:rPr lang="en-US" altLang="zh-CN" sz="5400" b="1" smtClean="0">
                <a:latin typeface="Times New Roman" pitchFamily="18" charset="0"/>
              </a:rPr>
              <a:t>and circle the activities we learned.</a:t>
            </a:r>
            <a:endParaRPr lang="zh-CN" altLang="en-US" sz="5400" b="1" smtClean="0">
              <a:latin typeface="Times New Roman" pitchFamily="18" charset="0"/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zh-CN" altLang="en-US" sz="5400" b="1" smtClean="0"/>
              <a:t>再读一遍，圈出我们所学过的活动。</a:t>
            </a:r>
            <a:endParaRPr lang="en-US" altLang="zh-CN" sz="54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Picture 11" descr="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260350"/>
            <a:ext cx="8675688" cy="561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6" name="Picture 12" descr="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59563" y="5084763"/>
            <a:ext cx="1439862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7" name="Oval 13"/>
          <p:cNvSpPr>
            <a:spLocks noChangeArrowheads="1"/>
          </p:cNvSpPr>
          <p:nvPr/>
        </p:nvSpPr>
        <p:spPr bwMode="auto">
          <a:xfrm>
            <a:off x="395288" y="5300663"/>
            <a:ext cx="2447925" cy="504825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72708" name="Oval 15"/>
          <p:cNvSpPr>
            <a:spLocks noChangeArrowheads="1"/>
          </p:cNvSpPr>
          <p:nvPr/>
        </p:nvSpPr>
        <p:spPr bwMode="auto">
          <a:xfrm>
            <a:off x="2051050" y="3213100"/>
            <a:ext cx="2449513" cy="506413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72709" name="Oval 16"/>
          <p:cNvSpPr>
            <a:spLocks noChangeArrowheads="1"/>
          </p:cNvSpPr>
          <p:nvPr/>
        </p:nvSpPr>
        <p:spPr bwMode="auto">
          <a:xfrm>
            <a:off x="2411413" y="3935413"/>
            <a:ext cx="3600450" cy="503237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pic>
        <p:nvPicPr>
          <p:cNvPr id="72710" name="Picture 7" descr="喇叭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24300" y="5949950"/>
            <a:ext cx="649288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Oval 15"/>
          <p:cNvSpPr>
            <a:spLocks noChangeArrowheads="1"/>
          </p:cNvSpPr>
          <p:nvPr/>
        </p:nvSpPr>
        <p:spPr bwMode="auto">
          <a:xfrm>
            <a:off x="4284663" y="476250"/>
            <a:ext cx="1223962" cy="506413"/>
          </a:xfrm>
          <a:prstGeom prst="ellips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3" name="Oval 15"/>
          <p:cNvSpPr>
            <a:spLocks noChangeArrowheads="1"/>
          </p:cNvSpPr>
          <p:nvPr/>
        </p:nvSpPr>
        <p:spPr bwMode="auto">
          <a:xfrm>
            <a:off x="3492500" y="1052513"/>
            <a:ext cx="2016125" cy="647700"/>
          </a:xfrm>
          <a:prstGeom prst="ellips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4" name="Oval 15"/>
          <p:cNvSpPr>
            <a:spLocks noChangeArrowheads="1"/>
          </p:cNvSpPr>
          <p:nvPr/>
        </p:nvSpPr>
        <p:spPr bwMode="auto">
          <a:xfrm>
            <a:off x="7956550" y="3284538"/>
            <a:ext cx="863600" cy="506412"/>
          </a:xfrm>
          <a:prstGeom prst="ellips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5" name="Oval 15"/>
          <p:cNvSpPr>
            <a:spLocks noChangeArrowheads="1"/>
          </p:cNvSpPr>
          <p:nvPr/>
        </p:nvSpPr>
        <p:spPr bwMode="auto">
          <a:xfrm>
            <a:off x="250825" y="3930650"/>
            <a:ext cx="1008063" cy="506413"/>
          </a:xfrm>
          <a:prstGeom prst="ellips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6" name="Oval 15"/>
          <p:cNvSpPr>
            <a:spLocks noChangeArrowheads="1"/>
          </p:cNvSpPr>
          <p:nvPr/>
        </p:nvSpPr>
        <p:spPr bwMode="auto">
          <a:xfrm>
            <a:off x="1476375" y="4581525"/>
            <a:ext cx="1582738" cy="506413"/>
          </a:xfrm>
          <a:prstGeom prst="ellips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7" name="Oval 15"/>
          <p:cNvSpPr>
            <a:spLocks noChangeArrowheads="1"/>
          </p:cNvSpPr>
          <p:nvPr/>
        </p:nvSpPr>
        <p:spPr bwMode="auto">
          <a:xfrm>
            <a:off x="3348038" y="4508500"/>
            <a:ext cx="3313112" cy="792163"/>
          </a:xfrm>
          <a:prstGeom prst="ellips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8" name="Oval 15"/>
          <p:cNvSpPr>
            <a:spLocks noChangeArrowheads="1"/>
          </p:cNvSpPr>
          <p:nvPr/>
        </p:nvSpPr>
        <p:spPr bwMode="auto">
          <a:xfrm>
            <a:off x="4356100" y="5300663"/>
            <a:ext cx="1584325" cy="503237"/>
          </a:xfrm>
          <a:prstGeom prst="ellips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Picture 4" descr="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404813"/>
            <a:ext cx="8893175" cy="547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0" name="Picture 5" descr="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56325" y="5014913"/>
            <a:ext cx="1871663" cy="184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1" name="Oval 6"/>
          <p:cNvSpPr>
            <a:spLocks noChangeArrowheads="1"/>
          </p:cNvSpPr>
          <p:nvPr/>
        </p:nvSpPr>
        <p:spPr bwMode="auto">
          <a:xfrm>
            <a:off x="4500563" y="476250"/>
            <a:ext cx="3024187" cy="57785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73732" name="Oval 7"/>
          <p:cNvSpPr>
            <a:spLocks noChangeArrowheads="1"/>
          </p:cNvSpPr>
          <p:nvPr/>
        </p:nvSpPr>
        <p:spPr bwMode="auto">
          <a:xfrm>
            <a:off x="1116013" y="1125538"/>
            <a:ext cx="6119812" cy="574675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73733" name="Oval 8"/>
          <p:cNvSpPr>
            <a:spLocks noChangeArrowheads="1"/>
          </p:cNvSpPr>
          <p:nvPr/>
        </p:nvSpPr>
        <p:spPr bwMode="auto">
          <a:xfrm>
            <a:off x="7092950" y="1846263"/>
            <a:ext cx="1871663" cy="503237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73734" name="Oval 9"/>
          <p:cNvSpPr>
            <a:spLocks noChangeArrowheads="1"/>
          </p:cNvSpPr>
          <p:nvPr/>
        </p:nvSpPr>
        <p:spPr bwMode="auto">
          <a:xfrm>
            <a:off x="0" y="2493963"/>
            <a:ext cx="4572000" cy="503237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73735" name="Oval 10"/>
          <p:cNvSpPr>
            <a:spLocks noChangeArrowheads="1"/>
          </p:cNvSpPr>
          <p:nvPr/>
        </p:nvSpPr>
        <p:spPr bwMode="auto">
          <a:xfrm>
            <a:off x="0" y="3141663"/>
            <a:ext cx="2627313" cy="6477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73736" name="Oval 11"/>
          <p:cNvSpPr>
            <a:spLocks noChangeArrowheads="1"/>
          </p:cNvSpPr>
          <p:nvPr/>
        </p:nvSpPr>
        <p:spPr bwMode="auto">
          <a:xfrm>
            <a:off x="6804025" y="4583113"/>
            <a:ext cx="2339975" cy="503237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73737" name="Oval 12"/>
          <p:cNvSpPr>
            <a:spLocks noChangeArrowheads="1"/>
          </p:cNvSpPr>
          <p:nvPr/>
        </p:nvSpPr>
        <p:spPr bwMode="auto">
          <a:xfrm>
            <a:off x="0" y="5157788"/>
            <a:ext cx="1258888" cy="6477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Oval 2"/>
          <p:cNvSpPr>
            <a:spLocks noChangeArrowheads="1"/>
          </p:cNvSpPr>
          <p:nvPr/>
        </p:nvSpPr>
        <p:spPr bwMode="auto">
          <a:xfrm>
            <a:off x="323850" y="249238"/>
            <a:ext cx="649288" cy="576262"/>
          </a:xfrm>
          <a:prstGeom prst="ellipse">
            <a:avLst/>
          </a:prstGeom>
          <a:solidFill>
            <a:srgbClr val="FFCC00"/>
          </a:solidFill>
          <a:ln w="9525" algn="ctr">
            <a:solidFill>
              <a:srgbClr val="FFCC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3200" b="1">
                <a:solidFill>
                  <a:srgbClr val="8700E2"/>
                </a:solidFill>
                <a:latin typeface="Arial Black" pitchFamily="34" charset="0"/>
                <a:ea typeface="黑体" pitchFamily="49" charset="-122"/>
              </a:rPr>
              <a:t>2c</a:t>
            </a:r>
          </a:p>
        </p:txBody>
      </p:sp>
      <p:sp>
        <p:nvSpPr>
          <p:cNvPr id="74754" name="Text Box 3"/>
          <p:cNvSpPr txBox="1">
            <a:spLocks noChangeArrowheads="1"/>
          </p:cNvSpPr>
          <p:nvPr/>
        </p:nvSpPr>
        <p:spPr bwMode="auto">
          <a:xfrm>
            <a:off x="1046163" y="249238"/>
            <a:ext cx="7558087" cy="157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b="1">
                <a:solidFill>
                  <a:srgbClr val="9933FF"/>
                </a:solidFill>
                <a:latin typeface="Times New Roman" pitchFamily="18" charset="0"/>
              </a:rPr>
              <a:t>Write down the </a:t>
            </a:r>
            <a:r>
              <a:rPr lang="en-US" altLang="zh-CN" sz="3600" b="1" i="1">
                <a:solidFill>
                  <a:srgbClr val="FF0000"/>
                </a:solidFill>
                <a:latin typeface="Times New Roman" pitchFamily="18" charset="0"/>
              </a:rPr>
              <a:t>unhealthy</a:t>
            </a:r>
            <a:r>
              <a:rPr lang="en-US" altLang="zh-CN" sz="3600" b="1">
                <a:solidFill>
                  <a:srgbClr val="9933FF"/>
                </a:solidFill>
                <a:latin typeface="Times New Roman" pitchFamily="18" charset="0"/>
              </a:rPr>
              <a:t> habits of each person. Then think of healthy activities for them.</a:t>
            </a:r>
          </a:p>
        </p:txBody>
      </p:sp>
      <p:graphicFrame>
        <p:nvGraphicFramePr>
          <p:cNvPr id="4182" name="Group 86"/>
          <p:cNvGraphicFramePr>
            <a:graphicFrameLocks noGrp="1"/>
          </p:cNvGraphicFramePr>
          <p:nvPr/>
        </p:nvGraphicFramePr>
        <p:xfrm>
          <a:off x="107950" y="1892300"/>
          <a:ext cx="8986838" cy="4022725"/>
        </p:xfrm>
        <a:graphic>
          <a:graphicData uri="http://schemas.openxmlformats.org/drawingml/2006/table">
            <a:tbl>
              <a:tblPr/>
              <a:tblGrid>
                <a:gridCol w="1223963"/>
                <a:gridCol w="3838575"/>
                <a:gridCol w="3924300"/>
              </a:tblGrid>
              <a:tr h="677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Unhealthy habits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Healthy activities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0563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Tony</a:t>
                      </a: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Mary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3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1044575" y="3357563"/>
            <a:ext cx="43195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have breakfast quickly</a:t>
            </a: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5041900" y="3357563"/>
            <a:ext cx="40671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have breakfast slowly</a:t>
            </a: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1476375" y="4738688"/>
            <a:ext cx="42100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eat ice-cream after dinner</a:t>
            </a: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1258888" y="3949700"/>
            <a:ext cx="3382962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usually eat hamburgers</a:t>
            </a:r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2051050" y="2708275"/>
            <a:ext cx="2663825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get up late</a:t>
            </a:r>
          </a:p>
        </p:txBody>
      </p: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5795963" y="2565400"/>
            <a:ext cx="23764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get up early</a:t>
            </a:r>
          </a:p>
        </p:txBody>
      </p:sp>
      <p:sp>
        <p:nvSpPr>
          <p:cNvPr id="4183" name="Text Box 87"/>
          <p:cNvSpPr txBox="1">
            <a:spLocks noChangeArrowheads="1"/>
          </p:cNvSpPr>
          <p:nvPr/>
        </p:nvSpPr>
        <p:spPr bwMode="auto">
          <a:xfrm>
            <a:off x="5148263" y="3949700"/>
            <a:ext cx="360045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Don’t usually eat hamburgers</a:t>
            </a:r>
          </a:p>
        </p:txBody>
      </p:sp>
      <p:sp>
        <p:nvSpPr>
          <p:cNvPr id="4184" name="Text Box 88"/>
          <p:cNvSpPr txBox="1">
            <a:spLocks noChangeArrowheads="1"/>
          </p:cNvSpPr>
          <p:nvPr/>
        </p:nvSpPr>
        <p:spPr bwMode="auto">
          <a:xfrm>
            <a:off x="5148263" y="4810125"/>
            <a:ext cx="36004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Don’t eat ice-cream after dinner</a:t>
            </a: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" decel="100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0" decel="100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50" decel="100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0" decel="100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0" decel="100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0" decel="100000" fill="hold"/>
                                        <p:tgtEl>
                                          <p:spTgt spid="4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0" decel="100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1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0" decel="100000" fill="hold"/>
                                        <p:tgtEl>
                                          <p:spTgt spid="4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4102" grpId="0"/>
      <p:bldP spid="4103" grpId="0"/>
      <p:bldP spid="4104" grpId="0"/>
      <p:bldP spid="4105" grpId="0"/>
      <p:bldP spid="4106" grpId="0"/>
      <p:bldP spid="4183" grpId="0"/>
      <p:bldP spid="418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Text Box 4"/>
          <p:cNvSpPr txBox="1">
            <a:spLocks noChangeArrowheads="1"/>
          </p:cNvSpPr>
          <p:nvPr/>
        </p:nvSpPr>
        <p:spPr bwMode="auto">
          <a:xfrm>
            <a:off x="395288" y="981075"/>
            <a:ext cx="8353425" cy="515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en-US" altLang="zh-CN" sz="3200" b="1">
                <a:latin typeface="Times New Roman" pitchFamily="18" charset="0"/>
              </a:rPr>
              <a:t>Hi! I’m Tony. I don’t like to get up early. In the morning, I get up at eight. Then I go to school at eight thirty. I don’t </a:t>
            </a:r>
            <a:r>
              <a:rPr lang="en-US" altLang="zh-CN" sz="3200" b="1" i="1">
                <a:solidFill>
                  <a:srgbClr val="FF0000"/>
                </a:solidFill>
                <a:latin typeface="Times New Roman" pitchFamily="18" charset="0"/>
                <a:hlinkClick r:id="rId2" action="ppaction://hlinksldjump"/>
              </a:rPr>
              <a:t>have</a:t>
            </a:r>
            <a:r>
              <a:rPr lang="en-US" altLang="zh-CN" sz="3200" b="1">
                <a:latin typeface="Times New Roman" pitchFamily="18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hlinkClick r:id="rId3" action="ppaction://hlinksldjump"/>
              </a:rPr>
              <a:t>much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zh-CN" sz="3200" b="1" i="1">
                <a:solidFill>
                  <a:srgbClr val="FF0000"/>
                </a:solidFill>
                <a:latin typeface="Times New Roman" pitchFamily="18" charset="0"/>
              </a:rPr>
              <a:t>time</a:t>
            </a:r>
            <a:r>
              <a:rPr lang="en-US" altLang="zh-CN" sz="3200" b="1">
                <a:latin typeface="Times New Roman" pitchFamily="18" charset="0"/>
              </a:rPr>
              <a:t> </a:t>
            </a:r>
            <a:r>
              <a:rPr lang="en-US" altLang="zh-CN" sz="3200" b="1" i="1">
                <a:solidFill>
                  <a:srgbClr val="FF0000"/>
                </a:solidFill>
                <a:latin typeface="Times New Roman" pitchFamily="18" charset="0"/>
              </a:rPr>
              <a:t>for</a:t>
            </a:r>
            <a:r>
              <a:rPr lang="en-US" altLang="zh-CN" sz="3200" b="1">
                <a:latin typeface="Times New Roman" pitchFamily="18" charset="0"/>
              </a:rPr>
              <a:t> breakfast, so I usually eat very quickly. For lunch, I usually eat hamburgers.</a:t>
            </a:r>
            <a:r>
              <a:rPr lang="en-US" altLang="zh-CN"/>
              <a:t> </a:t>
            </a:r>
            <a:r>
              <a:rPr lang="en-US" altLang="zh-CN" sz="3200" b="1">
                <a:latin typeface="Times New Roman" pitchFamily="18" charset="0"/>
              </a:rPr>
              <a:t>After school, I sometimes play basketball for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hlinkClick r:id="rId4" action="ppaction://hlinksldjump"/>
              </a:rPr>
              <a:t>half an hour</a:t>
            </a:r>
            <a:r>
              <a:rPr lang="en-US" altLang="zh-CN" sz="3200" b="1">
                <a:latin typeface="Times New Roman" pitchFamily="18" charset="0"/>
              </a:rPr>
              <a:t>. </a:t>
            </a:r>
            <a:r>
              <a:rPr lang="en-US" altLang="zh-CN" sz="3200" b="1">
                <a:latin typeface="Times New Roman" pitchFamily="18" charset="0"/>
                <a:hlinkClick r:id="rId5" action="ppaction://hlinksldjump"/>
              </a:rPr>
              <a:t>When</a:t>
            </a:r>
            <a:r>
              <a:rPr lang="en-US" altLang="zh-CN" sz="3200" b="1">
                <a:latin typeface="Times New Roman" pitchFamily="18" charset="0"/>
              </a:rPr>
              <a:t> I get home, I always do my homework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hlinkClick r:id="rId6" action="ppaction://hlinksldjump"/>
              </a:rPr>
              <a:t>first</a:t>
            </a:r>
            <a:r>
              <a:rPr lang="en-US" altLang="zh-CN" sz="3200" b="1">
                <a:latin typeface="Times New Roman" pitchFamily="18" charset="0"/>
              </a:rPr>
              <a:t>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Text Box 2"/>
          <p:cNvSpPr txBox="1">
            <a:spLocks noChangeArrowheads="1"/>
          </p:cNvSpPr>
          <p:nvPr/>
        </p:nvSpPr>
        <p:spPr bwMode="auto">
          <a:xfrm>
            <a:off x="250825" y="404813"/>
            <a:ext cx="8569325" cy="536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30000"/>
              </a:spcBef>
            </a:pPr>
            <a:r>
              <a:rPr lang="en-US" altLang="zh-CN" sz="3200" b="1">
                <a:latin typeface="Times New Roman" pitchFamily="18" charset="0"/>
              </a:rPr>
              <a:t>In the evening, I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hlinkClick r:id="rId2" action="ppaction://hlinksldjump"/>
              </a:rPr>
              <a:t>either</a:t>
            </a:r>
            <a:r>
              <a:rPr lang="en-US" altLang="zh-CN" sz="3200" b="1">
                <a:latin typeface="Times New Roman" pitchFamily="18" charset="0"/>
              </a:rPr>
              <a:t> watch TV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or</a:t>
            </a:r>
            <a:r>
              <a:rPr lang="en-US" altLang="zh-CN" sz="3200" b="1">
                <a:latin typeface="Times New Roman" pitchFamily="18" charset="0"/>
              </a:rPr>
              <a:t> play computer games. At ten thirty, I brush my teeth and then I go to bed.</a:t>
            </a:r>
          </a:p>
          <a:p>
            <a:pPr>
              <a:lnSpc>
                <a:spcPct val="150000"/>
              </a:lnSpc>
              <a:spcBef>
                <a:spcPct val="30000"/>
              </a:spcBef>
            </a:pPr>
            <a:r>
              <a:rPr lang="en-US" altLang="zh-CN" sz="3200" b="1">
                <a:latin typeface="Times New Roman" pitchFamily="18" charset="0"/>
              </a:rPr>
              <a:t>Mary is my sister. She usually gets up at six thirty. Then she always takes a shower and eats a good breakfast. After that, she goes to school at eight thirty.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Text Box 2"/>
          <p:cNvSpPr txBox="1">
            <a:spLocks noChangeArrowheads="1"/>
          </p:cNvSpPr>
          <p:nvPr/>
        </p:nvSpPr>
        <p:spPr bwMode="auto">
          <a:xfrm>
            <a:off x="395288" y="692150"/>
            <a:ext cx="8353425" cy="521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5000"/>
              </a:spcBef>
            </a:pPr>
            <a:r>
              <a:rPr lang="en-US" altLang="zh-CN" sz="3200" b="1">
                <a:latin typeface="Times New Roman" pitchFamily="18" charset="0"/>
              </a:rPr>
              <a:t>At twelve, she eats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hlinkClick r:id="rId2" action="ppaction://hlinksldjump"/>
              </a:rPr>
              <a:t>lots of</a:t>
            </a:r>
            <a:r>
              <a:rPr lang="en-US" altLang="zh-CN" sz="3200" b="1">
                <a:latin typeface="Times New Roman" pitchFamily="18" charset="0"/>
                <a:hlinkClick r:id="rId2" action="ppaction://hlinksldjump"/>
              </a:rPr>
              <a:t> </a:t>
            </a:r>
            <a:r>
              <a:rPr lang="en-US" altLang="zh-CN" sz="3200" b="1">
                <a:latin typeface="Times New Roman" pitchFamily="18" charset="0"/>
              </a:rPr>
              <a:t>fruit and vegetables for lunch. After lunch, she sometimes plays volleyball. She always eats ice-cream after dinner. She knows </a:t>
            </a:r>
            <a:r>
              <a:rPr lang="en-US" altLang="zh-CN" sz="3200" b="1">
                <a:latin typeface="Times New Roman" pitchFamily="18" charset="0"/>
                <a:hlinkClick r:id="rId3" action="ppaction://hlinksldjump"/>
              </a:rPr>
              <a:t>it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hlinkClick r:id="rId3" action="ppaction://hlinksldjump"/>
              </a:rPr>
              <a:t>’s </a:t>
            </a:r>
            <a:r>
              <a:rPr lang="en-US" altLang="zh-CN" sz="3200" b="1">
                <a:latin typeface="Times New Roman" pitchFamily="18" charset="0"/>
                <a:hlinkClick r:id="rId3" action="ppaction://hlinksldjump"/>
              </a:rPr>
              <a:t>not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hlinkClick r:id="rId3" action="ppaction://hlinksldjump"/>
              </a:rPr>
              <a:t> good for</a:t>
            </a:r>
            <a:r>
              <a:rPr lang="en-US" altLang="zh-CN" sz="3200" b="1">
                <a:latin typeface="Times New Roman" pitchFamily="18" charset="0"/>
                <a:hlinkClick r:id="rId3" action="ppaction://hlinksldjump"/>
              </a:rPr>
              <a:t> </a:t>
            </a:r>
            <a:r>
              <a:rPr lang="en-US" altLang="zh-CN" sz="3200" b="1">
                <a:latin typeface="Times New Roman" pitchFamily="18" charset="0"/>
              </a:rPr>
              <a:t>her, but it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  <a:hlinkClick r:id="rId4" action="ppaction://hlinksldjump"/>
              </a:rPr>
              <a:t>taste</a:t>
            </a:r>
            <a:r>
              <a:rPr lang="en-US" altLang="zh-CN" sz="3200" b="1">
                <a:latin typeface="Times New Roman" pitchFamily="18" charset="0"/>
              </a:rPr>
              <a:t>s good! In the evening, she does her homework and usually swims or takes a walk. At nine thirty, she goes to bed.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ext Box 3"/>
          <p:cNvSpPr txBox="1">
            <a:spLocks noChangeArrowheads="1"/>
          </p:cNvSpPr>
          <p:nvPr/>
        </p:nvSpPr>
        <p:spPr bwMode="auto">
          <a:xfrm>
            <a:off x="1066800" y="152400"/>
            <a:ext cx="65944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200" b="1"/>
              <a:t>Tips to write a good composition</a:t>
            </a:r>
          </a:p>
        </p:txBody>
      </p:sp>
      <p:sp>
        <p:nvSpPr>
          <p:cNvPr id="78850" name="Rectangle 7"/>
          <p:cNvSpPr>
            <a:spLocks noChangeArrowheads="1"/>
          </p:cNvSpPr>
          <p:nvPr/>
        </p:nvSpPr>
        <p:spPr bwMode="auto">
          <a:xfrm>
            <a:off x="395288" y="1557338"/>
            <a:ext cx="8305800" cy="44196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zh-CN" altLang="en-US" sz="2400"/>
          </a:p>
        </p:txBody>
      </p:sp>
      <p:sp>
        <p:nvSpPr>
          <p:cNvPr id="78851" name="Rectangle 5"/>
          <p:cNvSpPr>
            <a:spLocks noChangeArrowheads="1"/>
          </p:cNvSpPr>
          <p:nvPr/>
        </p:nvSpPr>
        <p:spPr bwMode="auto">
          <a:xfrm>
            <a:off x="609600" y="1295400"/>
            <a:ext cx="7759700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20000"/>
              </a:lnSpc>
            </a:pPr>
            <a:endParaRPr lang="en-US" altLang="zh-CN" sz="2800" b="1"/>
          </a:p>
          <a:p>
            <a:pPr eaLnBrk="0" hangingPunct="0">
              <a:lnSpc>
                <a:spcPct val="120000"/>
              </a:lnSpc>
            </a:pPr>
            <a:r>
              <a:rPr lang="en-US" altLang="zh-CN" sz="2800" b="1">
                <a:hlinkClick r:id="rId3" action="ppaction://hlinksldjump"/>
              </a:rPr>
              <a:t>Tip 1</a:t>
            </a:r>
            <a:r>
              <a:rPr lang="en-US" altLang="zh-CN" sz="2800" b="1"/>
              <a:t>: </a:t>
            </a:r>
            <a:r>
              <a:rPr lang="zh-CN" altLang="en-US" sz="2800" b="1"/>
              <a:t>要根据时间顺序来描述自己日常的习惯。 </a:t>
            </a:r>
          </a:p>
        </p:txBody>
      </p:sp>
      <p:sp>
        <p:nvSpPr>
          <p:cNvPr id="78852" name="Rectangle 14"/>
          <p:cNvSpPr>
            <a:spLocks noChangeArrowheads="1"/>
          </p:cNvSpPr>
          <p:nvPr/>
        </p:nvSpPr>
        <p:spPr bwMode="auto">
          <a:xfrm>
            <a:off x="611188" y="2060575"/>
            <a:ext cx="561657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>
              <a:lnSpc>
                <a:spcPct val="120000"/>
              </a:lnSpc>
            </a:pPr>
            <a:endParaRPr lang="en-US" altLang="zh-CN" sz="2800" b="1"/>
          </a:p>
          <a:p>
            <a:pPr eaLnBrk="0" hangingPunct="0">
              <a:lnSpc>
                <a:spcPct val="120000"/>
              </a:lnSpc>
            </a:pPr>
            <a:r>
              <a:rPr lang="en-US" altLang="zh-CN" sz="2800" b="1">
                <a:hlinkClick r:id="rId3" action="ppaction://hlinksldjump"/>
              </a:rPr>
              <a:t>Tip 2: </a:t>
            </a:r>
            <a:r>
              <a:rPr lang="zh-CN" altLang="en-US" sz="2800" b="1"/>
              <a:t>能够适当的使用频率副词。 </a:t>
            </a:r>
          </a:p>
        </p:txBody>
      </p:sp>
      <p:sp>
        <p:nvSpPr>
          <p:cNvPr id="78853" name="Rectangle 15"/>
          <p:cNvSpPr>
            <a:spLocks noChangeArrowheads="1"/>
          </p:cNvSpPr>
          <p:nvPr/>
        </p:nvSpPr>
        <p:spPr bwMode="auto">
          <a:xfrm>
            <a:off x="609600" y="3429000"/>
            <a:ext cx="7562850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2800" b="1">
                <a:hlinkClick r:id="rId3" action="ppaction://hlinksldjump"/>
              </a:rPr>
              <a:t>Tip 3: </a:t>
            </a:r>
            <a:r>
              <a:rPr lang="zh-CN" altLang="en-US" sz="2800" b="1"/>
              <a:t>能够使用恰当的连词及短语，如：</a:t>
            </a:r>
            <a:r>
              <a:rPr lang="en-US" altLang="zh-CN" sz="2800" b="1"/>
              <a:t>then, </a:t>
            </a:r>
          </a:p>
          <a:p>
            <a:pPr eaLnBrk="0" hangingPunct="0">
              <a:lnSpc>
                <a:spcPct val="120000"/>
              </a:lnSpc>
            </a:pPr>
            <a:r>
              <a:rPr lang="en-US" altLang="zh-CN" sz="2800" b="1"/>
              <a:t>         after that</a:t>
            </a:r>
            <a:r>
              <a:rPr lang="zh-CN" altLang="en-US" sz="2800" b="1"/>
              <a:t>等</a:t>
            </a:r>
            <a:r>
              <a:rPr lang="en-US" altLang="zh-CN" sz="2800" b="1"/>
              <a:t>. </a:t>
            </a:r>
          </a:p>
        </p:txBody>
      </p:sp>
      <p:sp>
        <p:nvSpPr>
          <p:cNvPr id="78854" name="Rectangle 15"/>
          <p:cNvSpPr>
            <a:spLocks noChangeArrowheads="1"/>
          </p:cNvSpPr>
          <p:nvPr/>
        </p:nvSpPr>
        <p:spPr bwMode="auto">
          <a:xfrm>
            <a:off x="611188" y="4616450"/>
            <a:ext cx="7397750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2800" b="1">
                <a:hlinkClick r:id="rId3" action="ppaction://hlinksldjump"/>
              </a:rPr>
              <a:t>Tip 4: </a:t>
            </a:r>
            <a:r>
              <a:rPr lang="zh-CN" altLang="en-US" sz="2800" b="1"/>
              <a:t>以第</a:t>
            </a:r>
            <a:r>
              <a:rPr lang="zh-CN" altLang="en-US" sz="2800" b="1">
                <a:solidFill>
                  <a:srgbClr val="FF0000"/>
                </a:solidFill>
              </a:rPr>
              <a:t>三</a:t>
            </a:r>
            <a:r>
              <a:rPr lang="zh-CN" altLang="en-US" sz="2800" b="1"/>
              <a:t>人称叙事时，注意动词的人称和</a:t>
            </a:r>
          </a:p>
          <a:p>
            <a:pPr eaLnBrk="0" hangingPunct="0">
              <a:lnSpc>
                <a:spcPct val="120000"/>
              </a:lnSpc>
            </a:pPr>
            <a:r>
              <a:rPr lang="zh-CN" altLang="en-US" sz="2800" b="1"/>
              <a:t>          数的变化。</a:t>
            </a:r>
            <a:r>
              <a:rPr lang="en-US" altLang="zh-CN" sz="2800" b="1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7" name="Picture 11" descr="1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" y="260350"/>
            <a:ext cx="8675688" cy="561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898" name="Picture 12" descr="1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59563" y="5084763"/>
            <a:ext cx="1439862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7231" name="Line 15"/>
          <p:cNvSpPr>
            <a:spLocks noChangeShapeType="1"/>
          </p:cNvSpPr>
          <p:nvPr/>
        </p:nvSpPr>
        <p:spPr bwMode="auto">
          <a:xfrm>
            <a:off x="6300788" y="908050"/>
            <a:ext cx="2232025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232" name="Line 16"/>
          <p:cNvSpPr>
            <a:spLocks noChangeShapeType="1"/>
          </p:cNvSpPr>
          <p:nvPr/>
        </p:nvSpPr>
        <p:spPr bwMode="auto">
          <a:xfrm>
            <a:off x="1331913" y="1700213"/>
            <a:ext cx="10795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233" name="Line 17"/>
          <p:cNvSpPr>
            <a:spLocks noChangeShapeType="1"/>
          </p:cNvSpPr>
          <p:nvPr/>
        </p:nvSpPr>
        <p:spPr bwMode="auto">
          <a:xfrm>
            <a:off x="5508625" y="1628775"/>
            <a:ext cx="2016125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234" name="Line 18"/>
          <p:cNvSpPr>
            <a:spLocks noChangeShapeType="1"/>
          </p:cNvSpPr>
          <p:nvPr/>
        </p:nvSpPr>
        <p:spPr bwMode="auto">
          <a:xfrm>
            <a:off x="2916238" y="2349500"/>
            <a:ext cx="1800225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235" name="Line 19"/>
          <p:cNvSpPr>
            <a:spLocks noChangeShapeType="1"/>
          </p:cNvSpPr>
          <p:nvPr/>
        </p:nvSpPr>
        <p:spPr bwMode="auto">
          <a:xfrm>
            <a:off x="1692275" y="2997200"/>
            <a:ext cx="1439863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236" name="Line 20"/>
          <p:cNvSpPr>
            <a:spLocks noChangeShapeType="1"/>
          </p:cNvSpPr>
          <p:nvPr/>
        </p:nvSpPr>
        <p:spPr bwMode="auto">
          <a:xfrm>
            <a:off x="6948488" y="2997200"/>
            <a:ext cx="17272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237" name="Line 21"/>
          <p:cNvSpPr>
            <a:spLocks noChangeShapeType="1"/>
          </p:cNvSpPr>
          <p:nvPr/>
        </p:nvSpPr>
        <p:spPr bwMode="auto">
          <a:xfrm>
            <a:off x="6948488" y="3789363"/>
            <a:ext cx="1800225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238" name="Line 22"/>
          <p:cNvSpPr>
            <a:spLocks noChangeShapeType="1"/>
          </p:cNvSpPr>
          <p:nvPr/>
        </p:nvSpPr>
        <p:spPr bwMode="auto">
          <a:xfrm>
            <a:off x="323850" y="4437063"/>
            <a:ext cx="8636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239" name="Line 23"/>
          <p:cNvSpPr>
            <a:spLocks noChangeShapeType="1"/>
          </p:cNvSpPr>
          <p:nvPr/>
        </p:nvSpPr>
        <p:spPr bwMode="auto">
          <a:xfrm>
            <a:off x="6084888" y="4437063"/>
            <a:ext cx="2232025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240" name="Line 24"/>
          <p:cNvSpPr>
            <a:spLocks noChangeShapeType="1"/>
          </p:cNvSpPr>
          <p:nvPr/>
        </p:nvSpPr>
        <p:spPr bwMode="auto">
          <a:xfrm>
            <a:off x="6659563" y="5084763"/>
            <a:ext cx="2160587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7241" name="AutoShape 25"/>
          <p:cNvSpPr>
            <a:spLocks noChangeArrowheads="1"/>
          </p:cNvSpPr>
          <p:nvPr/>
        </p:nvSpPr>
        <p:spPr bwMode="auto">
          <a:xfrm>
            <a:off x="5076825" y="1700213"/>
            <a:ext cx="1871663" cy="792162"/>
          </a:xfrm>
          <a:prstGeom prst="irregularSeal1">
            <a:avLst/>
          </a:prstGeom>
          <a:noFill/>
          <a:ln w="25400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7242" name="AutoShape 26"/>
          <p:cNvSpPr>
            <a:spLocks noChangeArrowheads="1"/>
          </p:cNvSpPr>
          <p:nvPr/>
        </p:nvSpPr>
        <p:spPr bwMode="auto">
          <a:xfrm>
            <a:off x="3132138" y="2420938"/>
            <a:ext cx="1871662" cy="792162"/>
          </a:xfrm>
          <a:prstGeom prst="irregularSeal1">
            <a:avLst/>
          </a:prstGeom>
          <a:noFill/>
          <a:ln w="25400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7243" name="AutoShape 27"/>
          <p:cNvSpPr>
            <a:spLocks noChangeArrowheads="1"/>
          </p:cNvSpPr>
          <p:nvPr/>
        </p:nvSpPr>
        <p:spPr bwMode="auto">
          <a:xfrm>
            <a:off x="323850" y="3068638"/>
            <a:ext cx="2376488" cy="865187"/>
          </a:xfrm>
          <a:prstGeom prst="irregularSeal1">
            <a:avLst/>
          </a:prstGeom>
          <a:noFill/>
          <a:ln w="25400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7244" name="AutoShape 28"/>
          <p:cNvSpPr>
            <a:spLocks noChangeArrowheads="1"/>
          </p:cNvSpPr>
          <p:nvPr/>
        </p:nvSpPr>
        <p:spPr bwMode="auto">
          <a:xfrm>
            <a:off x="1258888" y="3789363"/>
            <a:ext cx="1728787" cy="792162"/>
          </a:xfrm>
          <a:prstGeom prst="irregularSeal1">
            <a:avLst/>
          </a:prstGeom>
          <a:noFill/>
          <a:ln w="25400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7246" name="Freeform 30"/>
          <p:cNvSpPr>
            <a:spLocks/>
          </p:cNvSpPr>
          <p:nvPr/>
        </p:nvSpPr>
        <p:spPr bwMode="auto">
          <a:xfrm>
            <a:off x="2627313" y="1557338"/>
            <a:ext cx="936625" cy="71437"/>
          </a:xfrm>
          <a:custGeom>
            <a:avLst/>
            <a:gdLst>
              <a:gd name="T0" fmla="*/ 0 w 590"/>
              <a:gd name="T1" fmla="*/ 0 h 45"/>
              <a:gd name="T2" fmla="*/ 2147483647 w 590"/>
              <a:gd name="T3" fmla="*/ 2147483647 h 45"/>
              <a:gd name="T4" fmla="*/ 2147483647 w 590"/>
              <a:gd name="T5" fmla="*/ 0 h 45"/>
              <a:gd name="T6" fmla="*/ 2147483647 w 590"/>
              <a:gd name="T7" fmla="*/ 2147483647 h 45"/>
              <a:gd name="T8" fmla="*/ 2147483647 w 590"/>
              <a:gd name="T9" fmla="*/ 0 h 45"/>
              <a:gd name="T10" fmla="*/ 2147483647 w 590"/>
              <a:gd name="T11" fmla="*/ 2147483647 h 45"/>
              <a:gd name="T12" fmla="*/ 2147483647 w 590"/>
              <a:gd name="T13" fmla="*/ 0 h 45"/>
              <a:gd name="T14" fmla="*/ 2147483647 w 590"/>
              <a:gd name="T15" fmla="*/ 2147483647 h 45"/>
              <a:gd name="T16" fmla="*/ 2147483647 w 590"/>
              <a:gd name="T17" fmla="*/ 0 h 4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90"/>
              <a:gd name="T28" fmla="*/ 0 h 45"/>
              <a:gd name="T29" fmla="*/ 590 w 590"/>
              <a:gd name="T30" fmla="*/ 45 h 4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90" h="45">
                <a:moveTo>
                  <a:pt x="0" y="0"/>
                </a:moveTo>
                <a:cubicBezTo>
                  <a:pt x="11" y="22"/>
                  <a:pt x="23" y="45"/>
                  <a:pt x="46" y="45"/>
                </a:cubicBezTo>
                <a:cubicBezTo>
                  <a:pt x="69" y="45"/>
                  <a:pt x="106" y="0"/>
                  <a:pt x="136" y="0"/>
                </a:cubicBezTo>
                <a:cubicBezTo>
                  <a:pt x="166" y="0"/>
                  <a:pt x="197" y="45"/>
                  <a:pt x="227" y="45"/>
                </a:cubicBezTo>
                <a:cubicBezTo>
                  <a:pt x="257" y="45"/>
                  <a:pt x="288" y="0"/>
                  <a:pt x="318" y="0"/>
                </a:cubicBezTo>
                <a:cubicBezTo>
                  <a:pt x="348" y="0"/>
                  <a:pt x="379" y="45"/>
                  <a:pt x="409" y="45"/>
                </a:cubicBezTo>
                <a:cubicBezTo>
                  <a:pt x="439" y="45"/>
                  <a:pt x="476" y="0"/>
                  <a:pt x="499" y="0"/>
                </a:cubicBezTo>
                <a:cubicBezTo>
                  <a:pt x="522" y="0"/>
                  <a:pt x="530" y="45"/>
                  <a:pt x="545" y="45"/>
                </a:cubicBezTo>
                <a:cubicBezTo>
                  <a:pt x="560" y="45"/>
                  <a:pt x="583" y="7"/>
                  <a:pt x="590" y="0"/>
                </a:cubicBezTo>
              </a:path>
            </a:pathLst>
          </a:cu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72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72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72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72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72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72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72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72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72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72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7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7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372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7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7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72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7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7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72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37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37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372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372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231" grpId="0" animBg="1"/>
      <p:bldP spid="137232" grpId="0" animBg="1"/>
      <p:bldP spid="137233" grpId="0" animBg="1"/>
      <p:bldP spid="137234" grpId="0" animBg="1"/>
      <p:bldP spid="137235" grpId="0" animBg="1"/>
      <p:bldP spid="137236" grpId="0" animBg="1"/>
      <p:bldP spid="137237" grpId="0" animBg="1"/>
      <p:bldP spid="137238" grpId="0" animBg="1"/>
      <p:bldP spid="137239" grpId="0" animBg="1"/>
      <p:bldP spid="137240" grpId="0" animBg="1"/>
      <p:bldP spid="137241" grpId="0" animBg="1"/>
      <p:bldP spid="137242" grpId="0" animBg="1"/>
      <p:bldP spid="137243" grpId="0" animBg="1"/>
      <p:bldP spid="137244" grpId="0" animBg="1"/>
      <p:bldP spid="13724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1" name="Picture 4" descr="1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0825" y="404813"/>
            <a:ext cx="8893175" cy="547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2" name="Picture 5" descr="1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56325" y="5014913"/>
            <a:ext cx="1871663" cy="184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6203" name="Line 11"/>
          <p:cNvSpPr>
            <a:spLocks noChangeShapeType="1"/>
          </p:cNvSpPr>
          <p:nvPr/>
        </p:nvSpPr>
        <p:spPr bwMode="auto">
          <a:xfrm>
            <a:off x="5724525" y="981075"/>
            <a:ext cx="17272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6204" name="Line 12"/>
          <p:cNvSpPr>
            <a:spLocks noChangeShapeType="1"/>
          </p:cNvSpPr>
          <p:nvPr/>
        </p:nvSpPr>
        <p:spPr bwMode="auto">
          <a:xfrm>
            <a:off x="2987675" y="2349500"/>
            <a:ext cx="2016125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6205" name="Line 13"/>
          <p:cNvSpPr>
            <a:spLocks noChangeShapeType="1"/>
          </p:cNvSpPr>
          <p:nvPr/>
        </p:nvSpPr>
        <p:spPr bwMode="auto">
          <a:xfrm>
            <a:off x="5219700" y="2349500"/>
            <a:ext cx="1368425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6206" name="Line 14"/>
          <p:cNvSpPr>
            <a:spLocks noChangeShapeType="1"/>
          </p:cNvSpPr>
          <p:nvPr/>
        </p:nvSpPr>
        <p:spPr bwMode="auto">
          <a:xfrm>
            <a:off x="4716463" y="2997200"/>
            <a:ext cx="1655762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6207" name="Line 15"/>
          <p:cNvSpPr>
            <a:spLocks noChangeShapeType="1"/>
          </p:cNvSpPr>
          <p:nvPr/>
        </p:nvSpPr>
        <p:spPr bwMode="auto">
          <a:xfrm>
            <a:off x="6516688" y="3644900"/>
            <a:ext cx="165735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6208" name="Line 16"/>
          <p:cNvSpPr>
            <a:spLocks noChangeShapeType="1"/>
          </p:cNvSpPr>
          <p:nvPr/>
        </p:nvSpPr>
        <p:spPr bwMode="auto">
          <a:xfrm>
            <a:off x="7667625" y="4365625"/>
            <a:ext cx="936625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6209" name="Line 17"/>
          <p:cNvSpPr>
            <a:spLocks noChangeShapeType="1"/>
          </p:cNvSpPr>
          <p:nvPr/>
        </p:nvSpPr>
        <p:spPr bwMode="auto">
          <a:xfrm>
            <a:off x="250825" y="5013325"/>
            <a:ext cx="1296988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6210" name="Line 18"/>
          <p:cNvSpPr>
            <a:spLocks noChangeShapeType="1"/>
          </p:cNvSpPr>
          <p:nvPr/>
        </p:nvSpPr>
        <p:spPr bwMode="auto">
          <a:xfrm>
            <a:off x="1258888" y="5734050"/>
            <a:ext cx="2232025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6211" name="AutoShape 19"/>
          <p:cNvSpPr>
            <a:spLocks noChangeArrowheads="1"/>
          </p:cNvSpPr>
          <p:nvPr/>
        </p:nvSpPr>
        <p:spPr bwMode="auto">
          <a:xfrm>
            <a:off x="3203575" y="404813"/>
            <a:ext cx="1871663" cy="792162"/>
          </a:xfrm>
          <a:prstGeom prst="irregularSeal1">
            <a:avLst/>
          </a:prstGeom>
          <a:noFill/>
          <a:ln w="25400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6212" name="AutoShape 20"/>
          <p:cNvSpPr>
            <a:spLocks noChangeArrowheads="1"/>
          </p:cNvSpPr>
          <p:nvPr/>
        </p:nvSpPr>
        <p:spPr bwMode="auto">
          <a:xfrm>
            <a:off x="0" y="1052513"/>
            <a:ext cx="1547813" cy="792162"/>
          </a:xfrm>
          <a:prstGeom prst="irregularSeal1">
            <a:avLst/>
          </a:prstGeom>
          <a:noFill/>
          <a:ln w="25400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6213" name="AutoShape 21"/>
          <p:cNvSpPr>
            <a:spLocks noChangeArrowheads="1"/>
          </p:cNvSpPr>
          <p:nvPr/>
        </p:nvSpPr>
        <p:spPr bwMode="auto">
          <a:xfrm>
            <a:off x="6804025" y="2420938"/>
            <a:ext cx="2232025" cy="792162"/>
          </a:xfrm>
          <a:prstGeom prst="irregularSeal1">
            <a:avLst/>
          </a:prstGeom>
          <a:noFill/>
          <a:ln w="25400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6214" name="AutoShape 22"/>
          <p:cNvSpPr>
            <a:spLocks noChangeArrowheads="1"/>
          </p:cNvSpPr>
          <p:nvPr/>
        </p:nvSpPr>
        <p:spPr bwMode="auto">
          <a:xfrm>
            <a:off x="2916238" y="3068638"/>
            <a:ext cx="1871662" cy="792162"/>
          </a:xfrm>
          <a:prstGeom prst="irregularSeal1">
            <a:avLst/>
          </a:prstGeom>
          <a:noFill/>
          <a:ln w="25400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6215" name="AutoShape 23"/>
          <p:cNvSpPr>
            <a:spLocks noChangeArrowheads="1"/>
          </p:cNvSpPr>
          <p:nvPr/>
        </p:nvSpPr>
        <p:spPr bwMode="auto">
          <a:xfrm>
            <a:off x="5435600" y="4437063"/>
            <a:ext cx="1871663" cy="792162"/>
          </a:xfrm>
          <a:prstGeom prst="irregularSeal1">
            <a:avLst/>
          </a:prstGeom>
          <a:noFill/>
          <a:ln w="25400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6216" name="Freeform 24"/>
          <p:cNvSpPr>
            <a:spLocks/>
          </p:cNvSpPr>
          <p:nvPr/>
        </p:nvSpPr>
        <p:spPr bwMode="auto">
          <a:xfrm>
            <a:off x="7524750" y="981075"/>
            <a:ext cx="936625" cy="71438"/>
          </a:xfrm>
          <a:custGeom>
            <a:avLst/>
            <a:gdLst>
              <a:gd name="T0" fmla="*/ 0 w 590"/>
              <a:gd name="T1" fmla="*/ 0 h 45"/>
              <a:gd name="T2" fmla="*/ 2147483647 w 590"/>
              <a:gd name="T3" fmla="*/ 2147483647 h 45"/>
              <a:gd name="T4" fmla="*/ 2147483647 w 590"/>
              <a:gd name="T5" fmla="*/ 0 h 45"/>
              <a:gd name="T6" fmla="*/ 2147483647 w 590"/>
              <a:gd name="T7" fmla="*/ 2147483647 h 45"/>
              <a:gd name="T8" fmla="*/ 2147483647 w 590"/>
              <a:gd name="T9" fmla="*/ 0 h 45"/>
              <a:gd name="T10" fmla="*/ 2147483647 w 590"/>
              <a:gd name="T11" fmla="*/ 2147483647 h 45"/>
              <a:gd name="T12" fmla="*/ 2147483647 w 590"/>
              <a:gd name="T13" fmla="*/ 0 h 45"/>
              <a:gd name="T14" fmla="*/ 2147483647 w 590"/>
              <a:gd name="T15" fmla="*/ 2147483647 h 45"/>
              <a:gd name="T16" fmla="*/ 2147483647 w 590"/>
              <a:gd name="T17" fmla="*/ 0 h 4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90"/>
              <a:gd name="T28" fmla="*/ 0 h 45"/>
              <a:gd name="T29" fmla="*/ 590 w 590"/>
              <a:gd name="T30" fmla="*/ 45 h 4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90" h="45">
                <a:moveTo>
                  <a:pt x="0" y="0"/>
                </a:moveTo>
                <a:cubicBezTo>
                  <a:pt x="11" y="22"/>
                  <a:pt x="23" y="45"/>
                  <a:pt x="46" y="45"/>
                </a:cubicBezTo>
                <a:cubicBezTo>
                  <a:pt x="69" y="45"/>
                  <a:pt x="106" y="0"/>
                  <a:pt x="136" y="0"/>
                </a:cubicBezTo>
                <a:cubicBezTo>
                  <a:pt x="166" y="0"/>
                  <a:pt x="197" y="45"/>
                  <a:pt x="227" y="45"/>
                </a:cubicBezTo>
                <a:cubicBezTo>
                  <a:pt x="257" y="45"/>
                  <a:pt x="288" y="0"/>
                  <a:pt x="318" y="0"/>
                </a:cubicBezTo>
                <a:cubicBezTo>
                  <a:pt x="348" y="0"/>
                  <a:pt x="379" y="45"/>
                  <a:pt x="409" y="45"/>
                </a:cubicBezTo>
                <a:cubicBezTo>
                  <a:pt x="439" y="45"/>
                  <a:pt x="476" y="0"/>
                  <a:pt x="499" y="0"/>
                </a:cubicBezTo>
                <a:cubicBezTo>
                  <a:pt x="522" y="0"/>
                  <a:pt x="530" y="45"/>
                  <a:pt x="545" y="45"/>
                </a:cubicBezTo>
                <a:cubicBezTo>
                  <a:pt x="560" y="45"/>
                  <a:pt x="583" y="7"/>
                  <a:pt x="590" y="0"/>
                </a:cubicBezTo>
              </a:path>
            </a:pathLst>
          </a:cu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6217" name="Freeform 25"/>
          <p:cNvSpPr>
            <a:spLocks/>
          </p:cNvSpPr>
          <p:nvPr/>
        </p:nvSpPr>
        <p:spPr bwMode="auto">
          <a:xfrm>
            <a:off x="7380288" y="1628775"/>
            <a:ext cx="1368425" cy="71438"/>
          </a:xfrm>
          <a:custGeom>
            <a:avLst/>
            <a:gdLst>
              <a:gd name="T0" fmla="*/ 0 w 590"/>
              <a:gd name="T1" fmla="*/ 0 h 45"/>
              <a:gd name="T2" fmla="*/ 2147483647 w 590"/>
              <a:gd name="T3" fmla="*/ 2147483647 h 45"/>
              <a:gd name="T4" fmla="*/ 2147483647 w 590"/>
              <a:gd name="T5" fmla="*/ 0 h 45"/>
              <a:gd name="T6" fmla="*/ 2147483647 w 590"/>
              <a:gd name="T7" fmla="*/ 2147483647 h 45"/>
              <a:gd name="T8" fmla="*/ 2147483647 w 590"/>
              <a:gd name="T9" fmla="*/ 0 h 45"/>
              <a:gd name="T10" fmla="*/ 2147483647 w 590"/>
              <a:gd name="T11" fmla="*/ 2147483647 h 45"/>
              <a:gd name="T12" fmla="*/ 2147483647 w 590"/>
              <a:gd name="T13" fmla="*/ 0 h 45"/>
              <a:gd name="T14" fmla="*/ 2147483647 w 590"/>
              <a:gd name="T15" fmla="*/ 2147483647 h 45"/>
              <a:gd name="T16" fmla="*/ 2147483647 w 590"/>
              <a:gd name="T17" fmla="*/ 0 h 4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90"/>
              <a:gd name="T28" fmla="*/ 0 h 45"/>
              <a:gd name="T29" fmla="*/ 590 w 590"/>
              <a:gd name="T30" fmla="*/ 45 h 4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90" h="45">
                <a:moveTo>
                  <a:pt x="0" y="0"/>
                </a:moveTo>
                <a:cubicBezTo>
                  <a:pt x="11" y="22"/>
                  <a:pt x="23" y="45"/>
                  <a:pt x="46" y="45"/>
                </a:cubicBezTo>
                <a:cubicBezTo>
                  <a:pt x="69" y="45"/>
                  <a:pt x="106" y="0"/>
                  <a:pt x="136" y="0"/>
                </a:cubicBezTo>
                <a:cubicBezTo>
                  <a:pt x="166" y="0"/>
                  <a:pt x="197" y="45"/>
                  <a:pt x="227" y="45"/>
                </a:cubicBezTo>
                <a:cubicBezTo>
                  <a:pt x="257" y="45"/>
                  <a:pt x="288" y="0"/>
                  <a:pt x="318" y="0"/>
                </a:cubicBezTo>
                <a:cubicBezTo>
                  <a:pt x="348" y="0"/>
                  <a:pt x="379" y="45"/>
                  <a:pt x="409" y="45"/>
                </a:cubicBezTo>
                <a:cubicBezTo>
                  <a:pt x="439" y="45"/>
                  <a:pt x="476" y="0"/>
                  <a:pt x="499" y="0"/>
                </a:cubicBezTo>
                <a:cubicBezTo>
                  <a:pt x="522" y="0"/>
                  <a:pt x="530" y="45"/>
                  <a:pt x="545" y="45"/>
                </a:cubicBezTo>
                <a:cubicBezTo>
                  <a:pt x="560" y="45"/>
                  <a:pt x="583" y="7"/>
                  <a:pt x="590" y="0"/>
                </a:cubicBezTo>
              </a:path>
            </a:pathLst>
          </a:cu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6218" name="Oval 26"/>
          <p:cNvSpPr>
            <a:spLocks noChangeArrowheads="1"/>
          </p:cNvSpPr>
          <p:nvPr/>
        </p:nvSpPr>
        <p:spPr bwMode="auto">
          <a:xfrm>
            <a:off x="1116013" y="476250"/>
            <a:ext cx="360362" cy="576263"/>
          </a:xfrm>
          <a:prstGeom prst="ellipse">
            <a:avLst/>
          </a:prstGeom>
          <a:noFill/>
          <a:ln w="28575">
            <a:solidFill>
              <a:srgbClr val="99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6219" name="Oval 27"/>
          <p:cNvSpPr>
            <a:spLocks noChangeArrowheads="1"/>
          </p:cNvSpPr>
          <p:nvPr/>
        </p:nvSpPr>
        <p:spPr bwMode="auto">
          <a:xfrm>
            <a:off x="4572000" y="476250"/>
            <a:ext cx="792163" cy="649288"/>
          </a:xfrm>
          <a:prstGeom prst="ellipse">
            <a:avLst/>
          </a:prstGeom>
          <a:noFill/>
          <a:ln w="28575">
            <a:solidFill>
              <a:srgbClr val="99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6220" name="Oval 28"/>
          <p:cNvSpPr>
            <a:spLocks noChangeArrowheads="1"/>
          </p:cNvSpPr>
          <p:nvPr/>
        </p:nvSpPr>
        <p:spPr bwMode="auto">
          <a:xfrm>
            <a:off x="1258888" y="1052513"/>
            <a:ext cx="865187" cy="649287"/>
          </a:xfrm>
          <a:prstGeom prst="ellipse">
            <a:avLst/>
          </a:prstGeom>
          <a:noFill/>
          <a:ln w="28575">
            <a:solidFill>
              <a:srgbClr val="99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6221" name="Oval 29"/>
          <p:cNvSpPr>
            <a:spLocks noChangeArrowheads="1"/>
          </p:cNvSpPr>
          <p:nvPr/>
        </p:nvSpPr>
        <p:spPr bwMode="auto">
          <a:xfrm>
            <a:off x="4138613" y="1125538"/>
            <a:ext cx="720725" cy="649287"/>
          </a:xfrm>
          <a:prstGeom prst="ellipse">
            <a:avLst/>
          </a:prstGeom>
          <a:noFill/>
          <a:ln w="28575">
            <a:solidFill>
              <a:srgbClr val="99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6222" name="Oval 30"/>
          <p:cNvSpPr>
            <a:spLocks noChangeArrowheads="1"/>
          </p:cNvSpPr>
          <p:nvPr/>
        </p:nvSpPr>
        <p:spPr bwMode="auto">
          <a:xfrm>
            <a:off x="755650" y="1844675"/>
            <a:ext cx="865188" cy="649288"/>
          </a:xfrm>
          <a:prstGeom prst="ellipse">
            <a:avLst/>
          </a:prstGeom>
          <a:noFill/>
          <a:ln w="28575">
            <a:solidFill>
              <a:srgbClr val="99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6223" name="Oval 31"/>
          <p:cNvSpPr>
            <a:spLocks noChangeArrowheads="1"/>
          </p:cNvSpPr>
          <p:nvPr/>
        </p:nvSpPr>
        <p:spPr bwMode="auto">
          <a:xfrm>
            <a:off x="7235825" y="1773238"/>
            <a:ext cx="720725" cy="649287"/>
          </a:xfrm>
          <a:prstGeom prst="ellipse">
            <a:avLst/>
          </a:prstGeom>
          <a:noFill/>
          <a:ln w="28575">
            <a:solidFill>
              <a:srgbClr val="99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6224" name="Oval 32"/>
          <p:cNvSpPr>
            <a:spLocks noChangeArrowheads="1"/>
          </p:cNvSpPr>
          <p:nvPr/>
        </p:nvSpPr>
        <p:spPr bwMode="auto">
          <a:xfrm>
            <a:off x="179388" y="3141663"/>
            <a:ext cx="865187" cy="649287"/>
          </a:xfrm>
          <a:prstGeom prst="ellipse">
            <a:avLst/>
          </a:prstGeom>
          <a:noFill/>
          <a:ln w="28575">
            <a:solidFill>
              <a:srgbClr val="99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6225" name="Oval 33"/>
          <p:cNvSpPr>
            <a:spLocks noChangeArrowheads="1"/>
          </p:cNvSpPr>
          <p:nvPr/>
        </p:nvSpPr>
        <p:spPr bwMode="auto">
          <a:xfrm>
            <a:off x="4284663" y="3141663"/>
            <a:ext cx="720725" cy="649287"/>
          </a:xfrm>
          <a:prstGeom prst="ellipse">
            <a:avLst/>
          </a:prstGeom>
          <a:noFill/>
          <a:ln w="28575">
            <a:solidFill>
              <a:srgbClr val="99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6226" name="Oval 34"/>
          <p:cNvSpPr>
            <a:spLocks noChangeArrowheads="1"/>
          </p:cNvSpPr>
          <p:nvPr/>
        </p:nvSpPr>
        <p:spPr bwMode="auto">
          <a:xfrm>
            <a:off x="827088" y="3789363"/>
            <a:ext cx="1081087" cy="649287"/>
          </a:xfrm>
          <a:prstGeom prst="ellipse">
            <a:avLst/>
          </a:prstGeom>
          <a:noFill/>
          <a:ln w="28575">
            <a:solidFill>
              <a:srgbClr val="99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6227" name="Oval 35"/>
          <p:cNvSpPr>
            <a:spLocks noChangeArrowheads="1"/>
          </p:cNvSpPr>
          <p:nvPr/>
        </p:nvSpPr>
        <p:spPr bwMode="auto">
          <a:xfrm>
            <a:off x="2124075" y="3716338"/>
            <a:ext cx="288925" cy="719137"/>
          </a:xfrm>
          <a:prstGeom prst="ellipse">
            <a:avLst/>
          </a:prstGeom>
          <a:noFill/>
          <a:ln w="28575">
            <a:solidFill>
              <a:srgbClr val="99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6228" name="Oval 36"/>
          <p:cNvSpPr>
            <a:spLocks noChangeArrowheads="1"/>
          </p:cNvSpPr>
          <p:nvPr/>
        </p:nvSpPr>
        <p:spPr bwMode="auto">
          <a:xfrm>
            <a:off x="5795963" y="3789363"/>
            <a:ext cx="1008062" cy="649287"/>
          </a:xfrm>
          <a:prstGeom prst="ellipse">
            <a:avLst/>
          </a:prstGeom>
          <a:noFill/>
          <a:ln w="28575">
            <a:solidFill>
              <a:srgbClr val="99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6229" name="Oval 37"/>
          <p:cNvSpPr>
            <a:spLocks noChangeArrowheads="1"/>
          </p:cNvSpPr>
          <p:nvPr/>
        </p:nvSpPr>
        <p:spPr bwMode="auto">
          <a:xfrm>
            <a:off x="2051050" y="4437063"/>
            <a:ext cx="865188" cy="649287"/>
          </a:xfrm>
          <a:prstGeom prst="ellipse">
            <a:avLst/>
          </a:prstGeom>
          <a:noFill/>
          <a:ln w="28575">
            <a:solidFill>
              <a:srgbClr val="99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6230" name="Oval 38"/>
          <p:cNvSpPr>
            <a:spLocks noChangeArrowheads="1"/>
          </p:cNvSpPr>
          <p:nvPr/>
        </p:nvSpPr>
        <p:spPr bwMode="auto">
          <a:xfrm>
            <a:off x="6948488" y="4437063"/>
            <a:ext cx="1008062" cy="720725"/>
          </a:xfrm>
          <a:prstGeom prst="ellipse">
            <a:avLst/>
          </a:prstGeom>
          <a:noFill/>
          <a:ln w="28575">
            <a:solidFill>
              <a:srgbClr val="99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6231" name="Oval 39"/>
          <p:cNvSpPr>
            <a:spLocks noChangeArrowheads="1"/>
          </p:cNvSpPr>
          <p:nvPr/>
        </p:nvSpPr>
        <p:spPr bwMode="auto">
          <a:xfrm>
            <a:off x="8278813" y="4508500"/>
            <a:ext cx="865187" cy="649288"/>
          </a:xfrm>
          <a:prstGeom prst="ellipse">
            <a:avLst/>
          </a:prstGeom>
          <a:noFill/>
          <a:ln w="28575">
            <a:solidFill>
              <a:srgbClr val="99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6232" name="Oval 40"/>
          <p:cNvSpPr>
            <a:spLocks noChangeArrowheads="1"/>
          </p:cNvSpPr>
          <p:nvPr/>
        </p:nvSpPr>
        <p:spPr bwMode="auto">
          <a:xfrm>
            <a:off x="3995738" y="5157788"/>
            <a:ext cx="865187" cy="649287"/>
          </a:xfrm>
          <a:prstGeom prst="ellipse">
            <a:avLst/>
          </a:prstGeom>
          <a:noFill/>
          <a:ln w="28575">
            <a:solidFill>
              <a:srgbClr val="99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53" name="AutoShape 34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563938" y="6237288"/>
            <a:ext cx="1008062" cy="431800"/>
          </a:xfrm>
          <a:prstGeom prst="actionButtonForwardNext">
            <a:avLst/>
          </a:prstGeom>
          <a:gradFill rotWithShape="1">
            <a:gsLst>
              <a:gs pos="0">
                <a:schemeClr val="bg1"/>
              </a:gs>
              <a:gs pos="100000">
                <a:srgbClr val="FFCCFF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62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62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62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62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62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62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62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62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6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6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62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6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6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62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6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6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62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6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6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62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6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6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62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62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362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6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6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6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362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6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62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6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362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62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62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362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6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6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6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6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362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6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62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9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6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362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6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62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3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362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6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6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6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4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362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62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62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7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62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362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62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62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1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362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6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6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6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2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362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3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62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62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5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62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362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7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62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62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9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362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6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6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6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0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362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1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62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62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3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62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362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5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62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62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7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362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6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6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6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362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62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62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62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362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62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62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5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362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6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6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6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6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362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62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62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9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62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0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362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62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62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3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362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6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6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6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4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362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62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62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7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62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8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362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62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62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1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362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6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6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6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2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362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3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62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62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5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62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6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362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7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62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62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9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362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6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6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6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0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362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1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62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62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3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62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4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362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5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62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62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7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362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6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6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6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362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62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62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62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362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62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62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5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362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6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6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6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6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362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62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62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9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62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0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362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62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62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3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362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6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6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6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4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362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62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62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7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62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8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362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62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62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1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362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7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6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6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6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2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362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3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62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62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5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62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6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362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7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62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62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9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362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36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36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36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0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362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1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362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362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3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362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4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362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5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362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362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7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362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203" grpId="0" animBg="1"/>
      <p:bldP spid="136204" grpId="0" animBg="1"/>
      <p:bldP spid="136205" grpId="0" animBg="1"/>
      <p:bldP spid="136206" grpId="0" animBg="1"/>
      <p:bldP spid="136207" grpId="0" animBg="1"/>
      <p:bldP spid="136208" grpId="0" animBg="1"/>
      <p:bldP spid="136209" grpId="0" animBg="1"/>
      <p:bldP spid="136210" grpId="0" animBg="1"/>
      <p:bldP spid="136211" grpId="0" animBg="1"/>
      <p:bldP spid="136212" grpId="0" animBg="1"/>
      <p:bldP spid="136213" grpId="0" animBg="1"/>
      <p:bldP spid="136214" grpId="0" animBg="1"/>
      <p:bldP spid="136215" grpId="0" animBg="1"/>
      <p:bldP spid="136216" grpId="0" animBg="1"/>
      <p:bldP spid="136217" grpId="0" animBg="1"/>
      <p:bldP spid="136218" grpId="0" animBg="1"/>
      <p:bldP spid="136219" grpId="0" animBg="1"/>
      <p:bldP spid="136220" grpId="0" animBg="1"/>
      <p:bldP spid="136221" grpId="0" animBg="1"/>
      <p:bldP spid="136222" grpId="0" animBg="1"/>
      <p:bldP spid="136223" grpId="0" animBg="1"/>
      <p:bldP spid="136224" grpId="0" animBg="1"/>
      <p:bldP spid="136225" grpId="0" animBg="1"/>
      <p:bldP spid="136226" grpId="0" animBg="1"/>
      <p:bldP spid="136227" grpId="0" animBg="1"/>
      <p:bldP spid="136228" grpId="0" animBg="1"/>
      <p:bldP spid="136229" grpId="0" animBg="1"/>
      <p:bldP spid="136230" grpId="0" animBg="1"/>
      <p:bldP spid="136231" grpId="0" animBg="1"/>
      <p:bldP spid="1362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733800"/>
            <a:ext cx="8915400" cy="1752600"/>
          </a:xfrm>
        </p:spPr>
        <p:txBody>
          <a:bodyPr lIns="92075" tIns="46038" rIns="92075" bIns="46038"/>
          <a:lstStyle/>
          <a:p>
            <a:pPr eaLnBrk="1" hangingPunct="1"/>
            <a:r>
              <a:rPr lang="en-US" altLang="zh-CN" sz="3600" b="1" smtClean="0">
                <a:solidFill>
                  <a:srgbClr val="3333FF"/>
                </a:solidFill>
                <a:latin typeface="Times New Roman" pitchFamily="18" charset="0"/>
              </a:rPr>
              <a:t>What time</a:t>
            </a:r>
            <a:r>
              <a:rPr lang="en-US" altLang="zh-CN" sz="3600" b="1" smtClean="0">
                <a:solidFill>
                  <a:srgbClr val="1C1C1C"/>
                </a:solidFill>
                <a:latin typeface="Times New Roman" pitchFamily="18" charset="0"/>
              </a:rPr>
              <a:t> </a:t>
            </a:r>
            <a:r>
              <a:rPr lang="en-US" altLang="zh-CN" sz="3600" b="1" smtClean="0">
                <a:solidFill>
                  <a:srgbClr val="FF3300"/>
                </a:solidFill>
                <a:latin typeface="Times New Roman" pitchFamily="18" charset="0"/>
              </a:rPr>
              <a:t>does</a:t>
            </a:r>
            <a:r>
              <a:rPr lang="en-US" altLang="zh-CN" sz="3600" b="1" smtClean="0">
                <a:solidFill>
                  <a:srgbClr val="1C1C1C"/>
                </a:solidFill>
                <a:latin typeface="Times New Roman" pitchFamily="18" charset="0"/>
              </a:rPr>
              <a:t> </a:t>
            </a:r>
            <a:r>
              <a:rPr lang="en-US" altLang="zh-CN" sz="3600" b="1" smtClean="0">
                <a:solidFill>
                  <a:srgbClr val="3333FF"/>
                </a:solidFill>
                <a:latin typeface="Times New Roman" pitchFamily="18" charset="0"/>
              </a:rPr>
              <a:t>she</a:t>
            </a:r>
            <a:r>
              <a:rPr lang="en-US" altLang="zh-CN" sz="3600" b="1" smtClean="0">
                <a:solidFill>
                  <a:srgbClr val="1C1C1C"/>
                </a:solidFill>
                <a:latin typeface="Times New Roman" pitchFamily="18" charset="0"/>
              </a:rPr>
              <a:t> </a:t>
            </a:r>
            <a:r>
              <a:rPr lang="en-US" altLang="zh-CN" sz="3600" b="1" smtClean="0">
                <a:latin typeface="Times New Roman" pitchFamily="18" charset="0"/>
              </a:rPr>
              <a:t>eat breakfast</a:t>
            </a:r>
            <a:r>
              <a:rPr lang="en-US" altLang="zh-CN" sz="3600" b="1" smtClean="0">
                <a:solidFill>
                  <a:srgbClr val="3333FF"/>
                </a:solidFill>
                <a:latin typeface="Times New Roman" pitchFamily="18" charset="0"/>
              </a:rPr>
              <a:t>?</a:t>
            </a:r>
          </a:p>
        </p:txBody>
      </p:sp>
      <p:graphicFrame>
        <p:nvGraphicFramePr>
          <p:cNvPr id="96259" name="Object 3"/>
          <p:cNvGraphicFramePr>
            <a:graphicFrameLocks/>
          </p:cNvGraphicFramePr>
          <p:nvPr/>
        </p:nvGraphicFramePr>
        <p:xfrm>
          <a:off x="250825" y="260350"/>
          <a:ext cx="3124200" cy="2971800"/>
        </p:xfrm>
        <a:graphic>
          <a:graphicData uri="http://schemas.openxmlformats.org/presentationml/2006/ole">
            <p:oleObj spid="_x0000_s61443" name="BMP 图象" r:id="rId4" imgW="2819512" imgH="2714402" progId="PBrush">
              <p:embed/>
            </p:oleObj>
          </a:graphicData>
        </a:graphic>
      </p:graphicFrame>
      <p:graphicFrame>
        <p:nvGraphicFramePr>
          <p:cNvPr id="96260" name="Object 4"/>
          <p:cNvGraphicFramePr>
            <a:graphicFrameLocks/>
          </p:cNvGraphicFramePr>
          <p:nvPr/>
        </p:nvGraphicFramePr>
        <p:xfrm>
          <a:off x="4191000" y="228600"/>
          <a:ext cx="3819525" cy="3505200"/>
        </p:xfrm>
        <a:graphic>
          <a:graphicData uri="http://schemas.openxmlformats.org/presentationml/2006/ole">
            <p:oleObj spid="_x0000_s61444" name="BMP 图象" r:id="rId5" imgW="1857300" imgH="1618759" progId="PBrush">
              <p:embed/>
            </p:oleObj>
          </a:graphicData>
        </a:graphic>
      </p:graphicFrame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1066800" y="5230813"/>
            <a:ext cx="7696200" cy="8540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defTabSz="762000" eaLnBrk="0" hangingPunct="0"/>
            <a:r>
              <a:rPr kumimoji="1" lang="en-US" altLang="zh-CN" sz="3600" b="1">
                <a:solidFill>
                  <a:srgbClr val="3333FF"/>
                </a:solidFill>
                <a:latin typeface="Times New Roman" pitchFamily="18" charset="0"/>
              </a:rPr>
              <a:t>She</a:t>
            </a:r>
            <a:r>
              <a:rPr kumimoji="1" lang="en-US" altLang="zh-CN" sz="3600" b="1">
                <a:solidFill>
                  <a:srgbClr val="1C1C1C"/>
                </a:solidFill>
                <a:latin typeface="Times New Roman" pitchFamily="18" charset="0"/>
              </a:rPr>
              <a:t> </a:t>
            </a:r>
            <a:r>
              <a:rPr kumimoji="1" lang="en-US" altLang="zh-CN" sz="3600" b="1">
                <a:solidFill>
                  <a:srgbClr val="FF3300"/>
                </a:solidFill>
                <a:latin typeface="Times New Roman" pitchFamily="18" charset="0"/>
              </a:rPr>
              <a:t>eats</a:t>
            </a:r>
            <a:r>
              <a:rPr kumimoji="1" lang="en-US" altLang="zh-CN" sz="3600" b="1">
                <a:solidFill>
                  <a:srgbClr val="1C1C1C"/>
                </a:solidFill>
                <a:latin typeface="Times New Roman" pitchFamily="18" charset="0"/>
              </a:rPr>
              <a:t> </a:t>
            </a:r>
            <a:r>
              <a:rPr kumimoji="1" lang="en-US" altLang="zh-CN" sz="3600" b="1">
                <a:solidFill>
                  <a:srgbClr val="3333FF"/>
                </a:solidFill>
                <a:latin typeface="Times New Roman" pitchFamily="18" charset="0"/>
              </a:rPr>
              <a:t>breakfast </a:t>
            </a:r>
            <a:r>
              <a:rPr kumimoji="1" lang="en-US" altLang="zh-CN" sz="3600" b="1">
                <a:solidFill>
                  <a:srgbClr val="FF3300"/>
                </a:solidFill>
                <a:latin typeface="Times New Roman" pitchFamily="18" charset="0"/>
              </a:rPr>
              <a:t>at</a:t>
            </a:r>
            <a:r>
              <a:rPr kumimoji="1" lang="en-US" altLang="zh-CN" sz="3600" b="1">
                <a:solidFill>
                  <a:srgbClr val="3333FF"/>
                </a:solidFill>
                <a:latin typeface="Times New Roman" pitchFamily="18" charset="0"/>
              </a:rPr>
              <a:t> 6:20.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6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500"/>
                                        <p:tgtEl>
                                          <p:spTgt spid="962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3" dur="500"/>
                                        <p:tgtEl>
                                          <p:spTgt spid="962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8" grpId="0" autoUpdateAnimBg="0"/>
      <p:bldP spid="96261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Text Box 2"/>
          <p:cNvSpPr txBox="1">
            <a:spLocks noChangeArrowheads="1"/>
          </p:cNvSpPr>
          <p:nvPr/>
        </p:nvSpPr>
        <p:spPr bwMode="auto">
          <a:xfrm>
            <a:off x="395288" y="981075"/>
            <a:ext cx="8353425" cy="515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en-US" altLang="zh-CN" sz="3200" b="1">
                <a:latin typeface="Times New Roman" pitchFamily="18" charset="0"/>
              </a:rPr>
              <a:t>Hi! I’m Tony. I don’t like to get up early. In the morning, I get up eight. Then I go to school at eight thirty. I don’t </a:t>
            </a:r>
            <a:r>
              <a:rPr lang="en-US" altLang="zh-CN" sz="3200" b="1" i="1">
                <a:solidFill>
                  <a:srgbClr val="FF0000"/>
                </a:solidFill>
                <a:latin typeface="Times New Roman" pitchFamily="18" charset="0"/>
              </a:rPr>
              <a:t>have</a:t>
            </a:r>
            <a:r>
              <a:rPr lang="en-US" altLang="zh-CN" sz="3200" b="1">
                <a:latin typeface="Times New Roman" pitchFamily="18" charset="0"/>
              </a:rPr>
              <a:t> much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zh-CN" sz="3200" b="1" i="1">
                <a:solidFill>
                  <a:srgbClr val="FF0000"/>
                </a:solidFill>
                <a:latin typeface="Times New Roman" pitchFamily="18" charset="0"/>
              </a:rPr>
              <a:t>time for</a:t>
            </a:r>
            <a:r>
              <a:rPr lang="en-US" altLang="zh-CN" sz="3200" b="1">
                <a:latin typeface="Times New Roman" pitchFamily="18" charset="0"/>
              </a:rPr>
              <a:t> breakfast, so I usually eat very quickly. For lunch,</a:t>
            </a:r>
            <a:r>
              <a:rPr lang="en-US" altLang="zh-CN"/>
              <a:t> </a:t>
            </a:r>
            <a:r>
              <a:rPr lang="en-US" altLang="zh-CN" sz="3200" b="1">
                <a:latin typeface="Times New Roman" pitchFamily="18" charset="0"/>
              </a:rPr>
              <a:t>I usually eat hamburgers. After school, I sometimes play basketball for half an hour. When I get home, I always do my homework first. </a:t>
            </a:r>
          </a:p>
        </p:txBody>
      </p:sp>
      <p:sp>
        <p:nvSpPr>
          <p:cNvPr id="82946" name="AutoShape 3"/>
          <p:cNvSpPr>
            <a:spLocks noChangeArrowheads="1"/>
          </p:cNvSpPr>
          <p:nvPr/>
        </p:nvSpPr>
        <p:spPr bwMode="auto">
          <a:xfrm>
            <a:off x="1979613" y="333375"/>
            <a:ext cx="4968875" cy="1873250"/>
          </a:xfrm>
          <a:prstGeom prst="wedgeEllipseCallout">
            <a:avLst>
              <a:gd name="adj1" fmla="val 6838"/>
              <a:gd name="adj2" fmla="val 70509"/>
            </a:avLst>
          </a:prstGeom>
          <a:solidFill>
            <a:srgbClr val="FFCCFF"/>
          </a:solidFill>
          <a:ln w="22225">
            <a:solidFill>
              <a:srgbClr val="CC99FF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zh-CN" sz="2800" b="1">
                <a:solidFill>
                  <a:srgbClr val="0000FF"/>
                </a:solidFill>
              </a:rPr>
              <a:t>have time for+</a:t>
            </a:r>
            <a:r>
              <a:rPr lang="zh-CN" altLang="en-US" sz="2800" b="1">
                <a:solidFill>
                  <a:srgbClr val="0000FF"/>
                </a:solidFill>
              </a:rPr>
              <a:t>名词</a:t>
            </a:r>
          </a:p>
          <a:p>
            <a:r>
              <a:rPr lang="en-US" altLang="zh-CN" sz="2800" b="1">
                <a:solidFill>
                  <a:srgbClr val="0000FF"/>
                </a:solidFill>
              </a:rPr>
              <a:t>have time to do sth</a:t>
            </a:r>
          </a:p>
          <a:p>
            <a:r>
              <a:rPr lang="zh-CN" altLang="en-US" sz="2800" b="1">
                <a:solidFill>
                  <a:srgbClr val="0000FF"/>
                </a:solidFill>
              </a:rPr>
              <a:t>均表示有时间做某事</a:t>
            </a:r>
          </a:p>
        </p:txBody>
      </p:sp>
      <p:sp>
        <p:nvSpPr>
          <p:cNvPr id="82947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588125" y="6237288"/>
            <a:ext cx="1008063" cy="360362"/>
          </a:xfrm>
          <a:prstGeom prst="actionButtonBackPrevious">
            <a:avLst/>
          </a:prstGeom>
          <a:gradFill rotWithShape="1">
            <a:gsLst>
              <a:gs pos="0">
                <a:schemeClr val="bg1"/>
              </a:gs>
              <a:gs pos="100000">
                <a:srgbClr val="FFCCFF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Text Box 2"/>
          <p:cNvSpPr txBox="1">
            <a:spLocks noChangeArrowheads="1"/>
          </p:cNvSpPr>
          <p:nvPr/>
        </p:nvSpPr>
        <p:spPr bwMode="auto">
          <a:xfrm>
            <a:off x="395288" y="981075"/>
            <a:ext cx="8353425" cy="515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en-US" altLang="zh-CN" sz="3200" b="1">
                <a:latin typeface="Times New Roman" pitchFamily="18" charset="0"/>
              </a:rPr>
              <a:t>Hi! I’m Tony. I don’t like to get up early. In the morning, I get up eight. Then I go to school at eight thirty. I don’t have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much </a:t>
            </a:r>
            <a:r>
              <a:rPr lang="en-US" altLang="zh-CN" sz="3200" b="1">
                <a:latin typeface="Times New Roman" pitchFamily="18" charset="0"/>
              </a:rPr>
              <a:t>time for breakfast, so I usually eat very quickly. For lunch,</a:t>
            </a:r>
            <a:r>
              <a:rPr lang="en-US" altLang="zh-CN"/>
              <a:t> </a:t>
            </a:r>
            <a:r>
              <a:rPr lang="en-US" altLang="zh-CN" sz="3200" b="1">
                <a:latin typeface="Times New Roman" pitchFamily="18" charset="0"/>
              </a:rPr>
              <a:t>I usually eat hamburgers. After school, I sometimes play basketball for half an hour. When I get home, I always do my homework first. </a:t>
            </a:r>
          </a:p>
        </p:txBody>
      </p:sp>
      <p:sp>
        <p:nvSpPr>
          <p:cNvPr id="83970" name="AutoShape 3"/>
          <p:cNvSpPr>
            <a:spLocks noChangeArrowheads="1"/>
          </p:cNvSpPr>
          <p:nvPr/>
        </p:nvSpPr>
        <p:spPr bwMode="auto">
          <a:xfrm>
            <a:off x="971550" y="333375"/>
            <a:ext cx="7129463" cy="1873250"/>
          </a:xfrm>
          <a:prstGeom prst="wedgeEllipseCallout">
            <a:avLst>
              <a:gd name="adj1" fmla="val 19917"/>
              <a:gd name="adj2" fmla="val 66866"/>
            </a:avLst>
          </a:prstGeom>
          <a:solidFill>
            <a:srgbClr val="FFCCFF"/>
          </a:solidFill>
          <a:ln w="22225">
            <a:solidFill>
              <a:srgbClr val="CC99FF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zh-CN" sz="2800" b="1">
                <a:solidFill>
                  <a:srgbClr val="0000FF"/>
                </a:solidFill>
              </a:rPr>
              <a:t>much, </a:t>
            </a:r>
            <a:r>
              <a:rPr lang="zh-CN" altLang="en-US" sz="2800" b="1">
                <a:solidFill>
                  <a:srgbClr val="0000FF"/>
                </a:solidFill>
              </a:rPr>
              <a:t>意为“很多，大量的”，用来修饰不可数名词。此句中</a:t>
            </a:r>
            <a:r>
              <a:rPr lang="en-US" altLang="zh-CN" sz="2800" b="1">
                <a:solidFill>
                  <a:srgbClr val="0000FF"/>
                </a:solidFill>
              </a:rPr>
              <a:t>time</a:t>
            </a:r>
            <a:r>
              <a:rPr lang="zh-CN" altLang="en-US" sz="2800" b="1">
                <a:solidFill>
                  <a:srgbClr val="0000FF"/>
                </a:solidFill>
              </a:rPr>
              <a:t> “时间”为不可数名词</a:t>
            </a:r>
          </a:p>
        </p:txBody>
      </p:sp>
      <p:sp>
        <p:nvSpPr>
          <p:cNvPr id="83971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588125" y="6237288"/>
            <a:ext cx="1008063" cy="360362"/>
          </a:xfrm>
          <a:prstGeom prst="actionButtonBackPrevious">
            <a:avLst/>
          </a:prstGeom>
          <a:gradFill rotWithShape="1">
            <a:gsLst>
              <a:gs pos="0">
                <a:schemeClr val="bg1"/>
              </a:gs>
              <a:gs pos="100000">
                <a:srgbClr val="FFCCFF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Text Box 2"/>
          <p:cNvSpPr txBox="1">
            <a:spLocks noChangeArrowheads="1"/>
          </p:cNvSpPr>
          <p:nvPr/>
        </p:nvSpPr>
        <p:spPr bwMode="auto">
          <a:xfrm>
            <a:off x="395288" y="981075"/>
            <a:ext cx="8353425" cy="515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en-US" altLang="zh-CN" sz="3200" b="1">
                <a:latin typeface="Times New Roman" pitchFamily="18" charset="0"/>
              </a:rPr>
              <a:t>Hi! I’m Tony. I don’t like to get up early. In the morning, I get up eight. Then I go to school at eight thirty. I don’t have much time for breakfast, so I usually eat very quickly. For lunch,</a:t>
            </a:r>
            <a:r>
              <a:rPr lang="en-US" altLang="zh-CN"/>
              <a:t> </a:t>
            </a:r>
            <a:r>
              <a:rPr lang="en-US" altLang="zh-CN" sz="3200" b="1">
                <a:latin typeface="Times New Roman" pitchFamily="18" charset="0"/>
              </a:rPr>
              <a:t>I usually eat hamburgers. After school, I sometimes play basketball for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half an hour</a:t>
            </a:r>
            <a:r>
              <a:rPr lang="en-US" altLang="zh-CN" sz="3200" b="1">
                <a:latin typeface="Times New Roman" pitchFamily="18" charset="0"/>
              </a:rPr>
              <a:t>. When I get home, I always do my homework first. </a:t>
            </a:r>
          </a:p>
        </p:txBody>
      </p:sp>
      <p:sp>
        <p:nvSpPr>
          <p:cNvPr id="84994" name="AutoShape 3"/>
          <p:cNvSpPr>
            <a:spLocks noChangeArrowheads="1"/>
          </p:cNvSpPr>
          <p:nvPr/>
        </p:nvSpPr>
        <p:spPr bwMode="auto">
          <a:xfrm>
            <a:off x="107950" y="188913"/>
            <a:ext cx="9036050" cy="4032250"/>
          </a:xfrm>
          <a:prstGeom prst="wedgeEllipseCallout">
            <a:avLst>
              <a:gd name="adj1" fmla="val 19500"/>
              <a:gd name="adj2" fmla="val 54292"/>
            </a:avLst>
          </a:prstGeom>
          <a:solidFill>
            <a:srgbClr val="FFCCFF"/>
          </a:solidFill>
          <a:ln w="22225">
            <a:solidFill>
              <a:srgbClr val="CC99FF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2800" b="1">
                <a:solidFill>
                  <a:srgbClr val="0000FF"/>
                </a:solidFill>
              </a:rPr>
              <a:t>意为“半个小时”。表达“一半</a:t>
            </a:r>
            <a:r>
              <a:rPr lang="en-US" altLang="zh-CN" sz="2800" b="1">
                <a:solidFill>
                  <a:srgbClr val="0000FF"/>
                </a:solidFill>
              </a:rPr>
              <a:t>……”</a:t>
            </a:r>
            <a:r>
              <a:rPr lang="zh-CN" altLang="en-US" sz="2800" b="1">
                <a:solidFill>
                  <a:srgbClr val="0000FF"/>
                </a:solidFill>
              </a:rPr>
              <a:t>时，可用</a:t>
            </a:r>
            <a:r>
              <a:rPr lang="en-US" altLang="zh-CN" sz="2800" b="1">
                <a:solidFill>
                  <a:srgbClr val="0000FF"/>
                </a:solidFill>
              </a:rPr>
              <a:t>half a</a:t>
            </a:r>
            <a:r>
              <a:rPr lang="zh-CN" altLang="en-US" sz="2800" b="1">
                <a:solidFill>
                  <a:srgbClr val="0000FF"/>
                </a:solidFill>
              </a:rPr>
              <a:t>（</a:t>
            </a:r>
            <a:r>
              <a:rPr lang="en-US" altLang="zh-CN" sz="2800" b="1">
                <a:solidFill>
                  <a:srgbClr val="0000FF"/>
                </a:solidFill>
              </a:rPr>
              <a:t>n</a:t>
            </a:r>
            <a:r>
              <a:rPr lang="zh-CN" altLang="en-US" sz="2800" b="1">
                <a:solidFill>
                  <a:srgbClr val="0000FF"/>
                </a:solidFill>
              </a:rPr>
              <a:t>）</a:t>
            </a:r>
            <a:r>
              <a:rPr lang="en-US" altLang="zh-CN" sz="2800" b="1">
                <a:solidFill>
                  <a:srgbClr val="0000FF"/>
                </a:solidFill>
              </a:rPr>
              <a:t>…</a:t>
            </a:r>
            <a:r>
              <a:rPr lang="zh-CN" altLang="en-US" sz="2800" b="1">
                <a:solidFill>
                  <a:srgbClr val="0000FF"/>
                </a:solidFill>
              </a:rPr>
              <a:t>，如“半个苹果”为</a:t>
            </a:r>
            <a:r>
              <a:rPr lang="en-US" altLang="zh-CN" sz="2800" b="1">
                <a:solidFill>
                  <a:srgbClr val="0000FF"/>
                </a:solidFill>
              </a:rPr>
              <a:t>half an apple</a:t>
            </a:r>
            <a:r>
              <a:rPr lang="zh-CN" altLang="en-US" sz="2800" b="1">
                <a:solidFill>
                  <a:srgbClr val="0000FF"/>
                </a:solidFill>
              </a:rPr>
              <a:t>。表达“几个半</a:t>
            </a:r>
            <a:r>
              <a:rPr lang="en-US" altLang="zh-CN" sz="2800" b="1">
                <a:solidFill>
                  <a:srgbClr val="0000FF"/>
                </a:solidFill>
              </a:rPr>
              <a:t>……”</a:t>
            </a:r>
            <a:r>
              <a:rPr lang="zh-CN" altLang="en-US" sz="2800" b="1">
                <a:solidFill>
                  <a:srgbClr val="0000FF"/>
                </a:solidFill>
              </a:rPr>
              <a:t>时，可用（</a:t>
            </a:r>
            <a:r>
              <a:rPr lang="en-US" altLang="zh-CN" sz="2800" b="1">
                <a:solidFill>
                  <a:srgbClr val="0000FF"/>
                </a:solidFill>
              </a:rPr>
              <a:t>one+</a:t>
            </a:r>
            <a:r>
              <a:rPr lang="zh-CN" altLang="en-US" sz="2800" b="1">
                <a:solidFill>
                  <a:srgbClr val="0000FF"/>
                </a:solidFill>
              </a:rPr>
              <a:t>可数名词单数</a:t>
            </a:r>
            <a:r>
              <a:rPr lang="en-US" altLang="zh-CN" sz="2800" b="1">
                <a:solidFill>
                  <a:srgbClr val="0000FF"/>
                </a:solidFill>
              </a:rPr>
              <a:t>/</a:t>
            </a:r>
            <a:r>
              <a:rPr lang="zh-CN" altLang="en-US" sz="2800" b="1">
                <a:solidFill>
                  <a:srgbClr val="0000FF"/>
                </a:solidFill>
              </a:rPr>
              <a:t>基数词</a:t>
            </a:r>
            <a:r>
              <a:rPr lang="en-US" altLang="zh-CN" sz="2800" b="1">
                <a:solidFill>
                  <a:srgbClr val="0000FF"/>
                </a:solidFill>
              </a:rPr>
              <a:t>+</a:t>
            </a:r>
            <a:r>
              <a:rPr lang="zh-CN" altLang="en-US" sz="2800" b="1">
                <a:solidFill>
                  <a:srgbClr val="0000FF"/>
                </a:solidFill>
              </a:rPr>
              <a:t>可数名词复数）</a:t>
            </a:r>
            <a:r>
              <a:rPr lang="en-US" altLang="zh-CN" sz="2800" b="1">
                <a:solidFill>
                  <a:srgbClr val="0000FF"/>
                </a:solidFill>
              </a:rPr>
              <a:t>+ and a half</a:t>
            </a:r>
            <a:r>
              <a:rPr lang="zh-CN" altLang="en-US" sz="2800" b="1">
                <a:solidFill>
                  <a:srgbClr val="0000FF"/>
                </a:solidFill>
              </a:rPr>
              <a:t>，如“一个半小时”为</a:t>
            </a:r>
            <a:r>
              <a:rPr lang="en-US" altLang="zh-CN" sz="2800" b="1">
                <a:solidFill>
                  <a:srgbClr val="0000FF"/>
                </a:solidFill>
              </a:rPr>
              <a:t>one hour and a half</a:t>
            </a:r>
            <a:r>
              <a:rPr lang="zh-CN" altLang="en-US" sz="2800" b="1">
                <a:solidFill>
                  <a:srgbClr val="0000FF"/>
                </a:solidFill>
              </a:rPr>
              <a:t>，“两个半小时”为“</a:t>
            </a:r>
            <a:r>
              <a:rPr lang="en-US" altLang="zh-CN" sz="2800" b="1">
                <a:solidFill>
                  <a:srgbClr val="0000FF"/>
                </a:solidFill>
              </a:rPr>
              <a:t>two hours and a half</a:t>
            </a:r>
            <a:r>
              <a:rPr lang="zh-CN" altLang="en-US" sz="2800" b="1">
                <a:solidFill>
                  <a:srgbClr val="0000FF"/>
                </a:solidFill>
              </a:rPr>
              <a:t>。</a:t>
            </a:r>
          </a:p>
        </p:txBody>
      </p:sp>
      <p:sp>
        <p:nvSpPr>
          <p:cNvPr id="84995" name="AutoShape 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588125" y="6237288"/>
            <a:ext cx="1008063" cy="360362"/>
          </a:xfrm>
          <a:prstGeom prst="actionButtonBackPrevious">
            <a:avLst/>
          </a:prstGeom>
          <a:gradFill rotWithShape="1">
            <a:gsLst>
              <a:gs pos="0">
                <a:schemeClr val="bg1"/>
              </a:gs>
              <a:gs pos="100000">
                <a:srgbClr val="FFCCFF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Text Box 2"/>
          <p:cNvSpPr txBox="1">
            <a:spLocks noChangeArrowheads="1"/>
          </p:cNvSpPr>
          <p:nvPr/>
        </p:nvSpPr>
        <p:spPr bwMode="auto">
          <a:xfrm>
            <a:off x="395288" y="981075"/>
            <a:ext cx="83534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en-US" altLang="zh-CN" sz="3200" b="1">
                <a:latin typeface="Times New Roman" pitchFamily="18" charset="0"/>
              </a:rPr>
              <a:t>Hi! I’m Tony. I don’t like to get up early. In the morning, I get up eight. Then I go to school at eight thirty. I don’t have much time for breakfast, so I usually eat hamburgers. After school, I sometimes play basketball for half an hour.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When</a:t>
            </a:r>
            <a:r>
              <a:rPr lang="en-US" altLang="zh-CN" sz="3200" b="1">
                <a:latin typeface="Times New Roman" pitchFamily="18" charset="0"/>
              </a:rPr>
              <a:t> I get home, I always do my homework first. </a:t>
            </a:r>
          </a:p>
        </p:txBody>
      </p:sp>
      <p:sp>
        <p:nvSpPr>
          <p:cNvPr id="86018" name="AutoShape 3"/>
          <p:cNvSpPr>
            <a:spLocks noChangeArrowheads="1"/>
          </p:cNvSpPr>
          <p:nvPr/>
        </p:nvSpPr>
        <p:spPr bwMode="auto">
          <a:xfrm>
            <a:off x="323850" y="1557338"/>
            <a:ext cx="7632700" cy="2592387"/>
          </a:xfrm>
          <a:prstGeom prst="wedgeEllipseCallout">
            <a:avLst>
              <a:gd name="adj1" fmla="val -25269"/>
              <a:gd name="adj2" fmla="val 62185"/>
            </a:avLst>
          </a:prstGeom>
          <a:solidFill>
            <a:srgbClr val="FFCCFF"/>
          </a:solidFill>
          <a:ln w="22225">
            <a:solidFill>
              <a:srgbClr val="CC99FF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zh-CN" sz="2800" b="1">
                <a:solidFill>
                  <a:srgbClr val="0000FF"/>
                </a:solidFill>
              </a:rPr>
              <a:t>when</a:t>
            </a:r>
            <a:r>
              <a:rPr lang="zh-CN" altLang="en-US" sz="2800" b="1">
                <a:solidFill>
                  <a:srgbClr val="0000FF"/>
                </a:solidFill>
              </a:rPr>
              <a:t>引导时间状语从句，意为“当</a:t>
            </a:r>
            <a:r>
              <a:rPr lang="en-US" altLang="zh-CN" sz="2800" b="1">
                <a:solidFill>
                  <a:srgbClr val="0000FF"/>
                </a:solidFill>
              </a:rPr>
              <a:t>……</a:t>
            </a:r>
            <a:r>
              <a:rPr lang="zh-CN" altLang="en-US" sz="2800" b="1">
                <a:solidFill>
                  <a:srgbClr val="0000FF"/>
                </a:solidFill>
              </a:rPr>
              <a:t>时候”。这句话的主句为“</a:t>
            </a:r>
            <a:r>
              <a:rPr lang="en-US" altLang="zh-CN" sz="2800" b="1">
                <a:solidFill>
                  <a:srgbClr val="0000FF"/>
                </a:solidFill>
              </a:rPr>
              <a:t>I always do my homework first”</a:t>
            </a:r>
            <a:r>
              <a:rPr lang="zh-CN" altLang="en-US" sz="2800" b="1">
                <a:solidFill>
                  <a:srgbClr val="0000FF"/>
                </a:solidFill>
              </a:rPr>
              <a:t>。</a:t>
            </a:r>
          </a:p>
        </p:txBody>
      </p:sp>
      <p:sp>
        <p:nvSpPr>
          <p:cNvPr id="8601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588125" y="6237288"/>
            <a:ext cx="1008063" cy="360362"/>
          </a:xfrm>
          <a:prstGeom prst="actionButtonBackPrevious">
            <a:avLst/>
          </a:prstGeom>
          <a:gradFill rotWithShape="1">
            <a:gsLst>
              <a:gs pos="0">
                <a:schemeClr val="bg1"/>
              </a:gs>
              <a:gs pos="100000">
                <a:srgbClr val="FFCCFF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Text Box 2"/>
          <p:cNvSpPr txBox="1">
            <a:spLocks noChangeArrowheads="1"/>
          </p:cNvSpPr>
          <p:nvPr/>
        </p:nvSpPr>
        <p:spPr bwMode="auto">
          <a:xfrm>
            <a:off x="395288" y="981075"/>
            <a:ext cx="835342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en-US" altLang="zh-CN" sz="3200" b="1">
                <a:latin typeface="Times New Roman" pitchFamily="18" charset="0"/>
              </a:rPr>
              <a:t>Hi! I’m Tony. I don’t like to get up early. In the morning, I get up eight. Then I go to school at eight thirty. I don’t have much time for breakfast, so I usually eat hamburgers. After school, I sometimes play basketball for half an hour. When I get home, I always do my homework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first</a:t>
            </a:r>
            <a:r>
              <a:rPr lang="en-US" altLang="zh-CN" sz="3200" b="1">
                <a:latin typeface="Times New Roman" pitchFamily="18" charset="0"/>
              </a:rPr>
              <a:t>. </a:t>
            </a:r>
          </a:p>
        </p:txBody>
      </p:sp>
      <p:sp>
        <p:nvSpPr>
          <p:cNvPr id="87042" name="AutoShape 3"/>
          <p:cNvSpPr>
            <a:spLocks noChangeArrowheads="1"/>
          </p:cNvSpPr>
          <p:nvPr/>
        </p:nvSpPr>
        <p:spPr bwMode="auto">
          <a:xfrm>
            <a:off x="827088" y="2636838"/>
            <a:ext cx="7632700" cy="2089150"/>
          </a:xfrm>
          <a:prstGeom prst="wedgeEllipseCallout">
            <a:avLst>
              <a:gd name="adj1" fmla="val -25269"/>
              <a:gd name="adj2" fmla="val 65120"/>
            </a:avLst>
          </a:prstGeom>
          <a:solidFill>
            <a:srgbClr val="FFCCFF"/>
          </a:solidFill>
          <a:ln w="22225">
            <a:solidFill>
              <a:srgbClr val="CC99FF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zh-CN" sz="2800" b="1">
                <a:solidFill>
                  <a:srgbClr val="0000FF"/>
                </a:solidFill>
              </a:rPr>
              <a:t>first</a:t>
            </a:r>
            <a:r>
              <a:rPr lang="zh-CN" altLang="en-US" sz="2800" b="1">
                <a:solidFill>
                  <a:srgbClr val="0000FF"/>
                </a:solidFill>
              </a:rPr>
              <a:t>，</a:t>
            </a:r>
            <a:r>
              <a:rPr lang="en-US" altLang="zh-CN" sz="2800" b="1">
                <a:solidFill>
                  <a:srgbClr val="0000FF"/>
                </a:solidFill>
              </a:rPr>
              <a:t>second</a:t>
            </a:r>
            <a:r>
              <a:rPr lang="zh-CN" altLang="en-US" sz="2800" b="1">
                <a:solidFill>
                  <a:srgbClr val="0000FF"/>
                </a:solidFill>
              </a:rPr>
              <a:t>，</a:t>
            </a:r>
            <a:r>
              <a:rPr lang="en-US" altLang="zh-CN" sz="2800" b="1">
                <a:solidFill>
                  <a:srgbClr val="0000FF"/>
                </a:solidFill>
              </a:rPr>
              <a:t>third</a:t>
            </a:r>
            <a:r>
              <a:rPr lang="zh-CN" altLang="en-US" sz="2800" b="1">
                <a:solidFill>
                  <a:srgbClr val="0000FF"/>
                </a:solidFill>
              </a:rPr>
              <a:t>等序数词经常用于表示叙述的顺序，这时前边不加</a:t>
            </a:r>
            <a:r>
              <a:rPr lang="en-US" altLang="zh-CN" sz="2800" b="1">
                <a:solidFill>
                  <a:srgbClr val="0000FF"/>
                </a:solidFill>
              </a:rPr>
              <a:t>the</a:t>
            </a:r>
            <a:r>
              <a:rPr lang="zh-CN" altLang="en-US" sz="2800" b="1">
                <a:solidFill>
                  <a:srgbClr val="0000FF"/>
                </a:solidFill>
              </a:rPr>
              <a:t>。</a:t>
            </a:r>
          </a:p>
        </p:txBody>
      </p:sp>
      <p:sp>
        <p:nvSpPr>
          <p:cNvPr id="87043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588125" y="6237288"/>
            <a:ext cx="1008063" cy="360362"/>
          </a:xfrm>
          <a:prstGeom prst="actionButtonBackPrevious">
            <a:avLst/>
          </a:prstGeom>
          <a:gradFill rotWithShape="1">
            <a:gsLst>
              <a:gs pos="0">
                <a:schemeClr val="bg1"/>
              </a:gs>
              <a:gs pos="100000">
                <a:srgbClr val="FFCCFF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Text Box 2"/>
          <p:cNvSpPr txBox="1">
            <a:spLocks noChangeArrowheads="1"/>
          </p:cNvSpPr>
          <p:nvPr/>
        </p:nvSpPr>
        <p:spPr bwMode="auto">
          <a:xfrm>
            <a:off x="250825" y="404813"/>
            <a:ext cx="8569325" cy="536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30000"/>
              </a:spcBef>
            </a:pPr>
            <a:r>
              <a:rPr lang="en-US" altLang="zh-CN" sz="3200" b="1">
                <a:latin typeface="Times New Roman" pitchFamily="18" charset="0"/>
              </a:rPr>
              <a:t>In the evening, I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either</a:t>
            </a:r>
            <a:r>
              <a:rPr lang="en-US" altLang="zh-CN" sz="3200" b="1">
                <a:latin typeface="Times New Roman" pitchFamily="18" charset="0"/>
              </a:rPr>
              <a:t> watch TV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or</a:t>
            </a:r>
            <a:r>
              <a:rPr lang="en-US" altLang="zh-CN" sz="3200" b="1">
                <a:latin typeface="Times New Roman" pitchFamily="18" charset="0"/>
              </a:rPr>
              <a:t> play computer games. At ten thirty, I brush my teeth and then I go to bed.</a:t>
            </a:r>
          </a:p>
          <a:p>
            <a:pPr>
              <a:lnSpc>
                <a:spcPct val="150000"/>
              </a:lnSpc>
              <a:spcBef>
                <a:spcPct val="30000"/>
              </a:spcBef>
            </a:pPr>
            <a:r>
              <a:rPr lang="en-US" altLang="zh-CN" sz="3200" b="1">
                <a:latin typeface="Times New Roman" pitchFamily="18" charset="0"/>
              </a:rPr>
              <a:t>Mary is my sister. She usually gets up at six thirty. Then she always takes a shower and eats a good breakfast. After that, she goes to school at eight thirty.</a:t>
            </a:r>
          </a:p>
        </p:txBody>
      </p:sp>
      <p:sp>
        <p:nvSpPr>
          <p:cNvPr id="88066" name="AutoShape 3"/>
          <p:cNvSpPr>
            <a:spLocks noChangeArrowheads="1"/>
          </p:cNvSpPr>
          <p:nvPr/>
        </p:nvSpPr>
        <p:spPr bwMode="auto">
          <a:xfrm>
            <a:off x="539750" y="1700213"/>
            <a:ext cx="8135938" cy="3744912"/>
          </a:xfrm>
          <a:prstGeom prst="wedgeEllipseCallout">
            <a:avLst>
              <a:gd name="adj1" fmla="val -5824"/>
              <a:gd name="adj2" fmla="val -67083"/>
            </a:avLst>
          </a:prstGeom>
          <a:solidFill>
            <a:srgbClr val="FFCCFF"/>
          </a:solidFill>
          <a:ln w="22225">
            <a:solidFill>
              <a:srgbClr val="CC99FF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zh-CN" sz="2800" b="1">
                <a:solidFill>
                  <a:srgbClr val="0000FF"/>
                </a:solidFill>
              </a:rPr>
              <a:t>either…or… </a:t>
            </a:r>
            <a:r>
              <a:rPr lang="zh-CN" altLang="en-US" sz="2800" b="1">
                <a:solidFill>
                  <a:srgbClr val="0000FF"/>
                </a:solidFill>
              </a:rPr>
              <a:t>是并列连词，意为“或者</a:t>
            </a:r>
            <a:r>
              <a:rPr lang="en-US" altLang="zh-CN" sz="2800" b="1">
                <a:solidFill>
                  <a:srgbClr val="0000FF"/>
                </a:solidFill>
              </a:rPr>
              <a:t>……</a:t>
            </a:r>
            <a:r>
              <a:rPr lang="zh-CN" altLang="en-US" sz="2800" b="1">
                <a:solidFill>
                  <a:srgbClr val="0000FF"/>
                </a:solidFill>
              </a:rPr>
              <a:t>或者</a:t>
            </a:r>
            <a:r>
              <a:rPr lang="en-US" altLang="zh-CN" sz="2800" b="1">
                <a:solidFill>
                  <a:srgbClr val="0000FF"/>
                </a:solidFill>
              </a:rPr>
              <a:t>……</a:t>
            </a:r>
            <a:r>
              <a:rPr lang="zh-CN" altLang="en-US" sz="2800" b="1">
                <a:solidFill>
                  <a:srgbClr val="0000FF"/>
                </a:solidFill>
              </a:rPr>
              <a:t>”、“那么</a:t>
            </a:r>
            <a:r>
              <a:rPr lang="en-US" altLang="zh-CN" sz="2800" b="1">
                <a:solidFill>
                  <a:srgbClr val="0000FF"/>
                </a:solidFill>
              </a:rPr>
              <a:t>……</a:t>
            </a:r>
            <a:r>
              <a:rPr lang="zh-CN" altLang="en-US" sz="2800" b="1">
                <a:solidFill>
                  <a:srgbClr val="0000FF"/>
                </a:solidFill>
              </a:rPr>
              <a:t>那么</a:t>
            </a:r>
            <a:r>
              <a:rPr lang="en-US" altLang="zh-CN" sz="2800" b="1">
                <a:solidFill>
                  <a:srgbClr val="0000FF"/>
                </a:solidFill>
              </a:rPr>
              <a:t>……”</a:t>
            </a:r>
            <a:r>
              <a:rPr lang="zh-CN" altLang="en-US" sz="2800" b="1">
                <a:solidFill>
                  <a:srgbClr val="0000FF"/>
                </a:solidFill>
              </a:rPr>
              <a:t>，表示从二者中选一个，可连接单词、短语或句子，</a:t>
            </a:r>
            <a:r>
              <a:rPr lang="zh-CN" altLang="en-US" sz="2800" b="1">
                <a:solidFill>
                  <a:srgbClr val="FF0000"/>
                </a:solidFill>
              </a:rPr>
              <a:t>并列部分</a:t>
            </a:r>
            <a:r>
              <a:rPr lang="zh-CN" altLang="en-US" sz="2800" b="1">
                <a:solidFill>
                  <a:schemeClr val="hlink"/>
                </a:solidFill>
              </a:rPr>
              <a:t>必须保持</a:t>
            </a:r>
            <a:r>
              <a:rPr lang="zh-CN" altLang="en-US" sz="2800" b="1">
                <a:solidFill>
                  <a:srgbClr val="FF0000"/>
                </a:solidFill>
              </a:rPr>
              <a:t>形式的一致</a:t>
            </a:r>
            <a:r>
              <a:rPr lang="zh-CN" altLang="en-US" sz="2800" b="1">
                <a:solidFill>
                  <a:schemeClr val="hlink"/>
                </a:solidFill>
              </a:rPr>
              <a:t>。当作主语时，谓语的选择按</a:t>
            </a:r>
            <a:r>
              <a:rPr lang="zh-CN" altLang="en-US" sz="2800" b="1">
                <a:solidFill>
                  <a:srgbClr val="FF0000"/>
                </a:solidFill>
              </a:rPr>
              <a:t>就近原则</a:t>
            </a:r>
            <a:r>
              <a:rPr lang="zh-CN" altLang="en-US" sz="2800" b="1">
                <a:solidFill>
                  <a:schemeClr val="hlink"/>
                </a:solidFill>
              </a:rPr>
              <a:t>。</a:t>
            </a:r>
          </a:p>
        </p:txBody>
      </p:sp>
      <p:sp>
        <p:nvSpPr>
          <p:cNvPr id="88067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588125" y="6237288"/>
            <a:ext cx="1008063" cy="360362"/>
          </a:xfrm>
          <a:prstGeom prst="actionButtonBackPrevious">
            <a:avLst/>
          </a:prstGeom>
          <a:gradFill rotWithShape="1">
            <a:gsLst>
              <a:gs pos="0">
                <a:schemeClr val="bg1"/>
              </a:gs>
              <a:gs pos="100000">
                <a:srgbClr val="FFCCFF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Text Box 2"/>
          <p:cNvSpPr txBox="1">
            <a:spLocks noChangeArrowheads="1"/>
          </p:cNvSpPr>
          <p:nvPr/>
        </p:nvSpPr>
        <p:spPr bwMode="auto">
          <a:xfrm>
            <a:off x="395288" y="692150"/>
            <a:ext cx="8353425" cy="521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5000"/>
              </a:spcBef>
            </a:pPr>
            <a:r>
              <a:rPr lang="en-US" altLang="zh-CN" sz="3200" b="1">
                <a:latin typeface="Times New Roman" pitchFamily="18" charset="0"/>
              </a:rPr>
              <a:t>At twelve, she eats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lots of</a:t>
            </a:r>
            <a:r>
              <a:rPr lang="en-US" altLang="zh-CN" sz="3200" b="1">
                <a:latin typeface="Times New Roman" pitchFamily="18" charset="0"/>
              </a:rPr>
              <a:t> fruit and vegetables for lunch. After lunch, she sometimes plays volleyball. She always eats ice-cream after dinner. She knows it’s not good for her, but it tastes good! In the evening, she does her homework and usually swims or takes a walk. At nine thirty, she goes to bed.</a:t>
            </a:r>
          </a:p>
        </p:txBody>
      </p:sp>
      <p:sp>
        <p:nvSpPr>
          <p:cNvPr id="89090" name="AutoShape 3"/>
          <p:cNvSpPr>
            <a:spLocks noChangeArrowheads="1"/>
          </p:cNvSpPr>
          <p:nvPr/>
        </p:nvSpPr>
        <p:spPr bwMode="auto">
          <a:xfrm>
            <a:off x="755650" y="1989138"/>
            <a:ext cx="8135938" cy="2232025"/>
          </a:xfrm>
          <a:prstGeom prst="wedgeEllipseCallout">
            <a:avLst>
              <a:gd name="adj1" fmla="val -5824"/>
              <a:gd name="adj2" fmla="val -78662"/>
            </a:avLst>
          </a:prstGeom>
          <a:solidFill>
            <a:srgbClr val="FFCCFF"/>
          </a:solidFill>
          <a:ln w="22225">
            <a:solidFill>
              <a:srgbClr val="CC99FF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zh-CN" sz="2800" b="1">
                <a:solidFill>
                  <a:srgbClr val="0000FF"/>
                </a:solidFill>
              </a:rPr>
              <a:t>lots of = a lot of, </a:t>
            </a:r>
            <a:r>
              <a:rPr lang="zh-CN" altLang="en-US" sz="2800" b="1">
                <a:solidFill>
                  <a:srgbClr val="0000FF"/>
                </a:solidFill>
              </a:rPr>
              <a:t>意为“大量，许多”，后接可数名词复数或不可数名词。</a:t>
            </a:r>
            <a:endParaRPr lang="zh-CN" altLang="en-US" sz="2800" b="1">
              <a:solidFill>
                <a:schemeClr val="hlink"/>
              </a:solidFill>
            </a:endParaRPr>
          </a:p>
        </p:txBody>
      </p:sp>
      <p:sp>
        <p:nvSpPr>
          <p:cNvPr id="89091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588125" y="6237288"/>
            <a:ext cx="1008063" cy="360362"/>
          </a:xfrm>
          <a:prstGeom prst="actionButtonBackPrevious">
            <a:avLst/>
          </a:prstGeom>
          <a:gradFill rotWithShape="1">
            <a:gsLst>
              <a:gs pos="0">
                <a:schemeClr val="bg1"/>
              </a:gs>
              <a:gs pos="100000">
                <a:srgbClr val="FFCCFF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Text Box 2"/>
          <p:cNvSpPr txBox="1">
            <a:spLocks noChangeArrowheads="1"/>
          </p:cNvSpPr>
          <p:nvPr/>
        </p:nvSpPr>
        <p:spPr bwMode="auto">
          <a:xfrm>
            <a:off x="395288" y="692150"/>
            <a:ext cx="8353425" cy="521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5000"/>
              </a:spcBef>
            </a:pPr>
            <a:r>
              <a:rPr lang="en-US" altLang="zh-CN" sz="3200" b="1">
                <a:latin typeface="Times New Roman" pitchFamily="18" charset="0"/>
              </a:rPr>
              <a:t>At twelve, she eats lots of fruit and vegetables for lunch. After lunch, she sometimes plays volleyball. She always eats ice-cream after dinner. She knows it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’s</a:t>
            </a:r>
            <a:r>
              <a:rPr lang="en-US" altLang="zh-CN" sz="3200" b="1">
                <a:latin typeface="Times New Roman" pitchFamily="18" charset="0"/>
              </a:rPr>
              <a:t> not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good for</a:t>
            </a:r>
            <a:r>
              <a:rPr lang="en-US" altLang="zh-CN" sz="3200" b="1">
                <a:latin typeface="Times New Roman" pitchFamily="18" charset="0"/>
              </a:rPr>
              <a:t> her, but it tastes good! In the evening, she does her homework and usually swims or takes a walk. At nine thirty, she goes to bed.</a:t>
            </a:r>
          </a:p>
        </p:txBody>
      </p:sp>
      <p:sp>
        <p:nvSpPr>
          <p:cNvPr id="90114" name="AutoShape 3"/>
          <p:cNvSpPr>
            <a:spLocks noChangeArrowheads="1"/>
          </p:cNvSpPr>
          <p:nvPr/>
        </p:nvSpPr>
        <p:spPr bwMode="auto">
          <a:xfrm>
            <a:off x="827088" y="404813"/>
            <a:ext cx="8066087" cy="2016125"/>
          </a:xfrm>
          <a:prstGeom prst="wedgeEllipseCallout">
            <a:avLst>
              <a:gd name="adj1" fmla="val 6171"/>
              <a:gd name="adj2" fmla="val 93306"/>
            </a:avLst>
          </a:prstGeom>
          <a:solidFill>
            <a:srgbClr val="FFCCFF"/>
          </a:solidFill>
          <a:ln w="22225">
            <a:solidFill>
              <a:srgbClr val="CC99FF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zh-CN" sz="2800" b="1">
                <a:solidFill>
                  <a:srgbClr val="0000FF"/>
                </a:solidFill>
              </a:rPr>
              <a:t>be good for+</a:t>
            </a:r>
            <a:r>
              <a:rPr lang="zh-CN" altLang="en-US" sz="2800" b="1">
                <a:solidFill>
                  <a:srgbClr val="0000FF"/>
                </a:solidFill>
              </a:rPr>
              <a:t>名词</a:t>
            </a:r>
            <a:r>
              <a:rPr lang="en-US" altLang="zh-CN" sz="2800" b="1">
                <a:solidFill>
                  <a:srgbClr val="0000FF"/>
                </a:solidFill>
              </a:rPr>
              <a:t>/doing, </a:t>
            </a:r>
            <a:r>
              <a:rPr lang="zh-CN" altLang="en-US" sz="2800" b="1">
                <a:solidFill>
                  <a:srgbClr val="0000FF"/>
                </a:solidFill>
              </a:rPr>
              <a:t>意为“对</a:t>
            </a:r>
            <a:r>
              <a:rPr lang="en-US" altLang="zh-CN" sz="2800" b="1">
                <a:solidFill>
                  <a:srgbClr val="0000FF"/>
                </a:solidFill>
              </a:rPr>
              <a:t>……</a:t>
            </a:r>
            <a:r>
              <a:rPr lang="zh-CN" altLang="en-US" sz="2800" b="1">
                <a:solidFill>
                  <a:srgbClr val="0000FF"/>
                </a:solidFill>
              </a:rPr>
              <a:t>有益”</a:t>
            </a:r>
          </a:p>
        </p:txBody>
      </p:sp>
      <p:sp>
        <p:nvSpPr>
          <p:cNvPr id="90115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588125" y="6237288"/>
            <a:ext cx="1008063" cy="360362"/>
          </a:xfrm>
          <a:prstGeom prst="actionButtonBackPrevious">
            <a:avLst/>
          </a:prstGeom>
          <a:gradFill rotWithShape="1">
            <a:gsLst>
              <a:gs pos="0">
                <a:schemeClr val="bg1"/>
              </a:gs>
              <a:gs pos="100000">
                <a:srgbClr val="FFCCFF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Text Box 2"/>
          <p:cNvSpPr txBox="1">
            <a:spLocks noChangeArrowheads="1"/>
          </p:cNvSpPr>
          <p:nvPr/>
        </p:nvSpPr>
        <p:spPr bwMode="auto">
          <a:xfrm>
            <a:off x="395288" y="692150"/>
            <a:ext cx="8353425" cy="521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25000"/>
              </a:spcBef>
            </a:pPr>
            <a:r>
              <a:rPr lang="en-US" altLang="zh-CN" sz="3200" b="1">
                <a:latin typeface="Times New Roman" pitchFamily="18" charset="0"/>
              </a:rPr>
              <a:t>At twelve, she eats lots of fruit and vegetables for lunch. After lunch, she sometimes plays volleyball. She always eats ice-cream after dinner. She knows it’s not good for her, but it </a:t>
            </a:r>
            <a:r>
              <a:rPr lang="en-US" altLang="zh-CN" sz="3200" b="1">
                <a:solidFill>
                  <a:srgbClr val="FF0000"/>
                </a:solidFill>
                <a:latin typeface="Times New Roman" pitchFamily="18" charset="0"/>
              </a:rPr>
              <a:t>taste</a:t>
            </a:r>
            <a:r>
              <a:rPr lang="en-US" altLang="zh-CN" sz="3200" b="1">
                <a:latin typeface="Times New Roman" pitchFamily="18" charset="0"/>
              </a:rPr>
              <a:t>s good! In the evening, she does her homework and usually swims or takes a walk. At nine thirty, she goes to bed.</a:t>
            </a:r>
          </a:p>
        </p:txBody>
      </p:sp>
      <p:sp>
        <p:nvSpPr>
          <p:cNvPr id="91138" name="AutoShape 3"/>
          <p:cNvSpPr>
            <a:spLocks noChangeArrowheads="1"/>
          </p:cNvSpPr>
          <p:nvPr/>
        </p:nvSpPr>
        <p:spPr bwMode="auto">
          <a:xfrm>
            <a:off x="755650" y="1341438"/>
            <a:ext cx="8066088" cy="1943100"/>
          </a:xfrm>
          <a:prstGeom prst="wedgeEllipseCallout">
            <a:avLst>
              <a:gd name="adj1" fmla="val -46912"/>
              <a:gd name="adj2" fmla="val 86519"/>
            </a:avLst>
          </a:prstGeom>
          <a:solidFill>
            <a:srgbClr val="FFCCFF"/>
          </a:solidFill>
          <a:ln w="22225">
            <a:solidFill>
              <a:srgbClr val="CC99FF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zh-CN" sz="2800" b="1">
                <a:solidFill>
                  <a:srgbClr val="0000FF"/>
                </a:solidFill>
              </a:rPr>
              <a:t>taste</a:t>
            </a:r>
            <a:r>
              <a:rPr lang="zh-CN" altLang="en-US" sz="2800" b="1">
                <a:solidFill>
                  <a:srgbClr val="0000FF"/>
                </a:solidFill>
              </a:rPr>
              <a:t>作动词，意为“品尝，尝起来”，与</a:t>
            </a:r>
            <a:r>
              <a:rPr lang="en-US" altLang="zh-CN" sz="2800" b="1">
                <a:solidFill>
                  <a:srgbClr val="0000FF"/>
                </a:solidFill>
              </a:rPr>
              <a:t>sound“</a:t>
            </a:r>
            <a:r>
              <a:rPr lang="zh-CN" altLang="en-US" sz="2800" b="1">
                <a:solidFill>
                  <a:srgbClr val="0000FF"/>
                </a:solidFill>
              </a:rPr>
              <a:t>听起来”、</a:t>
            </a:r>
            <a:r>
              <a:rPr lang="en-US" altLang="zh-CN" sz="2800" b="1">
                <a:solidFill>
                  <a:srgbClr val="0000FF"/>
                </a:solidFill>
              </a:rPr>
              <a:t>look“</a:t>
            </a:r>
            <a:r>
              <a:rPr lang="zh-CN" altLang="en-US" sz="2800" b="1">
                <a:solidFill>
                  <a:srgbClr val="0000FF"/>
                </a:solidFill>
              </a:rPr>
              <a:t>看起来”一样，后接形容词。</a:t>
            </a:r>
          </a:p>
        </p:txBody>
      </p:sp>
      <p:sp>
        <p:nvSpPr>
          <p:cNvPr id="91139" name="AutoShape 4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6588125" y="6237288"/>
            <a:ext cx="1008063" cy="360362"/>
          </a:xfrm>
          <a:prstGeom prst="actionButtonBackPrevious">
            <a:avLst/>
          </a:prstGeom>
          <a:gradFill rotWithShape="1">
            <a:gsLst>
              <a:gs pos="0">
                <a:schemeClr val="bg1"/>
              </a:gs>
              <a:gs pos="100000">
                <a:srgbClr val="FFCCFF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WordArt 2"/>
          <p:cNvSpPr>
            <a:spLocks noChangeArrowheads="1" noChangeShapeType="1" noTextEdit="1"/>
          </p:cNvSpPr>
          <p:nvPr/>
        </p:nvSpPr>
        <p:spPr bwMode="auto">
          <a:xfrm>
            <a:off x="1042988" y="2132013"/>
            <a:ext cx="7416800" cy="21605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Language points</a:t>
            </a:r>
            <a:endParaRPr lang="zh-CN" altLang="en-US" sz="3600" b="1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92162" name="Picture 3" descr="teacher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476250"/>
            <a:ext cx="1274763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6130" name="Object 2"/>
          <p:cNvGraphicFramePr>
            <a:graphicFrameLocks/>
          </p:cNvGraphicFramePr>
          <p:nvPr/>
        </p:nvGraphicFramePr>
        <p:xfrm>
          <a:off x="857250" y="715963"/>
          <a:ext cx="3276600" cy="3276600"/>
        </p:xfrm>
        <a:graphic>
          <a:graphicData uri="http://schemas.openxmlformats.org/presentationml/2006/ole">
            <p:oleObj spid="_x0000_s62466" name="BMP 图象" r:id="rId4" imgW="2819512" imgH="2705372" progId="PBrush">
              <p:embed/>
            </p:oleObj>
          </a:graphicData>
        </a:graphic>
      </p:graphicFrame>
      <p:graphicFrame>
        <p:nvGraphicFramePr>
          <p:cNvPr id="176131" name="Object 3"/>
          <p:cNvGraphicFramePr>
            <a:graphicFrameLocks/>
          </p:cNvGraphicFramePr>
          <p:nvPr/>
        </p:nvGraphicFramePr>
        <p:xfrm>
          <a:off x="5219700" y="982663"/>
          <a:ext cx="2743200" cy="2971800"/>
        </p:xfrm>
        <a:graphic>
          <a:graphicData uri="http://schemas.openxmlformats.org/presentationml/2006/ole">
            <p:oleObj spid="_x0000_s62467" name="位图图像" r:id="rId5" imgW="1790476" imgH="1781424" progId="PBrush">
              <p:embed/>
            </p:oleObj>
          </a:graphicData>
        </a:graphic>
      </p:graphicFrame>
      <p:sp>
        <p:nvSpPr>
          <p:cNvPr id="17613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642938" y="4000500"/>
            <a:ext cx="7858125" cy="1447800"/>
          </a:xfrm>
        </p:spPr>
        <p:txBody>
          <a:bodyPr lIns="92075" tIns="46038" rIns="92075" bIns="46038"/>
          <a:lstStyle/>
          <a:p>
            <a:pPr eaLnBrk="1" hangingPunct="1"/>
            <a:r>
              <a:rPr lang="en-US" altLang="zh-CN" sz="3600" b="1" smtClean="0">
                <a:solidFill>
                  <a:srgbClr val="0000FF"/>
                </a:solidFill>
                <a:latin typeface="Times New Roman" pitchFamily="18" charset="0"/>
              </a:rPr>
              <a:t>What time </a:t>
            </a:r>
            <a:r>
              <a:rPr lang="en-US" altLang="zh-CN" sz="3600" b="1" smtClean="0">
                <a:solidFill>
                  <a:srgbClr val="FF3300"/>
                </a:solidFill>
                <a:latin typeface="Times New Roman" pitchFamily="18" charset="0"/>
              </a:rPr>
              <a:t>does</a:t>
            </a:r>
            <a:r>
              <a:rPr lang="en-US" altLang="zh-CN" sz="3600" b="1" smtClean="0">
                <a:solidFill>
                  <a:srgbClr val="0000FF"/>
                </a:solidFill>
                <a:latin typeface="Times New Roman" pitchFamily="18" charset="0"/>
              </a:rPr>
              <a:t> she </a:t>
            </a:r>
            <a:r>
              <a:rPr lang="en-US" altLang="zh-CN" sz="3600" b="1" smtClean="0">
                <a:latin typeface="Times New Roman" pitchFamily="18" charset="0"/>
              </a:rPr>
              <a:t>do her homework</a:t>
            </a:r>
            <a:r>
              <a:rPr lang="en-US" altLang="zh-CN" sz="3600" b="1" smtClean="0">
                <a:solidFill>
                  <a:srgbClr val="0000FF"/>
                </a:solidFill>
                <a:latin typeface="Times New Roman" pitchFamily="18" charset="0"/>
              </a:rPr>
              <a:t>?</a:t>
            </a:r>
          </a:p>
        </p:txBody>
      </p:sp>
      <p:sp>
        <p:nvSpPr>
          <p:cNvPr id="176133" name="Text Box 5"/>
          <p:cNvSpPr txBox="1">
            <a:spLocks noChangeArrowheads="1"/>
          </p:cNvSpPr>
          <p:nvPr/>
        </p:nvSpPr>
        <p:spPr bwMode="auto">
          <a:xfrm>
            <a:off x="642938" y="5143500"/>
            <a:ext cx="7786687" cy="85566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defTabSz="762000" eaLnBrk="0" hangingPunct="0"/>
            <a:r>
              <a:rPr kumimoji="1" lang="en-US" altLang="zh-CN" sz="3600" b="1">
                <a:solidFill>
                  <a:srgbClr val="0000FF"/>
                </a:solidFill>
                <a:latin typeface="Times New Roman" pitchFamily="18" charset="0"/>
              </a:rPr>
              <a:t>She </a:t>
            </a:r>
            <a:r>
              <a:rPr kumimoji="1" lang="en-US" altLang="zh-CN" sz="3600" b="1">
                <a:solidFill>
                  <a:srgbClr val="FF3300"/>
                </a:solidFill>
                <a:latin typeface="Times New Roman" pitchFamily="18" charset="0"/>
              </a:rPr>
              <a:t>does </a:t>
            </a:r>
            <a:r>
              <a:rPr kumimoji="1" lang="en-US" altLang="zh-CN" sz="3600" b="1">
                <a:solidFill>
                  <a:srgbClr val="0000FF"/>
                </a:solidFill>
                <a:latin typeface="Times New Roman" pitchFamily="18" charset="0"/>
              </a:rPr>
              <a:t>her homework </a:t>
            </a:r>
            <a:r>
              <a:rPr kumimoji="1" lang="en-US" altLang="zh-CN" sz="3600" b="1">
                <a:solidFill>
                  <a:srgbClr val="FF3300"/>
                </a:solidFill>
                <a:latin typeface="Times New Roman" pitchFamily="18" charset="0"/>
              </a:rPr>
              <a:t>at</a:t>
            </a:r>
            <a:r>
              <a:rPr kumimoji="1" lang="en-US" altLang="zh-CN" sz="3600" b="1">
                <a:solidFill>
                  <a:srgbClr val="0000FF"/>
                </a:solidFill>
                <a:latin typeface="Times New Roman" pitchFamily="18" charset="0"/>
              </a:rPr>
              <a:t> 7:00.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6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76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761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76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2" grpId="0" autoUpdateAnimBg="0"/>
      <p:bldP spid="176133" grpId="0" build="p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Text Box 2"/>
          <p:cNvSpPr txBox="1">
            <a:spLocks noChangeArrowheads="1"/>
          </p:cNvSpPr>
          <p:nvPr/>
        </p:nvSpPr>
        <p:spPr bwMode="auto">
          <a:xfrm>
            <a:off x="539750" y="549275"/>
            <a:ext cx="769620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 sz="3600" b="1">
                <a:latin typeface="Times New Roman" pitchFamily="18" charset="0"/>
              </a:rPr>
              <a:t>  </a:t>
            </a:r>
          </a:p>
        </p:txBody>
      </p:sp>
      <p:sp>
        <p:nvSpPr>
          <p:cNvPr id="93187" name="Rectangle 3"/>
          <p:cNvSpPr>
            <a:spLocks noChangeArrowheads="1"/>
          </p:cNvSpPr>
          <p:nvPr/>
        </p:nvSpPr>
        <p:spPr bwMode="auto">
          <a:xfrm>
            <a:off x="323850" y="260350"/>
            <a:ext cx="8496300" cy="536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96000"/>
              </a:lnSpc>
            </a:pPr>
            <a:r>
              <a:rPr lang="en-US" altLang="zh-CN" sz="3600" b="1">
                <a:latin typeface="Times New Roman" pitchFamily="18" charset="0"/>
              </a:rPr>
              <a:t>2. In the evening, I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either</a:t>
            </a:r>
            <a:r>
              <a:rPr lang="en-US" altLang="zh-CN" sz="3600" b="1">
                <a:latin typeface="Times New Roman" pitchFamily="18" charset="0"/>
              </a:rPr>
              <a:t> watch TV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 or</a:t>
            </a:r>
            <a:r>
              <a:rPr lang="en-US" altLang="zh-CN" sz="3600" b="1">
                <a:latin typeface="Times New Roman" pitchFamily="18" charset="0"/>
              </a:rPr>
              <a:t> play computer games. </a:t>
            </a:r>
          </a:p>
          <a:p>
            <a:pPr marL="342900" indent="-342900">
              <a:lnSpc>
                <a:spcPct val="96000"/>
              </a:lnSpc>
            </a:pPr>
            <a:r>
              <a:rPr lang="en-US" altLang="zh-CN" sz="3600" b="1">
                <a:latin typeface="Times New Roman" pitchFamily="18" charset="0"/>
              </a:rPr>
              <a:t>  </a:t>
            </a:r>
            <a:r>
              <a:rPr lang="zh-CN" altLang="en-US" sz="3600" b="1">
                <a:latin typeface="Times New Roman" pitchFamily="18" charset="0"/>
              </a:rPr>
              <a:t>晚上我要么看电视要么玩电脑游戏。</a:t>
            </a:r>
          </a:p>
          <a:p>
            <a:pPr marL="342900" indent="-342900">
              <a:lnSpc>
                <a:spcPct val="96000"/>
              </a:lnSpc>
            </a:pPr>
            <a:r>
              <a:rPr lang="zh-CN" altLang="en-US" sz="3600" b="1">
                <a:latin typeface="Times New Roman" pitchFamily="18" charset="0"/>
              </a:rPr>
              <a:t>   </a:t>
            </a:r>
            <a:r>
              <a:rPr lang="en-US" altLang="zh-CN" sz="3600" b="1">
                <a:solidFill>
                  <a:srgbClr val="3333FF"/>
                </a:solidFill>
                <a:latin typeface="Times New Roman" pitchFamily="18" charset="0"/>
              </a:rPr>
              <a:t>either…or…</a:t>
            </a:r>
            <a:r>
              <a:rPr lang="zh-CN" altLang="en-US" sz="3600" b="1">
                <a:solidFill>
                  <a:srgbClr val="3333FF"/>
                </a:solidFill>
                <a:latin typeface="Times New Roman" pitchFamily="18" charset="0"/>
              </a:rPr>
              <a:t>表示“要么</a:t>
            </a:r>
            <a:r>
              <a:rPr lang="en-US" altLang="zh-CN" sz="3600" b="1">
                <a:solidFill>
                  <a:srgbClr val="3333FF"/>
                </a:solidFill>
                <a:latin typeface="Times New Roman" pitchFamily="18" charset="0"/>
              </a:rPr>
              <a:t>……</a:t>
            </a:r>
            <a:r>
              <a:rPr lang="zh-CN" altLang="en-US" sz="3600" b="1">
                <a:solidFill>
                  <a:srgbClr val="3333FF"/>
                </a:solidFill>
                <a:latin typeface="Times New Roman" pitchFamily="18" charset="0"/>
              </a:rPr>
              <a:t>要么</a:t>
            </a:r>
            <a:r>
              <a:rPr lang="en-US" altLang="zh-CN" sz="3600" b="1">
                <a:solidFill>
                  <a:srgbClr val="3333FF"/>
                </a:solidFill>
                <a:latin typeface="Times New Roman" pitchFamily="18" charset="0"/>
              </a:rPr>
              <a:t>……</a:t>
            </a:r>
            <a:r>
              <a:rPr lang="zh-CN" altLang="en-US" sz="3600" b="1">
                <a:solidFill>
                  <a:srgbClr val="3333FF"/>
                </a:solidFill>
                <a:latin typeface="Times New Roman" pitchFamily="18" charset="0"/>
              </a:rPr>
              <a:t>；或</a:t>
            </a:r>
            <a:r>
              <a:rPr lang="en-US" altLang="zh-CN" sz="3600" b="1">
                <a:solidFill>
                  <a:srgbClr val="3333FF"/>
                </a:solidFill>
                <a:latin typeface="Times New Roman" pitchFamily="18" charset="0"/>
              </a:rPr>
              <a:t>……</a:t>
            </a:r>
            <a:r>
              <a:rPr lang="zh-CN" altLang="en-US" sz="3600" b="1">
                <a:solidFill>
                  <a:srgbClr val="3333FF"/>
                </a:solidFill>
                <a:latin typeface="Times New Roman" pitchFamily="18" charset="0"/>
              </a:rPr>
              <a:t>或</a:t>
            </a:r>
            <a:r>
              <a:rPr lang="en-US" altLang="zh-CN" sz="3600" b="1">
                <a:solidFill>
                  <a:srgbClr val="3333FF"/>
                </a:solidFill>
                <a:latin typeface="Times New Roman" pitchFamily="18" charset="0"/>
              </a:rPr>
              <a:t>……”</a:t>
            </a:r>
            <a:r>
              <a:rPr lang="zh-CN" altLang="en-US" sz="3600" b="1">
                <a:solidFill>
                  <a:srgbClr val="3333FF"/>
                </a:solidFill>
                <a:latin typeface="Times New Roman" pitchFamily="18" charset="0"/>
              </a:rPr>
              <a:t>。这个结构可用来连接两个独立的单词、短语、甚至独立的句子。</a:t>
            </a:r>
            <a:r>
              <a:rPr lang="zh-CN" altLang="en-US" sz="3600" b="1">
                <a:latin typeface="Times New Roman" pitchFamily="18" charset="0"/>
              </a:rPr>
              <a:t>如：</a:t>
            </a:r>
          </a:p>
          <a:p>
            <a:pPr marL="342900" indent="-342900">
              <a:lnSpc>
                <a:spcPct val="96000"/>
              </a:lnSpc>
            </a:pPr>
            <a:r>
              <a:rPr lang="zh-CN" altLang="en-US" sz="3600" b="1">
                <a:latin typeface="Times New Roman" pitchFamily="18" charset="0"/>
              </a:rPr>
              <a:t>   你可以今天或明天来。</a:t>
            </a:r>
          </a:p>
          <a:p>
            <a:pPr marL="342900" indent="-342900">
              <a:lnSpc>
                <a:spcPct val="96000"/>
              </a:lnSpc>
            </a:pPr>
            <a:endParaRPr lang="zh-CN" altLang="en-US" sz="3600" b="1">
              <a:latin typeface="Times New Roman" pitchFamily="18" charset="0"/>
            </a:endParaRPr>
          </a:p>
          <a:p>
            <a:pPr marL="342900" indent="-342900">
              <a:lnSpc>
                <a:spcPct val="96000"/>
              </a:lnSpc>
            </a:pPr>
            <a:r>
              <a:rPr lang="zh-CN" altLang="en-US" sz="3600" b="1">
                <a:latin typeface="Times New Roman" pitchFamily="18" charset="0"/>
              </a:rPr>
              <a:t>   他要么是不能来要么就是不想来。</a:t>
            </a:r>
          </a:p>
        </p:txBody>
      </p:sp>
      <p:sp>
        <p:nvSpPr>
          <p:cNvPr id="96260" name="Rectangle 4"/>
          <p:cNvSpPr>
            <a:spLocks noChangeArrowheads="1"/>
          </p:cNvSpPr>
          <p:nvPr/>
        </p:nvSpPr>
        <p:spPr bwMode="auto">
          <a:xfrm>
            <a:off x="684213" y="4408488"/>
            <a:ext cx="79644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/>
              <a:t>You can come </a:t>
            </a:r>
            <a:r>
              <a:rPr lang="en-US" altLang="zh-CN" sz="3200" b="1">
                <a:solidFill>
                  <a:srgbClr val="FF0066"/>
                </a:solidFill>
              </a:rPr>
              <a:t>either </a:t>
            </a:r>
            <a:r>
              <a:rPr lang="en-US" altLang="zh-CN" sz="3200" b="1"/>
              <a:t>today</a:t>
            </a:r>
            <a:r>
              <a:rPr lang="en-US" altLang="zh-CN" sz="3200" b="1">
                <a:solidFill>
                  <a:srgbClr val="FF0066"/>
                </a:solidFill>
              </a:rPr>
              <a:t> or </a:t>
            </a:r>
            <a:r>
              <a:rPr lang="en-US" altLang="zh-CN" sz="3200" b="1"/>
              <a:t>tomorrow.</a:t>
            </a:r>
            <a:endParaRPr lang="zh-CN" altLang="en-US" sz="3200" b="1"/>
          </a:p>
        </p:txBody>
      </p:sp>
      <p:sp>
        <p:nvSpPr>
          <p:cNvPr id="96261" name="Rectangle 5"/>
          <p:cNvSpPr>
            <a:spLocks noChangeArrowheads="1"/>
          </p:cNvSpPr>
          <p:nvPr/>
        </p:nvSpPr>
        <p:spPr bwMode="auto">
          <a:xfrm>
            <a:off x="755650" y="5568950"/>
            <a:ext cx="74803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6000"/>
              </a:lnSpc>
            </a:pPr>
            <a:r>
              <a:rPr lang="en-US" altLang="zh-CN" sz="3200" b="1">
                <a:solidFill>
                  <a:srgbClr val="FF0066"/>
                </a:solidFill>
              </a:rPr>
              <a:t>Either</a:t>
            </a:r>
            <a:r>
              <a:rPr lang="en-US" altLang="zh-CN" sz="3200" b="1"/>
              <a:t> he could not come </a:t>
            </a:r>
            <a:r>
              <a:rPr lang="en-US" altLang="zh-CN" sz="3200" b="1">
                <a:solidFill>
                  <a:srgbClr val="FF0066"/>
                </a:solidFill>
              </a:rPr>
              <a:t>or</a:t>
            </a:r>
            <a:r>
              <a:rPr lang="en-US" altLang="zh-CN" sz="3200" b="1"/>
              <a:t> he did </a:t>
            </a:r>
          </a:p>
          <a:p>
            <a:pPr>
              <a:lnSpc>
                <a:spcPct val="96000"/>
              </a:lnSpc>
            </a:pPr>
            <a:r>
              <a:rPr lang="en-US" altLang="zh-CN" sz="3200" b="1"/>
              <a:t>not want to.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3" dur="500"/>
                                        <p:tgtEl>
                                          <p:spTgt spid="931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0" grpId="0"/>
      <p:bldP spid="9626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2"/>
          <p:cNvSpPr>
            <a:spLocks noChangeArrowheads="1"/>
          </p:cNvSpPr>
          <p:nvPr/>
        </p:nvSpPr>
        <p:spPr bwMode="auto">
          <a:xfrm>
            <a:off x="1295400" y="1295400"/>
            <a:ext cx="6858000" cy="135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15000"/>
              </a:lnSpc>
            </a:pPr>
            <a:endParaRPr lang="en-US" altLang="zh-CN" sz="3600" b="1">
              <a:latin typeface="Times New Roman" pitchFamily="18" charset="0"/>
            </a:endParaRPr>
          </a:p>
          <a:p>
            <a:pPr marL="342900" indent="-342900">
              <a:lnSpc>
                <a:spcPct val="115000"/>
              </a:lnSpc>
            </a:pPr>
            <a:r>
              <a:rPr lang="en-US" altLang="zh-CN" sz="3600" b="1">
                <a:latin typeface="Times New Roman" pitchFamily="18" charset="0"/>
              </a:rPr>
              <a:t>   </a:t>
            </a:r>
          </a:p>
        </p:txBody>
      </p:sp>
      <p:sp>
        <p:nvSpPr>
          <p:cNvPr id="94211" name="Rectangle 3"/>
          <p:cNvSpPr>
            <a:spLocks noChangeArrowheads="1"/>
          </p:cNvSpPr>
          <p:nvPr/>
        </p:nvSpPr>
        <p:spPr bwMode="auto">
          <a:xfrm>
            <a:off x="539750" y="188913"/>
            <a:ext cx="8135938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Times New Roman" pitchFamily="18" charset="0"/>
              </a:rPr>
              <a:t>3. She knows it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’s</a:t>
            </a:r>
            <a:r>
              <a:rPr lang="en-US" altLang="zh-CN" sz="3600" b="1">
                <a:latin typeface="Times New Roman" pitchFamily="18" charset="0"/>
              </a:rPr>
              <a:t> not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good for</a:t>
            </a:r>
            <a:r>
              <a:rPr lang="en-US" altLang="zh-CN" sz="3600" b="1">
                <a:latin typeface="Times New Roman" pitchFamily="18" charset="0"/>
              </a:rPr>
              <a:t> her, but it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taste</a:t>
            </a:r>
            <a:r>
              <a:rPr lang="en-US" altLang="zh-CN" sz="3600" b="1">
                <a:latin typeface="Times New Roman" pitchFamily="18" charset="0"/>
              </a:rPr>
              <a:t>s good!   </a:t>
            </a:r>
          </a:p>
          <a:p>
            <a:r>
              <a:rPr lang="zh-CN" altLang="en-US" sz="3600" b="1">
                <a:latin typeface="Times New Roman" pitchFamily="18" charset="0"/>
              </a:rPr>
              <a:t>她知道这对她</a:t>
            </a:r>
            <a:r>
              <a:rPr lang="en-US" altLang="zh-CN" sz="3600" b="1">
                <a:latin typeface="Times New Roman" pitchFamily="18" charset="0"/>
              </a:rPr>
              <a:t>(</a:t>
            </a:r>
            <a:r>
              <a:rPr lang="zh-CN" altLang="en-US" sz="3600" b="1">
                <a:latin typeface="Times New Roman" pitchFamily="18" charset="0"/>
              </a:rPr>
              <a:t>健康</a:t>
            </a:r>
            <a:r>
              <a:rPr lang="en-US" altLang="zh-CN" sz="3600" b="1">
                <a:latin typeface="Times New Roman" pitchFamily="18" charset="0"/>
              </a:rPr>
              <a:t>)</a:t>
            </a:r>
            <a:r>
              <a:rPr lang="zh-CN" altLang="en-US" sz="3600" b="1">
                <a:latin typeface="Times New Roman" pitchFamily="18" charset="0"/>
              </a:rPr>
              <a:t>不利，但它</a:t>
            </a:r>
            <a:r>
              <a:rPr lang="en-US" altLang="zh-CN" sz="3600" b="1">
                <a:latin typeface="Times New Roman" pitchFamily="18" charset="0"/>
              </a:rPr>
              <a:t>(</a:t>
            </a:r>
            <a:r>
              <a:rPr lang="zh-CN" altLang="en-US" sz="3600" b="1">
                <a:latin typeface="Times New Roman" pitchFamily="18" charset="0"/>
              </a:rPr>
              <a:t>指冰激凌</a:t>
            </a:r>
            <a:r>
              <a:rPr lang="en-US" altLang="zh-CN" sz="3600" b="1">
                <a:latin typeface="Times New Roman" pitchFamily="18" charset="0"/>
              </a:rPr>
              <a:t>)</a:t>
            </a:r>
            <a:r>
              <a:rPr lang="zh-CN" altLang="en-US" sz="3600" b="1">
                <a:latin typeface="Times New Roman" pitchFamily="18" charset="0"/>
              </a:rPr>
              <a:t>却很好吃。</a:t>
            </a:r>
          </a:p>
          <a:p>
            <a:r>
              <a:rPr lang="en-US" altLang="zh-CN" sz="3600" b="1">
                <a:latin typeface="Times New Roman" pitchFamily="18" charset="0"/>
              </a:rPr>
              <a:t>1) </a:t>
            </a:r>
            <a:r>
              <a:rPr lang="en-US" altLang="zh-CN" sz="3600" b="1">
                <a:solidFill>
                  <a:srgbClr val="3333FF"/>
                </a:solidFill>
                <a:latin typeface="Times New Roman" pitchFamily="18" charset="0"/>
              </a:rPr>
              <a:t>be good for…</a:t>
            </a:r>
            <a:r>
              <a:rPr lang="zh-CN" altLang="en-US" sz="3600" b="1">
                <a:solidFill>
                  <a:srgbClr val="3333FF"/>
                </a:solidFill>
                <a:latin typeface="Times New Roman" pitchFamily="18" charset="0"/>
              </a:rPr>
              <a:t>表示“对</a:t>
            </a:r>
            <a:r>
              <a:rPr lang="en-US" altLang="zh-CN" sz="3600" b="1">
                <a:solidFill>
                  <a:srgbClr val="3333FF"/>
                </a:solidFill>
                <a:latin typeface="Times New Roman" pitchFamily="18" charset="0"/>
              </a:rPr>
              <a:t>……</a:t>
            </a:r>
            <a:r>
              <a:rPr lang="zh-CN" altLang="en-US" sz="3600" b="1">
                <a:solidFill>
                  <a:srgbClr val="3333FF"/>
                </a:solidFill>
                <a:latin typeface="Times New Roman" pitchFamily="18" charset="0"/>
              </a:rPr>
              <a:t>有益；</a:t>
            </a:r>
          </a:p>
          <a:p>
            <a:r>
              <a:rPr lang="zh-CN" altLang="en-US" sz="3600" b="1">
                <a:solidFill>
                  <a:srgbClr val="3333FF"/>
                </a:solidFill>
                <a:latin typeface="Times New Roman" pitchFamily="18" charset="0"/>
              </a:rPr>
              <a:t>    对</a:t>
            </a:r>
            <a:r>
              <a:rPr lang="en-US" altLang="zh-CN" sz="3600" b="1">
                <a:solidFill>
                  <a:srgbClr val="3333FF"/>
                </a:solidFill>
                <a:latin typeface="Times New Roman" pitchFamily="18" charset="0"/>
              </a:rPr>
              <a:t>……</a:t>
            </a:r>
            <a:r>
              <a:rPr lang="zh-CN" altLang="en-US" sz="3600" b="1">
                <a:solidFill>
                  <a:srgbClr val="3333FF"/>
                </a:solidFill>
                <a:latin typeface="Times New Roman" pitchFamily="18" charset="0"/>
              </a:rPr>
              <a:t>有好处”</a:t>
            </a:r>
            <a:r>
              <a:rPr lang="zh-CN" altLang="en-US" sz="3600" b="1">
                <a:latin typeface="Times New Roman" pitchFamily="18" charset="0"/>
              </a:rPr>
              <a:t>如：</a:t>
            </a:r>
          </a:p>
          <a:p>
            <a:r>
              <a:rPr lang="en-US" altLang="zh-CN" sz="3600" b="1">
                <a:latin typeface="Times New Roman" pitchFamily="18" charset="0"/>
              </a:rPr>
              <a:t>    </a:t>
            </a:r>
            <a:r>
              <a:rPr lang="zh-CN" altLang="en-US" sz="3600" b="1">
                <a:latin typeface="Times New Roman" pitchFamily="18" charset="0"/>
              </a:rPr>
              <a:t>水果和蔬菜对我们的健康有好处。</a:t>
            </a:r>
          </a:p>
          <a:p>
            <a:r>
              <a:rPr lang="en-US" altLang="zh-CN" sz="3600" b="1">
                <a:latin typeface="Times New Roman" pitchFamily="18" charset="0"/>
              </a:rPr>
              <a:t>    Fruit and vegetables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are</a:t>
            </a:r>
            <a:r>
              <a:rPr lang="en-US" altLang="zh-CN" sz="3600" b="1">
                <a:latin typeface="Times New Roman" pitchFamily="18" charset="0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good for</a:t>
            </a:r>
            <a:r>
              <a:rPr lang="en-US" altLang="zh-CN" sz="3600" b="1">
                <a:latin typeface="Times New Roman" pitchFamily="18" charset="0"/>
              </a:rPr>
              <a:t> </a:t>
            </a:r>
          </a:p>
          <a:p>
            <a:r>
              <a:rPr lang="en-US" altLang="zh-CN" sz="3600" b="1">
                <a:latin typeface="Times New Roman" pitchFamily="18" charset="0"/>
              </a:rPr>
              <a:t>    our  health.</a:t>
            </a:r>
            <a:endParaRPr lang="zh-CN" altLang="en-US" sz="3600" b="1">
              <a:latin typeface="Times New Roman" pitchFamily="18" charset="0"/>
            </a:endParaRPr>
          </a:p>
          <a:p>
            <a:r>
              <a:rPr lang="zh-CN" altLang="en-US" sz="3600" b="1">
                <a:latin typeface="Times New Roman" pitchFamily="18" charset="0"/>
              </a:rPr>
              <a:t>    阅读对我们有益。</a:t>
            </a:r>
          </a:p>
          <a:p>
            <a:r>
              <a:rPr lang="en-US" altLang="zh-CN" sz="3600" b="1">
                <a:latin typeface="Times New Roman" pitchFamily="18" charset="0"/>
              </a:rPr>
              <a:t>    Reading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is good for</a:t>
            </a:r>
            <a:r>
              <a:rPr lang="en-US" altLang="zh-CN" sz="3600" b="1">
                <a:latin typeface="Times New Roman" pitchFamily="18" charset="0"/>
              </a:rPr>
              <a:t> us.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500"/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" dur="500"/>
                                        <p:tgtEl>
                                          <p:spTgt spid="94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3" dur="500"/>
                                        <p:tgtEl>
                                          <p:spTgt spid="94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8" dur="500"/>
                                        <p:tgtEl>
                                          <p:spTgt spid="94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3" dur="500"/>
                                        <p:tgtEl>
                                          <p:spTgt spid="942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2"/>
          <p:cNvSpPr>
            <a:spLocks noChangeArrowheads="1"/>
          </p:cNvSpPr>
          <p:nvPr/>
        </p:nvSpPr>
        <p:spPr bwMode="auto">
          <a:xfrm>
            <a:off x="1295400" y="1295400"/>
            <a:ext cx="6858000" cy="135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15000"/>
              </a:lnSpc>
            </a:pPr>
            <a:endParaRPr lang="en-US" altLang="zh-CN" sz="3600" b="1">
              <a:latin typeface="Times New Roman" pitchFamily="18" charset="0"/>
            </a:endParaRPr>
          </a:p>
          <a:p>
            <a:pPr marL="342900" indent="-342900">
              <a:lnSpc>
                <a:spcPct val="115000"/>
              </a:lnSpc>
            </a:pPr>
            <a:r>
              <a:rPr lang="en-US" altLang="zh-CN" sz="3600" b="1">
                <a:latin typeface="Times New Roman" pitchFamily="18" charset="0"/>
              </a:rPr>
              <a:t>   </a:t>
            </a:r>
          </a:p>
        </p:txBody>
      </p:sp>
      <p:sp>
        <p:nvSpPr>
          <p:cNvPr id="96259" name="Rectangle 3"/>
          <p:cNvSpPr>
            <a:spLocks noChangeArrowheads="1"/>
          </p:cNvSpPr>
          <p:nvPr/>
        </p:nvSpPr>
        <p:spPr bwMode="auto">
          <a:xfrm>
            <a:off x="468313" y="1341438"/>
            <a:ext cx="8135937" cy="354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5000"/>
              </a:lnSpc>
            </a:pPr>
            <a:r>
              <a:rPr lang="en-US" altLang="zh-CN" sz="3600" b="1">
                <a:solidFill>
                  <a:srgbClr val="3333FF"/>
                </a:solidFill>
                <a:latin typeface="Times New Roman" pitchFamily="18" charset="0"/>
              </a:rPr>
              <a:t>2)taste</a:t>
            </a:r>
            <a:r>
              <a:rPr lang="zh-CN" altLang="en-US" sz="3600" b="1">
                <a:solidFill>
                  <a:srgbClr val="3333FF"/>
                </a:solidFill>
                <a:latin typeface="Times New Roman" pitchFamily="18" charset="0"/>
              </a:rPr>
              <a:t>表示“吃上去；吃起来；品尝”，</a:t>
            </a:r>
          </a:p>
          <a:p>
            <a:pPr>
              <a:lnSpc>
                <a:spcPct val="105000"/>
              </a:lnSpc>
            </a:pPr>
            <a:r>
              <a:rPr lang="zh-CN" altLang="en-US" sz="3600" b="1">
                <a:latin typeface="Times New Roman" pitchFamily="18" charset="0"/>
              </a:rPr>
              <a:t>  与我们学过的</a:t>
            </a:r>
            <a:r>
              <a:rPr lang="en-US" altLang="zh-CN" sz="3600" b="1">
                <a:latin typeface="Times New Roman" pitchFamily="18" charset="0"/>
              </a:rPr>
              <a:t>That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sounds</a:t>
            </a:r>
            <a:r>
              <a:rPr lang="en-US" altLang="zh-CN" sz="3600" b="1">
                <a:latin typeface="Times New Roman" pitchFamily="18" charset="0"/>
              </a:rPr>
              <a:t> good.</a:t>
            </a:r>
            <a:r>
              <a:rPr lang="zh-CN" altLang="en-US" sz="3600" b="1">
                <a:latin typeface="Times New Roman" pitchFamily="18" charset="0"/>
              </a:rPr>
              <a:t>和</a:t>
            </a:r>
            <a:r>
              <a:rPr lang="en-US" altLang="zh-CN" sz="3600" b="1">
                <a:latin typeface="Times New Roman" pitchFamily="18" charset="0"/>
              </a:rPr>
              <a:t>It </a:t>
            </a:r>
          </a:p>
          <a:p>
            <a:pPr>
              <a:lnSpc>
                <a:spcPct val="105000"/>
              </a:lnSpc>
            </a:pPr>
            <a:r>
              <a:rPr lang="en-US" altLang="zh-CN" sz="3600" b="1">
                <a:latin typeface="Times New Roman" pitchFamily="18" charset="0"/>
              </a:rPr>
              <a:t>  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looks</a:t>
            </a:r>
            <a:r>
              <a:rPr lang="en-US" altLang="zh-CN" sz="3600" b="1">
                <a:latin typeface="Times New Roman" pitchFamily="18" charset="0"/>
              </a:rPr>
              <a:t> nice.</a:t>
            </a:r>
            <a:r>
              <a:rPr lang="zh-CN" altLang="en-US" sz="3600" b="1">
                <a:latin typeface="Times New Roman" pitchFamily="18" charset="0"/>
              </a:rPr>
              <a:t>中的</a:t>
            </a:r>
            <a:r>
              <a:rPr lang="en-US" altLang="zh-CN" sz="3600" b="1">
                <a:latin typeface="Times New Roman" pitchFamily="18" charset="0"/>
              </a:rPr>
              <a:t>sound</a:t>
            </a:r>
            <a:r>
              <a:rPr lang="zh-CN" altLang="en-US" sz="3600" b="1">
                <a:latin typeface="Times New Roman" pitchFamily="18" charset="0"/>
              </a:rPr>
              <a:t>和</a:t>
            </a:r>
            <a:r>
              <a:rPr lang="en-US" altLang="zh-CN" sz="3600" b="1">
                <a:latin typeface="Times New Roman" pitchFamily="18" charset="0"/>
              </a:rPr>
              <a:t>look</a:t>
            </a:r>
            <a:r>
              <a:rPr lang="zh-CN" altLang="en-US" sz="3600" b="1">
                <a:latin typeface="Times New Roman" pitchFamily="18" charset="0"/>
              </a:rPr>
              <a:t>的用法同</a:t>
            </a:r>
          </a:p>
          <a:p>
            <a:pPr>
              <a:lnSpc>
                <a:spcPct val="105000"/>
              </a:lnSpc>
            </a:pPr>
            <a:r>
              <a:rPr lang="zh-CN" altLang="en-US" sz="3600" b="1">
                <a:latin typeface="Times New Roman" pitchFamily="18" charset="0"/>
              </a:rPr>
              <a:t>   属一类，之后要用形容词。如：</a:t>
            </a:r>
          </a:p>
          <a:p>
            <a:pPr>
              <a:lnSpc>
                <a:spcPct val="105000"/>
              </a:lnSpc>
            </a:pPr>
            <a:r>
              <a:rPr lang="zh-CN" altLang="en-US" sz="3600" b="1">
                <a:latin typeface="Times New Roman" pitchFamily="18" charset="0"/>
              </a:rPr>
              <a:t>   </a:t>
            </a:r>
            <a:r>
              <a:rPr lang="en-US" altLang="zh-CN" sz="3600" b="1">
                <a:latin typeface="Times New Roman" pitchFamily="18" charset="0"/>
              </a:rPr>
              <a:t>The chicken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</a:rPr>
              <a:t> tastes </a:t>
            </a:r>
            <a:r>
              <a:rPr lang="en-US" altLang="zh-CN" sz="3600" b="1">
                <a:latin typeface="Times New Roman" pitchFamily="18" charset="0"/>
              </a:rPr>
              <a:t>nice. </a:t>
            </a:r>
          </a:p>
          <a:p>
            <a:pPr>
              <a:lnSpc>
                <a:spcPct val="105000"/>
              </a:lnSpc>
            </a:pPr>
            <a:r>
              <a:rPr lang="en-US" altLang="zh-CN" sz="3600" b="1">
                <a:latin typeface="Times New Roman" pitchFamily="18" charset="0"/>
              </a:rPr>
              <a:t>   </a:t>
            </a:r>
            <a:r>
              <a:rPr lang="zh-CN" altLang="en-US" sz="3600" b="1">
                <a:latin typeface="Times New Roman" pitchFamily="18" charset="0"/>
              </a:rPr>
              <a:t>鸡肉真好吃。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96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" dur="500"/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96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96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" dur="500"/>
                                        <p:tgtEl>
                                          <p:spTgt spid="96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Text Box 2"/>
          <p:cNvSpPr txBox="1">
            <a:spLocks noChangeArrowheads="1"/>
          </p:cNvSpPr>
          <p:nvPr/>
        </p:nvSpPr>
        <p:spPr bwMode="auto">
          <a:xfrm>
            <a:off x="323850" y="1790700"/>
            <a:ext cx="8382000" cy="379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5000"/>
              </a:lnSpc>
            </a:pPr>
            <a:r>
              <a:rPr lang="en-US" altLang="zh-CN" sz="3600" b="1">
                <a:latin typeface="Times New Roman" pitchFamily="18" charset="0"/>
              </a:rPr>
              <a:t>1. time, is, it, what?</a:t>
            </a:r>
          </a:p>
          <a:p>
            <a:pPr>
              <a:lnSpc>
                <a:spcPct val="135000"/>
              </a:lnSpc>
            </a:pPr>
            <a:r>
              <a:rPr lang="en-US" altLang="zh-CN" sz="3600" b="1">
                <a:latin typeface="Times New Roman" pitchFamily="18" charset="0"/>
              </a:rPr>
              <a:t>2. does, get, up, she, time, usually, what ? </a:t>
            </a:r>
          </a:p>
          <a:p>
            <a:pPr>
              <a:lnSpc>
                <a:spcPct val="135000"/>
              </a:lnSpc>
            </a:pPr>
            <a:r>
              <a:rPr lang="en-US" altLang="zh-CN" sz="3600" b="1">
                <a:latin typeface="Times New Roman" pitchFamily="18" charset="0"/>
              </a:rPr>
              <a:t>3. volleyball, he, time, what, play, does? </a:t>
            </a:r>
          </a:p>
          <a:p>
            <a:pPr>
              <a:lnSpc>
                <a:spcPct val="135000"/>
              </a:lnSpc>
            </a:pPr>
            <a:r>
              <a:rPr lang="en-US" altLang="zh-CN" sz="3600" b="1">
                <a:latin typeface="Times New Roman" pitchFamily="18" charset="0"/>
              </a:rPr>
              <a:t>4. plays, she, piano, the, eight, at, a.m. . </a:t>
            </a:r>
          </a:p>
          <a:p>
            <a:pPr>
              <a:lnSpc>
                <a:spcPct val="135000"/>
              </a:lnSpc>
            </a:pPr>
            <a:r>
              <a:rPr lang="en-US" altLang="zh-CN" sz="3600" b="1">
                <a:latin typeface="Times New Roman" pitchFamily="18" charset="0"/>
              </a:rPr>
              <a:t>5. school, often, at, 6:30, go, I, to.</a:t>
            </a:r>
          </a:p>
        </p:txBody>
      </p:sp>
      <p:sp>
        <p:nvSpPr>
          <p:cNvPr id="96258" name="Rectangle 3"/>
          <p:cNvSpPr>
            <a:spLocks noChangeArrowheads="1"/>
          </p:cNvSpPr>
          <p:nvPr/>
        </p:nvSpPr>
        <p:spPr bwMode="auto">
          <a:xfrm>
            <a:off x="684213" y="1014413"/>
            <a:ext cx="2470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9933FF"/>
                </a:solidFill>
                <a:latin typeface="Times New Roman" pitchFamily="18" charset="0"/>
                <a:ea typeface="汉仪雪峰体简"/>
                <a:cs typeface="汉仪雪峰体简"/>
              </a:rPr>
              <a:t>组词成句。</a:t>
            </a: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827088" y="1916113"/>
            <a:ext cx="3409950" cy="64135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rgbClr val="FF0066"/>
                </a:solidFill>
                <a:latin typeface="Times New Roman" pitchFamily="18" charset="0"/>
                <a:ea typeface="+mn-ea"/>
              </a:rPr>
              <a:t>What time is it? </a:t>
            </a: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768350" y="2708275"/>
            <a:ext cx="7620000" cy="64135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>
                <a:solidFill>
                  <a:srgbClr val="FF0066"/>
                </a:solidFill>
                <a:latin typeface="Times New Roman" pitchFamily="18" charset="0"/>
                <a:ea typeface="+mn-ea"/>
              </a:rPr>
              <a:t>What time does she usually get up? </a:t>
            </a:r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776288" y="3435350"/>
            <a:ext cx="7467600" cy="64135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>
                <a:solidFill>
                  <a:srgbClr val="FF0066"/>
                </a:solidFill>
                <a:latin typeface="Times New Roman" pitchFamily="18" charset="0"/>
                <a:ea typeface="+mn-ea"/>
              </a:rPr>
              <a:t>What time does he play volleyball?</a:t>
            </a:r>
          </a:p>
        </p:txBody>
      </p:sp>
      <p:sp>
        <p:nvSpPr>
          <p:cNvPr id="26631" name="Rectangle 7"/>
          <p:cNvSpPr>
            <a:spLocks noChangeArrowheads="1"/>
          </p:cNvSpPr>
          <p:nvPr/>
        </p:nvSpPr>
        <p:spPr bwMode="auto">
          <a:xfrm>
            <a:off x="788988" y="4156075"/>
            <a:ext cx="7239000" cy="64135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>
                <a:solidFill>
                  <a:srgbClr val="FF0066"/>
                </a:solidFill>
                <a:latin typeface="Times New Roman" pitchFamily="18" charset="0"/>
                <a:ea typeface="+mn-ea"/>
              </a:rPr>
              <a:t>She plays the piano at eight a.m.</a:t>
            </a:r>
          </a:p>
        </p:txBody>
      </p:sp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857250" y="4941888"/>
            <a:ext cx="6019800" cy="64135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rgbClr val="FF0066"/>
                </a:solidFill>
                <a:latin typeface="Times New Roman" pitchFamily="18" charset="0"/>
                <a:ea typeface="+mn-ea"/>
              </a:rPr>
              <a:t>I often go to school at 6:30.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animBg="1"/>
      <p:bldP spid="26629" grpId="0" animBg="1"/>
      <p:bldP spid="26630" grpId="0" animBg="1"/>
      <p:bldP spid="26631" grpId="0" animBg="1"/>
      <p:bldP spid="2663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ext Box 2"/>
          <p:cNvSpPr txBox="1">
            <a:spLocks noChangeArrowheads="1"/>
          </p:cNvSpPr>
          <p:nvPr/>
        </p:nvSpPr>
        <p:spPr bwMode="auto">
          <a:xfrm>
            <a:off x="71438" y="295275"/>
            <a:ext cx="8964612" cy="6370638"/>
          </a:xfrm>
          <a:prstGeom prst="rect">
            <a:avLst/>
          </a:prstGeom>
          <a:solidFill>
            <a:srgbClr val="FFFFFF">
              <a:alpha val="70195"/>
            </a:srgbClr>
          </a:solidFill>
          <a:ln w="9525">
            <a:solidFill>
              <a:srgbClr val="CCFF33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400" b="1">
                <a:solidFill>
                  <a:srgbClr val="3333FF"/>
                </a:solidFill>
                <a:latin typeface="Times New Roman" pitchFamily="18" charset="0"/>
              </a:rPr>
              <a:t>根据汉语提示补全下面的短文。 </a:t>
            </a:r>
          </a:p>
          <a:p>
            <a:pPr>
              <a:lnSpc>
                <a:spcPct val="110000"/>
              </a:lnSpc>
            </a:pPr>
            <a:r>
              <a:rPr lang="zh-CN" altLang="en-US" sz="3400" b="1">
                <a:latin typeface="Times New Roman" pitchFamily="18" charset="0"/>
              </a:rPr>
              <a:t>      </a:t>
            </a:r>
            <a:r>
              <a:rPr lang="en-US" altLang="zh-CN" sz="3400" b="1">
                <a:latin typeface="Times New Roman" pitchFamily="18" charset="0"/>
              </a:rPr>
              <a:t>I usually______(</a:t>
            </a:r>
            <a:r>
              <a:rPr lang="zh-CN" altLang="en-US" sz="3400" b="1">
                <a:latin typeface="Times New Roman" pitchFamily="18" charset="0"/>
              </a:rPr>
              <a:t>起床</a:t>
            </a:r>
            <a:r>
              <a:rPr lang="en-US" altLang="zh-CN" sz="3400" b="1">
                <a:latin typeface="Times New Roman" pitchFamily="18" charset="0"/>
              </a:rPr>
              <a:t>) at 6:50. I have milk and bread____ breakfast. After breakfast, I ____________ (</a:t>
            </a:r>
            <a:r>
              <a:rPr lang="zh-CN" altLang="en-US" sz="3400" b="1">
                <a:latin typeface="Times New Roman" pitchFamily="18" charset="0"/>
              </a:rPr>
              <a:t>洗澡</a:t>
            </a:r>
            <a:r>
              <a:rPr lang="en-US" altLang="zh-CN" sz="3400" b="1">
                <a:latin typeface="Times New Roman" pitchFamily="18" charset="0"/>
              </a:rPr>
              <a:t>)and then I __________(</a:t>
            </a:r>
            <a:r>
              <a:rPr lang="zh-CN" altLang="en-US" sz="3400" b="1">
                <a:latin typeface="Times New Roman" pitchFamily="18" charset="0"/>
              </a:rPr>
              <a:t>上学</a:t>
            </a:r>
            <a:r>
              <a:rPr lang="en-US" altLang="zh-CN" sz="3400" b="1">
                <a:latin typeface="Times New Roman" pitchFamily="18" charset="0"/>
              </a:rPr>
              <a:t>) by bus. I get to school at 7:50. I have five classes in the morning. And then I have lunch at 12:10. In the afternoon I have two classes. I _______(</a:t>
            </a:r>
            <a:r>
              <a:rPr lang="zh-CN" altLang="en-US" sz="3400" b="1">
                <a:latin typeface="Times New Roman" pitchFamily="18" charset="0"/>
              </a:rPr>
              <a:t>回家</a:t>
            </a:r>
            <a:r>
              <a:rPr lang="en-US" altLang="zh-CN" sz="3400" b="1">
                <a:latin typeface="Times New Roman" pitchFamily="18" charset="0"/>
              </a:rPr>
              <a:t>) at 3:30. I get home at 4:30 p.m. </a:t>
            </a:r>
          </a:p>
          <a:p>
            <a:pPr>
              <a:lnSpc>
                <a:spcPct val="110000"/>
              </a:lnSpc>
            </a:pPr>
            <a:r>
              <a:rPr lang="en-US" altLang="zh-CN" sz="3400" b="1">
                <a:latin typeface="Times New Roman" pitchFamily="18" charset="0"/>
              </a:rPr>
              <a:t>I __________(</a:t>
            </a:r>
            <a:r>
              <a:rPr lang="zh-CN" altLang="en-US" sz="3400" b="1">
                <a:latin typeface="Times New Roman" pitchFamily="18" charset="0"/>
              </a:rPr>
              <a:t>吃晚饭</a:t>
            </a:r>
            <a:r>
              <a:rPr lang="en-US" altLang="zh-CN" sz="3400" b="1">
                <a:latin typeface="Times New Roman" pitchFamily="18" charset="0"/>
              </a:rPr>
              <a:t>) at about 8:30. After dinner, I ___________(</a:t>
            </a:r>
            <a:r>
              <a:rPr lang="zh-CN" altLang="en-US" sz="3400" b="1">
                <a:latin typeface="Times New Roman" pitchFamily="18" charset="0"/>
              </a:rPr>
              <a:t>做作业</a:t>
            </a:r>
            <a:r>
              <a:rPr lang="en-US" altLang="zh-CN" sz="3400" b="1">
                <a:latin typeface="Times New Roman" pitchFamily="18" charset="0"/>
              </a:rPr>
              <a:t>) . I _________ (</a:t>
            </a:r>
            <a:r>
              <a:rPr lang="zh-CN" altLang="en-US" sz="3400" b="1">
                <a:latin typeface="Times New Roman" pitchFamily="18" charset="0"/>
              </a:rPr>
              <a:t>睡觉</a:t>
            </a:r>
            <a:r>
              <a:rPr lang="en-US" altLang="zh-CN" sz="3400" b="1">
                <a:latin typeface="Times New Roman" pitchFamily="18" charset="0"/>
              </a:rPr>
              <a:t>) at 10:00. My life is busy but exciting. </a:t>
            </a:r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2411413" y="836613"/>
            <a:ext cx="132397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FF0000"/>
                </a:solidFill>
                <a:latin typeface="Times New Roman" pitchFamily="18" charset="0"/>
              </a:rPr>
              <a:t>get up</a:t>
            </a:r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115888" y="2027238"/>
            <a:ext cx="27273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FF0000"/>
                </a:solidFill>
                <a:latin typeface="Times New Roman" pitchFamily="18" charset="0"/>
              </a:rPr>
              <a:t>take a shower</a:t>
            </a: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5940425" y="1989138"/>
            <a:ext cx="2344738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FF0000"/>
                </a:solidFill>
                <a:latin typeface="Times New Roman" pitchFamily="18" charset="0"/>
              </a:rPr>
              <a:t>go to school</a:t>
            </a:r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0" y="4292600"/>
            <a:ext cx="173196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FF0000"/>
                </a:solidFill>
                <a:latin typeface="Times New Roman" pitchFamily="18" charset="0"/>
              </a:rPr>
              <a:t>go home</a:t>
            </a:r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323850" y="4868863"/>
            <a:ext cx="237966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FF0000"/>
                </a:solidFill>
                <a:latin typeface="Times New Roman" pitchFamily="18" charset="0"/>
              </a:rPr>
              <a:t>have dinner</a:t>
            </a:r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1692275" y="5411788"/>
            <a:ext cx="271462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FF0000"/>
                </a:solidFill>
                <a:latin typeface="Times New Roman" pitchFamily="18" charset="0"/>
              </a:rPr>
              <a:t>do homework</a:t>
            </a:r>
          </a:p>
        </p:txBody>
      </p:sp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6443663" y="5373688"/>
            <a:ext cx="197167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FF0000"/>
                </a:solidFill>
                <a:latin typeface="Times New Roman" pitchFamily="18" charset="0"/>
              </a:rPr>
              <a:t>go to bed </a:t>
            </a:r>
          </a:p>
        </p:txBody>
      </p:sp>
      <p:sp>
        <p:nvSpPr>
          <p:cNvPr id="29712" name="Rectangle 16"/>
          <p:cNvSpPr>
            <a:spLocks noChangeArrowheads="1"/>
          </p:cNvSpPr>
          <p:nvPr/>
        </p:nvSpPr>
        <p:spPr bwMode="auto">
          <a:xfrm>
            <a:off x="2124075" y="1450975"/>
            <a:ext cx="736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400" b="1">
                <a:solidFill>
                  <a:srgbClr val="FF0000"/>
                </a:solidFill>
                <a:latin typeface="Times New Roman" pitchFamily="18" charset="0"/>
              </a:rPr>
              <a:t>for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29700" grpId="0"/>
      <p:bldP spid="29701" grpId="0"/>
      <p:bldP spid="29702" grpId="0"/>
      <p:bldP spid="29703" grpId="0"/>
      <p:bldP spid="29704" grpId="0"/>
      <p:bldP spid="29705" grpId="0"/>
      <p:bldP spid="297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6" name="WordArt 4"/>
          <p:cNvSpPr>
            <a:spLocks noChangeArrowheads="1" noChangeShapeType="1" noTextEdit="1"/>
          </p:cNvSpPr>
          <p:nvPr/>
        </p:nvSpPr>
        <p:spPr bwMode="auto">
          <a:xfrm rot="383095">
            <a:off x="1331913" y="549275"/>
            <a:ext cx="6481762" cy="31686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path path="rect">
                    <a:fillToRect r="100000" b="100000"/>
                  </a:path>
                </a:gradFill>
                <a:latin typeface="宋体"/>
                <a:ea typeface="宋体"/>
              </a:rPr>
              <a:t>比比谁背的快！</a:t>
            </a:r>
          </a:p>
        </p:txBody>
      </p:sp>
      <p:pic>
        <p:nvPicPr>
          <p:cNvPr id="105477" name="Picture 5" descr="cute_boys_girls_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3500438"/>
            <a:ext cx="2303462" cy="23034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Text Box 4"/>
          <p:cNvSpPr txBox="1">
            <a:spLocks noChangeArrowheads="1"/>
          </p:cNvSpPr>
          <p:nvPr/>
        </p:nvSpPr>
        <p:spPr bwMode="auto">
          <a:xfrm>
            <a:off x="395288" y="981075"/>
            <a:ext cx="8353425" cy="515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en-US" altLang="zh-CN" sz="3200" b="1">
                <a:latin typeface="Times New Roman" pitchFamily="18" charset="0"/>
              </a:rPr>
              <a:t>Hi! I’m Tony. I don’t like to get up early. In the morning, I get up at eight. Then I go to school at eight thirty. I don’t have much time for breakfast, so I usually eat very quickly. For lunch, I usually eat hamburgers.</a:t>
            </a:r>
            <a:r>
              <a:rPr lang="en-US" altLang="zh-CN"/>
              <a:t> </a:t>
            </a:r>
            <a:r>
              <a:rPr lang="en-US" altLang="zh-CN" sz="3200" b="1">
                <a:latin typeface="Times New Roman" pitchFamily="18" charset="0"/>
              </a:rPr>
              <a:t>After school, I sometimes play basketball for half an hour. When I get home, I always do my homework first.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Text Box 4"/>
          <p:cNvSpPr txBox="1">
            <a:spLocks noChangeArrowheads="1"/>
          </p:cNvSpPr>
          <p:nvPr/>
        </p:nvSpPr>
        <p:spPr bwMode="auto">
          <a:xfrm>
            <a:off x="395288" y="981075"/>
            <a:ext cx="8353425" cy="515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en-US" altLang="zh-CN" sz="3200" b="1">
                <a:latin typeface="Times New Roman" pitchFamily="18" charset="0"/>
              </a:rPr>
              <a:t>Hi! I’m         . I don’t like to            early. In the morning, I            at eight. Then I                     at eight thirty. I don’t          much           for breakfast, so I usually eat very              . For            , I usually eat                      .</a:t>
            </a:r>
            <a:r>
              <a:rPr lang="en-US" altLang="zh-CN"/>
              <a:t> </a:t>
            </a:r>
            <a:r>
              <a:rPr lang="en-US" altLang="zh-CN" sz="3200" b="1">
                <a:latin typeface="Times New Roman" pitchFamily="18" charset="0"/>
              </a:rPr>
              <a:t>After school, I sometimes                            for half an hour. When I                 , I always                   first. </a:t>
            </a:r>
          </a:p>
        </p:txBody>
      </p:sp>
      <p:grpSp>
        <p:nvGrpSpPr>
          <p:cNvPr id="101391" name="Group 15"/>
          <p:cNvGrpSpPr>
            <a:grpSpLocks/>
          </p:cNvGrpSpPr>
          <p:nvPr/>
        </p:nvGrpSpPr>
        <p:grpSpPr bwMode="auto">
          <a:xfrm>
            <a:off x="1187450" y="1146175"/>
            <a:ext cx="7802563" cy="4314825"/>
            <a:chOff x="748" y="722"/>
            <a:chExt cx="4915" cy="2718"/>
          </a:xfrm>
        </p:grpSpPr>
        <p:sp>
          <p:nvSpPr>
            <p:cNvPr id="99331" name="Rectangle 3"/>
            <p:cNvSpPr>
              <a:spLocks noChangeArrowheads="1"/>
            </p:cNvSpPr>
            <p:nvPr/>
          </p:nvSpPr>
          <p:spPr bwMode="auto">
            <a:xfrm>
              <a:off x="1097" y="722"/>
              <a:ext cx="685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latin typeface="Times New Roman" pitchFamily="18" charset="0"/>
                </a:rPr>
                <a:t>Tony</a:t>
              </a:r>
              <a:endParaRPr lang="zh-CN" altLang="en-US" sz="3200" b="1">
                <a:latin typeface="Times New Roman" pitchFamily="18" charset="0"/>
              </a:endParaRPr>
            </a:p>
          </p:txBody>
        </p:sp>
        <p:sp>
          <p:nvSpPr>
            <p:cNvPr id="99332" name="Rectangle 4"/>
            <p:cNvSpPr>
              <a:spLocks noChangeArrowheads="1"/>
            </p:cNvSpPr>
            <p:nvPr/>
          </p:nvSpPr>
          <p:spPr bwMode="auto">
            <a:xfrm>
              <a:off x="3316" y="725"/>
              <a:ext cx="791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latin typeface="Times New Roman" pitchFamily="18" charset="0"/>
                </a:rPr>
                <a:t>get up</a:t>
              </a:r>
              <a:endParaRPr lang="zh-CN" altLang="en-US" sz="3200" b="1">
                <a:latin typeface="Times New Roman" pitchFamily="18" charset="0"/>
              </a:endParaRPr>
            </a:p>
          </p:txBody>
        </p:sp>
        <p:sp>
          <p:nvSpPr>
            <p:cNvPr id="99333" name="Rectangle 5"/>
            <p:cNvSpPr>
              <a:spLocks noChangeArrowheads="1"/>
            </p:cNvSpPr>
            <p:nvPr/>
          </p:nvSpPr>
          <p:spPr bwMode="auto">
            <a:xfrm>
              <a:off x="1456" y="1133"/>
              <a:ext cx="791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latin typeface="Times New Roman" pitchFamily="18" charset="0"/>
                </a:rPr>
                <a:t>get up</a:t>
              </a:r>
              <a:endParaRPr lang="zh-CN" altLang="en-US" sz="3200" b="1">
                <a:latin typeface="Times New Roman" pitchFamily="18" charset="0"/>
              </a:endParaRPr>
            </a:p>
          </p:txBody>
        </p:sp>
        <p:sp>
          <p:nvSpPr>
            <p:cNvPr id="99334" name="Rectangle 6"/>
            <p:cNvSpPr>
              <a:spLocks noChangeArrowheads="1"/>
            </p:cNvSpPr>
            <p:nvPr/>
          </p:nvSpPr>
          <p:spPr bwMode="auto">
            <a:xfrm>
              <a:off x="3960" y="1133"/>
              <a:ext cx="1396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latin typeface="Times New Roman" pitchFamily="18" charset="0"/>
                </a:rPr>
                <a:t>go to school</a:t>
              </a:r>
              <a:endParaRPr lang="zh-CN" altLang="en-US" sz="3200" b="1">
                <a:latin typeface="Times New Roman" pitchFamily="18" charset="0"/>
              </a:endParaRPr>
            </a:p>
          </p:txBody>
        </p:sp>
        <p:sp>
          <p:nvSpPr>
            <p:cNvPr id="99335" name="Rectangle 7"/>
            <p:cNvSpPr>
              <a:spLocks noChangeArrowheads="1"/>
            </p:cNvSpPr>
            <p:nvPr/>
          </p:nvSpPr>
          <p:spPr bwMode="auto">
            <a:xfrm>
              <a:off x="2699" y="1496"/>
              <a:ext cx="628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latin typeface="Times New Roman" pitchFamily="18" charset="0"/>
                </a:rPr>
                <a:t>have</a:t>
              </a:r>
              <a:endParaRPr lang="zh-CN" altLang="en-US" sz="3200" b="1">
                <a:latin typeface="Times New Roman" pitchFamily="18" charset="0"/>
              </a:endParaRPr>
            </a:p>
          </p:txBody>
        </p:sp>
        <p:sp>
          <p:nvSpPr>
            <p:cNvPr id="99336" name="Rectangle 8"/>
            <p:cNvSpPr>
              <a:spLocks noChangeArrowheads="1"/>
            </p:cNvSpPr>
            <p:nvPr/>
          </p:nvSpPr>
          <p:spPr bwMode="auto">
            <a:xfrm>
              <a:off x="4014" y="1496"/>
              <a:ext cx="599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latin typeface="Times New Roman" pitchFamily="18" charset="0"/>
                </a:rPr>
                <a:t>time</a:t>
              </a:r>
              <a:endParaRPr lang="zh-CN" altLang="en-US" sz="3200" b="1">
                <a:latin typeface="Times New Roman" pitchFamily="18" charset="0"/>
              </a:endParaRPr>
            </a:p>
          </p:txBody>
        </p:sp>
        <p:sp>
          <p:nvSpPr>
            <p:cNvPr id="99337" name="Rectangle 9"/>
            <p:cNvSpPr>
              <a:spLocks noChangeArrowheads="1"/>
            </p:cNvSpPr>
            <p:nvPr/>
          </p:nvSpPr>
          <p:spPr bwMode="auto">
            <a:xfrm>
              <a:off x="3651" y="1904"/>
              <a:ext cx="926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latin typeface="Times New Roman" pitchFamily="18" charset="0"/>
                </a:rPr>
                <a:t>quickly</a:t>
              </a:r>
              <a:endParaRPr lang="zh-CN" altLang="en-US" sz="3200" b="1">
                <a:latin typeface="Times New Roman" pitchFamily="18" charset="0"/>
              </a:endParaRPr>
            </a:p>
          </p:txBody>
        </p:sp>
        <p:sp>
          <p:nvSpPr>
            <p:cNvPr id="99338" name="Rectangle 10"/>
            <p:cNvSpPr>
              <a:spLocks noChangeArrowheads="1"/>
            </p:cNvSpPr>
            <p:nvPr/>
          </p:nvSpPr>
          <p:spPr bwMode="auto">
            <a:xfrm>
              <a:off x="748" y="2296"/>
              <a:ext cx="727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latin typeface="Times New Roman" pitchFamily="18" charset="0"/>
                </a:rPr>
                <a:t>lunch</a:t>
              </a:r>
              <a:endParaRPr lang="zh-CN" altLang="en-US" sz="3200" b="1">
                <a:latin typeface="Times New Roman" pitchFamily="18" charset="0"/>
              </a:endParaRPr>
            </a:p>
          </p:txBody>
        </p:sp>
        <p:sp>
          <p:nvSpPr>
            <p:cNvPr id="99339" name="Rectangle 11"/>
            <p:cNvSpPr>
              <a:spLocks noChangeArrowheads="1"/>
            </p:cNvSpPr>
            <p:nvPr/>
          </p:nvSpPr>
          <p:spPr bwMode="auto">
            <a:xfrm>
              <a:off x="2925" y="2296"/>
              <a:ext cx="1453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latin typeface="Times New Roman" pitchFamily="18" charset="0"/>
                </a:rPr>
                <a:t>hamburgers</a:t>
              </a:r>
              <a:endParaRPr lang="zh-CN" altLang="en-US" sz="3200" b="1">
                <a:latin typeface="Times New Roman" pitchFamily="18" charset="0"/>
              </a:endParaRPr>
            </a:p>
          </p:txBody>
        </p:sp>
        <p:sp>
          <p:nvSpPr>
            <p:cNvPr id="99340" name="Rectangle 12"/>
            <p:cNvSpPr>
              <a:spLocks noChangeArrowheads="1"/>
            </p:cNvSpPr>
            <p:nvPr/>
          </p:nvSpPr>
          <p:spPr bwMode="auto">
            <a:xfrm>
              <a:off x="2426" y="2704"/>
              <a:ext cx="1772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latin typeface="Times New Roman" pitchFamily="18" charset="0"/>
                </a:rPr>
                <a:t>play basketball</a:t>
              </a:r>
              <a:endParaRPr lang="zh-CN" altLang="en-US" sz="3200" b="1">
                <a:latin typeface="Times New Roman" pitchFamily="18" charset="0"/>
              </a:endParaRPr>
            </a:p>
          </p:txBody>
        </p:sp>
        <p:sp>
          <p:nvSpPr>
            <p:cNvPr id="99341" name="Rectangle 13"/>
            <p:cNvSpPr>
              <a:spLocks noChangeArrowheads="1"/>
            </p:cNvSpPr>
            <p:nvPr/>
          </p:nvSpPr>
          <p:spPr bwMode="auto">
            <a:xfrm>
              <a:off x="1791" y="3067"/>
              <a:ext cx="1104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latin typeface="Times New Roman" pitchFamily="18" charset="0"/>
                </a:rPr>
                <a:t>get home</a:t>
              </a:r>
              <a:endParaRPr lang="zh-CN" altLang="en-US" sz="3200" b="1">
                <a:latin typeface="Times New Roman" pitchFamily="18" charset="0"/>
              </a:endParaRPr>
            </a:p>
          </p:txBody>
        </p:sp>
        <p:sp>
          <p:nvSpPr>
            <p:cNvPr id="99342" name="Rectangle 14"/>
            <p:cNvSpPr>
              <a:spLocks noChangeArrowheads="1"/>
            </p:cNvSpPr>
            <p:nvPr/>
          </p:nvSpPr>
          <p:spPr bwMode="auto">
            <a:xfrm>
              <a:off x="3878" y="3113"/>
              <a:ext cx="1785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latin typeface="Times New Roman" pitchFamily="18" charset="0"/>
                </a:rPr>
                <a:t>do my homework</a:t>
              </a:r>
              <a:endParaRPr lang="zh-CN" altLang="en-US" sz="2800" b="1"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13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Text Box 4"/>
          <p:cNvSpPr>
            <a:spLocks noGrp="1" noChangeArrowheads="1"/>
          </p:cNvSpPr>
          <p:nvPr>
            <p:ph type="body" idx="1"/>
          </p:nvPr>
        </p:nvSpPr>
        <p:spPr>
          <a:xfrm>
            <a:off x="107950" y="981075"/>
            <a:ext cx="9036050" cy="5184775"/>
          </a:xfrm>
        </p:spPr>
        <p:txBody>
          <a:bodyPr/>
          <a:lstStyle/>
          <a:p>
            <a:pPr eaLnBrk="1" hangingPunct="1">
              <a:lnSpc>
                <a:spcPct val="130000"/>
              </a:lnSpc>
              <a:buFontTx/>
              <a:buNone/>
            </a:pPr>
            <a:r>
              <a:rPr lang="en-US" altLang="zh-CN" b="1" smtClean="0">
                <a:latin typeface="Times New Roman" pitchFamily="18" charset="0"/>
              </a:rPr>
              <a:t>    ___! I’m         . I don’t           to            early. In the                , I            at eight. Then I                     at eight thirty. I don’t          much         for           , so I             eat very              . For            , I usually eat                      . After              , I sometimes                            for           an hour. When I                 ,       always                   first.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Text Box 4"/>
          <p:cNvSpPr>
            <a:spLocks noGrp="1" noChangeArrowheads="1"/>
          </p:cNvSpPr>
          <p:nvPr>
            <p:ph type="body" idx="1"/>
          </p:nvPr>
        </p:nvSpPr>
        <p:spPr>
          <a:xfrm>
            <a:off x="107950" y="981075"/>
            <a:ext cx="9036050" cy="4176713"/>
          </a:xfrm>
        </p:spPr>
        <p:txBody>
          <a:bodyPr/>
          <a:lstStyle/>
          <a:p>
            <a:pPr eaLnBrk="1" hangingPunct="1">
              <a:lnSpc>
                <a:spcPct val="130000"/>
              </a:lnSpc>
              <a:buFontTx/>
              <a:buNone/>
            </a:pPr>
            <a:r>
              <a:rPr lang="en-US" altLang="zh-CN" b="1" smtClean="0">
                <a:latin typeface="Times New Roman" pitchFamily="18" charset="0"/>
              </a:rPr>
              <a:t>    ___! I’m         . I don’t                       early. In the                , I                  eight. Then I            eight thirty. I don’t                    for           , so I __  very              . For            , I usually                       . After              , I sometimes                       an hour. When I                 ,  __ always                   first.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ext Box 2"/>
          <p:cNvSpPr txBox="1">
            <a:spLocks noChangeArrowheads="1"/>
          </p:cNvSpPr>
          <p:nvPr/>
        </p:nvSpPr>
        <p:spPr bwMode="auto">
          <a:xfrm>
            <a:off x="609600" y="457200"/>
            <a:ext cx="7772400" cy="85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Times New Roman" pitchFamily="18" charset="0"/>
                <a:cs typeface="Times New Roman" pitchFamily="18" charset="0"/>
              </a:rPr>
              <a:t>What time does Wang Hai usually </a:t>
            </a:r>
            <a:r>
              <a:rPr lang="en-US" altLang="zh-CN" sz="3600" b="1">
                <a:cs typeface="Times New Roman" pitchFamily="18" charset="0"/>
              </a:rPr>
              <a:t>…</a:t>
            </a:r>
            <a:r>
              <a:rPr lang="en-US" altLang="zh-CN" sz="3600" b="1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en-US" altLang="zh-CN" sz="3600">
                <a:ea typeface="隶书"/>
                <a:cs typeface="Times New Roman" pitchFamily="18" charset="0"/>
              </a:rPr>
              <a:t> </a:t>
            </a:r>
          </a:p>
        </p:txBody>
      </p:sp>
      <p:pic>
        <p:nvPicPr>
          <p:cNvPr id="166915" name="Picture 3" descr="get u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5400" y="1676400"/>
            <a:ext cx="6057900" cy="347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6916" name="Picture 4" descr="have breakfas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66800" y="1371600"/>
            <a:ext cx="6961188" cy="397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6917" name="Picture 5" descr="go to schoo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90600" y="1371600"/>
            <a:ext cx="7037388" cy="404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6927" name="Picture 15" descr="begin clas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71550" y="1341438"/>
            <a:ext cx="7086600" cy="401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6931" name="Picture 19" descr="have lunch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00113" y="1557338"/>
            <a:ext cx="7086600" cy="403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6935" name="Picture 23" descr="go home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71550" y="1341438"/>
            <a:ext cx="7086600" cy="405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6939" name="Picture 27" descr="go to bed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971550" y="1268413"/>
            <a:ext cx="7086600" cy="404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69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669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669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669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669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669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669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Text Box 4"/>
          <p:cNvSpPr>
            <a:spLocks noGrp="1" noChangeArrowheads="1"/>
          </p:cNvSpPr>
          <p:nvPr>
            <p:ph type="body" idx="1"/>
          </p:nvPr>
        </p:nvSpPr>
        <p:spPr>
          <a:xfrm>
            <a:off x="107950" y="1628775"/>
            <a:ext cx="9036050" cy="3529013"/>
          </a:xfrm>
        </p:spPr>
        <p:txBody>
          <a:bodyPr/>
          <a:lstStyle/>
          <a:p>
            <a:pPr eaLnBrk="1" hangingPunct="1">
              <a:lnSpc>
                <a:spcPct val="130000"/>
              </a:lnSpc>
              <a:buFontTx/>
              <a:buNone/>
            </a:pPr>
            <a:r>
              <a:rPr lang="en-US" altLang="zh-CN" b="1" smtClean="0">
                <a:latin typeface="Times New Roman" pitchFamily="18" charset="0"/>
              </a:rPr>
              <a:t>    ___! I        . I don’t              .  ______, I        eight. Then                eight thirty. __don’t         for         , so         very              . For      , __usually               . After           , __ sometimes                                    . When                          ,  __ always                          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Text Box 4"/>
          <p:cNvSpPr>
            <a:spLocks noGrp="1" noChangeArrowheads="1"/>
          </p:cNvSpPr>
          <p:nvPr>
            <p:ph type="body" idx="1"/>
          </p:nvPr>
        </p:nvSpPr>
        <p:spPr>
          <a:xfrm>
            <a:off x="107950" y="1628775"/>
            <a:ext cx="9036050" cy="3529013"/>
          </a:xfrm>
        </p:spPr>
        <p:txBody>
          <a:bodyPr/>
          <a:lstStyle/>
          <a:p>
            <a:pPr eaLnBrk="1" hangingPunct="1">
              <a:lnSpc>
                <a:spcPct val="130000"/>
              </a:lnSpc>
              <a:buFontTx/>
              <a:buNone/>
            </a:pPr>
            <a:r>
              <a:rPr lang="en-US" altLang="zh-CN" b="1" smtClean="0">
                <a:latin typeface="Times New Roman" pitchFamily="18" charset="0"/>
              </a:rPr>
              <a:t>    ___! I____. I ___________.  ______, </a:t>
            </a:r>
            <a:r>
              <a:rPr lang="en-US" altLang="zh-CN" b="1" u="sng" smtClean="0">
                <a:latin typeface="Times New Roman" pitchFamily="18" charset="0"/>
              </a:rPr>
              <a:t>           </a:t>
            </a:r>
            <a:r>
              <a:rPr lang="en-US" altLang="zh-CN" b="1" smtClean="0">
                <a:latin typeface="Times New Roman" pitchFamily="18" charset="0"/>
              </a:rPr>
              <a:t>eight. ____________eight thirty. __________________, so </a:t>
            </a:r>
            <a:r>
              <a:rPr lang="en-US" altLang="zh-CN" b="1" u="sng" smtClean="0">
                <a:latin typeface="Times New Roman" pitchFamily="18" charset="0"/>
              </a:rPr>
              <a:t>                              </a:t>
            </a:r>
            <a:r>
              <a:rPr lang="en-US" altLang="zh-CN" b="1" smtClean="0">
                <a:latin typeface="Times New Roman" pitchFamily="18" charset="0"/>
              </a:rPr>
              <a:t>.  </a:t>
            </a:r>
            <a:r>
              <a:rPr lang="en-US" altLang="zh-CN" b="1" u="sng" smtClean="0">
                <a:latin typeface="Times New Roman" pitchFamily="18" charset="0"/>
              </a:rPr>
              <a:t>          </a:t>
            </a:r>
            <a:r>
              <a:rPr lang="en-US" altLang="zh-CN" b="1" smtClean="0">
                <a:latin typeface="Times New Roman" pitchFamily="18" charset="0"/>
              </a:rPr>
              <a:t> , __usually</a:t>
            </a:r>
            <a:r>
              <a:rPr lang="en-US" altLang="zh-CN" b="1" u="sng" smtClean="0">
                <a:latin typeface="Times New Roman" pitchFamily="18" charset="0"/>
              </a:rPr>
              <a:t>               </a:t>
            </a:r>
            <a:r>
              <a:rPr lang="en-US" altLang="zh-CN" b="1" smtClean="0">
                <a:latin typeface="Times New Roman" pitchFamily="18" charset="0"/>
              </a:rPr>
              <a:t>. __________, __ sometimes</a:t>
            </a:r>
            <a:r>
              <a:rPr lang="en-US" altLang="zh-CN" b="1" u="sng" smtClean="0">
                <a:latin typeface="Times New Roman" pitchFamily="18" charset="0"/>
              </a:rPr>
              <a:t>                                    </a:t>
            </a:r>
            <a:r>
              <a:rPr lang="en-US" altLang="zh-CN" b="1" smtClean="0">
                <a:latin typeface="Times New Roman" pitchFamily="18" charset="0"/>
              </a:rPr>
              <a:t>. When</a:t>
            </a:r>
            <a:r>
              <a:rPr lang="en-US" altLang="zh-CN" b="1" u="sng" smtClean="0">
                <a:latin typeface="Times New Roman" pitchFamily="18" charset="0"/>
              </a:rPr>
              <a:t>                          </a:t>
            </a:r>
            <a:r>
              <a:rPr lang="en-US" altLang="zh-CN" b="1" smtClean="0">
                <a:latin typeface="Times New Roman" pitchFamily="18" charset="0"/>
              </a:rPr>
              <a:t>,  ____________________ 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WordArt 2"/>
          <p:cNvSpPr>
            <a:spLocks noChangeArrowheads="1" noChangeShapeType="1" noTextEdit="1"/>
          </p:cNvSpPr>
          <p:nvPr/>
        </p:nvSpPr>
        <p:spPr bwMode="auto">
          <a:xfrm>
            <a:off x="1403350" y="1773238"/>
            <a:ext cx="6408738" cy="2305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Thank you.</a:t>
            </a:r>
            <a:endParaRPr lang="zh-CN" altLang="en-US" sz="3600" b="1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ext Box 4"/>
          <p:cNvSpPr txBox="1">
            <a:spLocks noChangeArrowheads="1"/>
          </p:cNvSpPr>
          <p:nvPr/>
        </p:nvSpPr>
        <p:spPr bwMode="auto">
          <a:xfrm>
            <a:off x="0" y="188913"/>
            <a:ext cx="9144000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5000"/>
              </a:lnSpc>
              <a:spcBef>
                <a:spcPct val="5000"/>
              </a:spcBef>
            </a:pPr>
            <a:r>
              <a:rPr lang="en-US" altLang="zh-CN" sz="3200" b="1">
                <a:latin typeface="Times New Roman" pitchFamily="18" charset="0"/>
              </a:rPr>
              <a:t>2a   Check (√) the activities you think are healthy.</a:t>
            </a:r>
          </a:p>
        </p:txBody>
      </p:sp>
      <p:sp>
        <p:nvSpPr>
          <p:cNvPr id="64514" name="Rectangle 3"/>
          <p:cNvSpPr>
            <a:spLocks noChangeArrowheads="1"/>
          </p:cNvSpPr>
          <p:nvPr/>
        </p:nvSpPr>
        <p:spPr bwMode="auto">
          <a:xfrm>
            <a:off x="395288" y="2636838"/>
            <a:ext cx="8496300" cy="3168650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160000"/>
              </a:lnSpc>
              <a:spcBef>
                <a:spcPct val="40000"/>
              </a:spcBef>
            </a:pPr>
            <a:r>
              <a:rPr lang="en-US" altLang="zh-CN" sz="3200" b="1">
                <a:latin typeface="Times New Roman" pitchFamily="18" charset="0"/>
              </a:rPr>
              <a:t>_____ go to bed early       _____ eat ice-cream</a:t>
            </a:r>
          </a:p>
          <a:p>
            <a:pPr>
              <a:lnSpc>
                <a:spcPct val="160000"/>
              </a:lnSpc>
              <a:spcBef>
                <a:spcPct val="40000"/>
              </a:spcBef>
            </a:pPr>
            <a:r>
              <a:rPr lang="en-US" altLang="zh-CN" sz="3200" b="1">
                <a:latin typeface="Times New Roman" pitchFamily="18" charset="0"/>
              </a:rPr>
              <a:t>_____ eat quickly             _____ eat vegetables</a:t>
            </a:r>
          </a:p>
          <a:p>
            <a:pPr>
              <a:lnSpc>
                <a:spcPct val="160000"/>
              </a:lnSpc>
              <a:spcBef>
                <a:spcPct val="40000"/>
              </a:spcBef>
            </a:pPr>
            <a:r>
              <a:rPr lang="en-US" altLang="zh-CN" sz="3200" b="1">
                <a:latin typeface="Times New Roman" pitchFamily="18" charset="0"/>
              </a:rPr>
              <a:t>_____ play sports             _____ take a walk</a:t>
            </a:r>
          </a:p>
        </p:txBody>
      </p:sp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755650" y="2997200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3300"/>
                </a:solidFill>
                <a:latin typeface="Times New Roman" pitchFamily="18" charset="0"/>
              </a:rPr>
              <a:t>√</a:t>
            </a:r>
            <a:endParaRPr lang="zh-CN" altLang="en-US" sz="3600" b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755650" y="4941888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3300"/>
                </a:solidFill>
                <a:latin typeface="Times New Roman" pitchFamily="18" charset="0"/>
              </a:rPr>
              <a:t>√</a:t>
            </a:r>
            <a:endParaRPr lang="zh-CN" altLang="en-US" sz="3600" b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64518" name="Rectangle 6"/>
          <p:cNvSpPr>
            <a:spLocks noChangeArrowheads="1"/>
          </p:cNvSpPr>
          <p:nvPr/>
        </p:nvSpPr>
        <p:spPr bwMode="auto">
          <a:xfrm>
            <a:off x="5076825" y="3933825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3300"/>
                </a:solidFill>
                <a:latin typeface="Times New Roman" pitchFamily="18" charset="0"/>
              </a:rPr>
              <a:t>√</a:t>
            </a:r>
            <a:endParaRPr lang="zh-CN" altLang="en-US" sz="3600" b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64519" name="Rectangle 7"/>
          <p:cNvSpPr>
            <a:spLocks noChangeArrowheads="1"/>
          </p:cNvSpPr>
          <p:nvPr/>
        </p:nvSpPr>
        <p:spPr bwMode="auto">
          <a:xfrm>
            <a:off x="5076825" y="5013325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3300"/>
                </a:solidFill>
                <a:latin typeface="Times New Roman" pitchFamily="18" charset="0"/>
              </a:rPr>
              <a:t>√</a:t>
            </a:r>
            <a:endParaRPr lang="zh-CN" altLang="en-US" sz="3600" b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21535" name="Rectangle 31"/>
          <p:cNvSpPr>
            <a:spLocks noChangeArrowheads="1"/>
          </p:cNvSpPr>
          <p:nvPr/>
        </p:nvSpPr>
        <p:spPr bwMode="auto">
          <a:xfrm>
            <a:off x="684213" y="1341438"/>
            <a:ext cx="57610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3600" b="1">
                <a:latin typeface="Monotype Corsiva" pitchFamily="66" charset="0"/>
              </a:rPr>
              <a:t>Do you usually do these activities?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1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6" grpId="0"/>
      <p:bldP spid="64517" grpId="0"/>
      <p:bldP spid="64518" grpId="0"/>
      <p:bldP spid="64519" grpId="0"/>
      <p:bldP spid="215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0"/>
          <p:cNvSpPr>
            <a:spLocks noChangeArrowheads="1"/>
          </p:cNvSpPr>
          <p:nvPr/>
        </p:nvSpPr>
        <p:spPr bwMode="auto">
          <a:xfrm>
            <a:off x="228600" y="333375"/>
            <a:ext cx="8915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000000"/>
                </a:solidFill>
              </a:rPr>
              <a:t>Tony and Mary are brother and sister. They have healthy and </a:t>
            </a:r>
            <a:r>
              <a:rPr lang="en-US" altLang="zh-CN" sz="2800" b="1">
                <a:solidFill>
                  <a:srgbClr val="FF0000"/>
                </a:solidFill>
              </a:rPr>
              <a:t>un</a:t>
            </a:r>
            <a:r>
              <a:rPr lang="en-US" altLang="zh-CN" sz="2800" b="1">
                <a:solidFill>
                  <a:srgbClr val="000000"/>
                </a:solidFill>
              </a:rPr>
              <a:t>healthy habits. </a:t>
            </a:r>
            <a:r>
              <a:rPr lang="en-US" altLang="zh-CN" sz="2800" b="1" i="1">
                <a:solidFill>
                  <a:srgbClr val="FF0000"/>
                </a:solidFill>
              </a:rPr>
              <a:t>Who is healthier?</a:t>
            </a:r>
            <a:r>
              <a:rPr lang="en-US" altLang="zh-CN" sz="2800" b="1">
                <a:solidFill>
                  <a:srgbClr val="000000"/>
                </a:solidFill>
              </a:rPr>
              <a:t> </a:t>
            </a:r>
            <a:endParaRPr lang="en-US" altLang="zh-CN" sz="2800">
              <a:solidFill>
                <a:srgbClr val="000000"/>
              </a:solidFill>
            </a:endParaRPr>
          </a:p>
        </p:txBody>
      </p:sp>
      <p:pic>
        <p:nvPicPr>
          <p:cNvPr id="65538" name="Picture 12" descr="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2420938"/>
            <a:ext cx="2232025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39" name="Picture 5" descr="1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3" y="2420938"/>
            <a:ext cx="2232025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0" name="Rectangle 9"/>
          <p:cNvSpPr>
            <a:spLocks noChangeArrowheads="1"/>
          </p:cNvSpPr>
          <p:nvPr/>
        </p:nvSpPr>
        <p:spPr bwMode="auto">
          <a:xfrm>
            <a:off x="250825" y="1412875"/>
            <a:ext cx="84248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/>
              <a:t>Listen to the passage, and circle the </a:t>
            </a:r>
            <a:r>
              <a:rPr lang="en-US" altLang="zh-CN" sz="2800" b="1" i="1">
                <a:solidFill>
                  <a:srgbClr val="FF0000"/>
                </a:solidFill>
              </a:rPr>
              <a:t>healthy</a:t>
            </a:r>
            <a:r>
              <a:rPr lang="en-US" altLang="zh-CN" sz="2800" b="1"/>
              <a:t> activities.</a:t>
            </a:r>
            <a:r>
              <a:rPr lang="en-US" altLang="zh-CN" sz="2800"/>
              <a:t> </a:t>
            </a:r>
          </a:p>
        </p:txBody>
      </p:sp>
      <p:sp>
        <p:nvSpPr>
          <p:cNvPr id="65541" name="Oval 15"/>
          <p:cNvSpPr>
            <a:spLocks noChangeArrowheads="1"/>
          </p:cNvSpPr>
          <p:nvPr/>
        </p:nvSpPr>
        <p:spPr bwMode="auto">
          <a:xfrm>
            <a:off x="4859338" y="1484313"/>
            <a:ext cx="1008062" cy="506412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10"/>
          <p:cNvSpPr>
            <a:spLocks noChangeArrowheads="1"/>
          </p:cNvSpPr>
          <p:nvPr/>
        </p:nvSpPr>
        <p:spPr bwMode="auto">
          <a:xfrm>
            <a:off x="228600" y="333375"/>
            <a:ext cx="89154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000000"/>
                </a:solidFill>
              </a:rPr>
              <a:t>Tony and Mary are brother and sister. They have healthy and </a:t>
            </a:r>
            <a:r>
              <a:rPr lang="en-US" altLang="zh-CN" sz="2800" b="1">
                <a:solidFill>
                  <a:srgbClr val="FF0000"/>
                </a:solidFill>
              </a:rPr>
              <a:t>un</a:t>
            </a:r>
            <a:r>
              <a:rPr lang="en-US" altLang="zh-CN" sz="2800" b="1">
                <a:solidFill>
                  <a:srgbClr val="000000"/>
                </a:solidFill>
              </a:rPr>
              <a:t>healthy habits. </a:t>
            </a:r>
            <a:r>
              <a:rPr lang="en-US" altLang="zh-CN" sz="2800" b="1" i="1">
                <a:solidFill>
                  <a:srgbClr val="FF0000"/>
                </a:solidFill>
              </a:rPr>
              <a:t>Who is healthier?</a:t>
            </a:r>
            <a:r>
              <a:rPr lang="en-US" altLang="zh-CN" sz="2800" b="1">
                <a:solidFill>
                  <a:srgbClr val="000000"/>
                </a:solidFill>
              </a:rPr>
              <a:t> </a:t>
            </a:r>
            <a:endParaRPr lang="en-US" altLang="zh-CN" sz="2800">
              <a:solidFill>
                <a:srgbClr val="000000"/>
              </a:solidFill>
            </a:endParaRPr>
          </a:p>
        </p:txBody>
      </p:sp>
      <p:pic>
        <p:nvPicPr>
          <p:cNvPr id="67586" name="Picture 12" descr="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71550" y="2420938"/>
            <a:ext cx="2232025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7" name="Picture 5" descr="1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3" y="2420938"/>
            <a:ext cx="2232025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8" name="Rectangle 9"/>
          <p:cNvSpPr>
            <a:spLocks noChangeArrowheads="1"/>
          </p:cNvSpPr>
          <p:nvPr/>
        </p:nvSpPr>
        <p:spPr bwMode="auto">
          <a:xfrm>
            <a:off x="250825" y="1412875"/>
            <a:ext cx="84248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/>
              <a:t>Listen to the passage, and circle the </a:t>
            </a:r>
            <a:r>
              <a:rPr lang="en-US" altLang="zh-CN" sz="2800" b="1" i="1">
                <a:solidFill>
                  <a:srgbClr val="FF0000"/>
                </a:solidFill>
              </a:rPr>
              <a:t>healthy</a:t>
            </a:r>
            <a:r>
              <a:rPr lang="en-US" altLang="zh-CN" sz="2800" b="1"/>
              <a:t> activities.</a:t>
            </a:r>
            <a:r>
              <a:rPr lang="en-US" altLang="zh-CN" sz="2800"/>
              <a:t> </a:t>
            </a:r>
          </a:p>
        </p:txBody>
      </p:sp>
      <p:sp>
        <p:nvSpPr>
          <p:cNvPr id="76815" name="Oval 15"/>
          <p:cNvSpPr>
            <a:spLocks noChangeArrowheads="1"/>
          </p:cNvSpPr>
          <p:nvPr/>
        </p:nvSpPr>
        <p:spPr bwMode="auto">
          <a:xfrm>
            <a:off x="4859338" y="1482725"/>
            <a:ext cx="1008062" cy="506413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67590" name="AutoShape 7"/>
          <p:cNvSpPr>
            <a:spLocks noChangeArrowheads="1"/>
          </p:cNvSpPr>
          <p:nvPr/>
        </p:nvSpPr>
        <p:spPr bwMode="auto">
          <a:xfrm>
            <a:off x="395288" y="1268413"/>
            <a:ext cx="8569325" cy="34559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100000">
                <a:srgbClr val="FFCCFF"/>
              </a:gs>
            </a:gsLst>
            <a:path path="shape">
              <a:fillToRect l="50000" t="50000" r="50000" b="50000"/>
            </a:path>
          </a:gradFill>
          <a:ln w="25400">
            <a:solidFill>
              <a:srgbClr val="993366"/>
            </a:solidFill>
            <a:round/>
            <a:headEnd/>
            <a:tailEnd/>
          </a:ln>
        </p:spPr>
        <p:txBody>
          <a:bodyPr wrap="none" anchor="ctr"/>
          <a:lstStyle/>
          <a:p>
            <a:pPr algn="just"/>
            <a:r>
              <a:rPr lang="en-US" altLang="zh-CN" sz="2800" b="1"/>
              <a:t>health</a:t>
            </a:r>
            <a:r>
              <a:rPr lang="zh-CN" altLang="en-US" sz="2800" b="1"/>
              <a:t>：  名词， “健康” 如：</a:t>
            </a:r>
            <a:r>
              <a:rPr lang="en-US" altLang="zh-CN" sz="2400" b="1"/>
              <a:t>It’s good for your </a:t>
            </a:r>
            <a:r>
              <a:rPr lang="en-US" altLang="zh-CN" sz="2400" b="1">
                <a:solidFill>
                  <a:srgbClr val="FF0000"/>
                </a:solidFill>
              </a:rPr>
              <a:t>health</a:t>
            </a:r>
            <a:r>
              <a:rPr lang="en-US" altLang="zh-CN" sz="2400" b="1"/>
              <a:t>.</a:t>
            </a:r>
          </a:p>
          <a:p>
            <a:pPr algn="just"/>
            <a:r>
              <a:rPr lang="en-US" altLang="zh-CN" sz="2800" b="1"/>
              <a:t>healthy</a:t>
            </a:r>
            <a:r>
              <a:rPr lang="zh-CN" altLang="en-US" sz="2800" b="1"/>
              <a:t>：形容词，</a:t>
            </a:r>
            <a:r>
              <a:rPr lang="en-US" altLang="zh-CN" sz="2800" b="1"/>
              <a:t> “</a:t>
            </a:r>
            <a:r>
              <a:rPr lang="zh-CN" altLang="en-US" sz="2800" b="1"/>
              <a:t>健康的” 如：</a:t>
            </a:r>
            <a:r>
              <a:rPr lang="en-US" altLang="zh-CN" sz="2800" b="1">
                <a:solidFill>
                  <a:srgbClr val="FF0000"/>
                </a:solidFill>
              </a:rPr>
              <a:t>healthy</a:t>
            </a:r>
            <a:r>
              <a:rPr lang="en-US" altLang="zh-CN" sz="2800" b="1"/>
              <a:t> life</a:t>
            </a:r>
          </a:p>
          <a:p>
            <a:pPr algn="just"/>
            <a:r>
              <a:rPr lang="en-US" altLang="zh-CN" sz="2800" b="1"/>
              <a:t>healthier</a:t>
            </a:r>
            <a:r>
              <a:rPr lang="zh-CN" altLang="en-US" sz="2800" b="1"/>
              <a:t>：形容词</a:t>
            </a:r>
            <a:r>
              <a:rPr lang="en-US" altLang="zh-CN" sz="2800" b="1"/>
              <a:t>healthy</a:t>
            </a:r>
            <a:r>
              <a:rPr lang="zh-CN" altLang="en-US" sz="2800" b="1"/>
              <a:t>的比较级，“更健康的”</a:t>
            </a:r>
          </a:p>
          <a:p>
            <a:pPr algn="just"/>
            <a:r>
              <a:rPr lang="en-US" altLang="zh-CN" sz="2800" b="1"/>
              <a:t>unhealthy</a:t>
            </a:r>
            <a:r>
              <a:rPr lang="zh-CN" altLang="en-US" sz="2800" b="1"/>
              <a:t>：形容词</a:t>
            </a:r>
            <a:r>
              <a:rPr lang="en-US" altLang="zh-CN" sz="2800" b="1"/>
              <a:t>healthy</a:t>
            </a:r>
            <a:r>
              <a:rPr lang="zh-CN" altLang="en-US" sz="2800" b="1"/>
              <a:t>的反义词，“不健康的”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8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8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Picture 11" descr="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7488" y="260350"/>
            <a:ext cx="8675687" cy="561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4" name="Picture 12" descr="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59563" y="5084763"/>
            <a:ext cx="1439862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13" name="Oval 13"/>
          <p:cNvSpPr>
            <a:spLocks noChangeArrowheads="1"/>
          </p:cNvSpPr>
          <p:nvPr/>
        </p:nvSpPr>
        <p:spPr bwMode="auto">
          <a:xfrm>
            <a:off x="395288" y="5300663"/>
            <a:ext cx="2447925" cy="504825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76815" name="Oval 15"/>
          <p:cNvSpPr>
            <a:spLocks noChangeArrowheads="1"/>
          </p:cNvSpPr>
          <p:nvPr/>
        </p:nvSpPr>
        <p:spPr bwMode="auto">
          <a:xfrm>
            <a:off x="2051050" y="3213100"/>
            <a:ext cx="2449513" cy="506413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76816" name="Oval 16"/>
          <p:cNvSpPr>
            <a:spLocks noChangeArrowheads="1"/>
          </p:cNvSpPr>
          <p:nvPr/>
        </p:nvSpPr>
        <p:spPr bwMode="auto">
          <a:xfrm>
            <a:off x="2411413" y="3935413"/>
            <a:ext cx="3600450" cy="503237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pic>
        <p:nvPicPr>
          <p:cNvPr id="69638" name="Picture 8" descr="喇叭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24300" y="5949950"/>
            <a:ext cx="649288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8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8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68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68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6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6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13" grpId="0" animBg="1"/>
      <p:bldP spid="76815" grpId="0" animBg="1"/>
      <p:bldP spid="768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Picture 4" descr="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404813"/>
            <a:ext cx="8893175" cy="547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58" name="Picture 5" descr="1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56325" y="5014913"/>
            <a:ext cx="1871663" cy="184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4" name="Oval 6"/>
          <p:cNvSpPr>
            <a:spLocks noChangeArrowheads="1"/>
          </p:cNvSpPr>
          <p:nvPr/>
        </p:nvSpPr>
        <p:spPr bwMode="auto">
          <a:xfrm>
            <a:off x="4500563" y="476250"/>
            <a:ext cx="3024187" cy="57785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78855" name="Oval 7"/>
          <p:cNvSpPr>
            <a:spLocks noChangeArrowheads="1"/>
          </p:cNvSpPr>
          <p:nvPr/>
        </p:nvSpPr>
        <p:spPr bwMode="auto">
          <a:xfrm>
            <a:off x="1116013" y="1125538"/>
            <a:ext cx="6119812" cy="574675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78856" name="Oval 8"/>
          <p:cNvSpPr>
            <a:spLocks noChangeArrowheads="1"/>
          </p:cNvSpPr>
          <p:nvPr/>
        </p:nvSpPr>
        <p:spPr bwMode="auto">
          <a:xfrm>
            <a:off x="7092950" y="1846263"/>
            <a:ext cx="1871663" cy="503237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78857" name="Oval 9"/>
          <p:cNvSpPr>
            <a:spLocks noChangeArrowheads="1"/>
          </p:cNvSpPr>
          <p:nvPr/>
        </p:nvSpPr>
        <p:spPr bwMode="auto">
          <a:xfrm>
            <a:off x="0" y="2493963"/>
            <a:ext cx="4572000" cy="503237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78858" name="Oval 10"/>
          <p:cNvSpPr>
            <a:spLocks noChangeArrowheads="1"/>
          </p:cNvSpPr>
          <p:nvPr/>
        </p:nvSpPr>
        <p:spPr bwMode="auto">
          <a:xfrm>
            <a:off x="0" y="3141663"/>
            <a:ext cx="2627313" cy="6477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78859" name="Oval 11"/>
          <p:cNvSpPr>
            <a:spLocks noChangeArrowheads="1"/>
          </p:cNvSpPr>
          <p:nvPr/>
        </p:nvSpPr>
        <p:spPr bwMode="auto">
          <a:xfrm>
            <a:off x="6804025" y="4583113"/>
            <a:ext cx="2339975" cy="503237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78860" name="Oval 12"/>
          <p:cNvSpPr>
            <a:spLocks noChangeArrowheads="1"/>
          </p:cNvSpPr>
          <p:nvPr/>
        </p:nvSpPr>
        <p:spPr bwMode="auto">
          <a:xfrm>
            <a:off x="0" y="5157788"/>
            <a:ext cx="1258888" cy="6477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88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88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88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88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88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88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88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88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88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88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88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4" grpId="0" animBg="1"/>
      <p:bldP spid="78855" grpId="0" animBg="1"/>
      <p:bldP spid="78856" grpId="0" animBg="1"/>
      <p:bldP spid="78857" grpId="0" animBg="1"/>
      <p:bldP spid="78858" grpId="0" animBg="1"/>
      <p:bldP spid="78859" grpId="0" animBg="1"/>
      <p:bldP spid="78860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513</TotalTime>
  <Words>1966</Words>
  <Application>Microsoft Office PowerPoint</Application>
  <PresentationFormat>全屏显示(4:3)</PresentationFormat>
  <Paragraphs>145</Paragraphs>
  <Slides>42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42</vt:i4>
      </vt:variant>
    </vt:vector>
  </HeadingPairs>
  <TitlesOfParts>
    <vt:vector size="54" baseType="lpstr">
      <vt:lpstr>Arial</vt:lpstr>
      <vt:lpstr>宋体</vt:lpstr>
      <vt:lpstr>Calibri</vt:lpstr>
      <vt:lpstr>Monotype Corsiva</vt:lpstr>
      <vt:lpstr>Times New Roman</vt:lpstr>
      <vt:lpstr>隶书</vt:lpstr>
      <vt:lpstr>Arial Black</vt:lpstr>
      <vt:lpstr>黑体</vt:lpstr>
      <vt:lpstr>汉仪雪峰体简</vt:lpstr>
      <vt:lpstr>Office 主题</vt:lpstr>
      <vt:lpstr>BMP 图象</vt:lpstr>
      <vt:lpstr>位图图像</vt:lpstr>
      <vt:lpstr>幻灯片 1</vt:lpstr>
      <vt:lpstr>What time does she eat breakfast?</vt:lpstr>
      <vt:lpstr>What time does she do her homework?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lenovo</cp:lastModifiedBy>
  <cp:revision>76</cp:revision>
  <dcterms:created xsi:type="dcterms:W3CDTF">2013-03-03T05:05:41Z</dcterms:created>
  <dcterms:modified xsi:type="dcterms:W3CDTF">2013-03-26T06:35:03Z</dcterms:modified>
</cp:coreProperties>
</file>