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5" r:id="rId20"/>
    <p:sldId id="274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audio" Target="../media/audio7.wav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10" Type="http://schemas.openxmlformats.org/officeDocument/2006/relationships/image" Target="../media/image10.gif"/><Relationship Id="rId4" Type="http://schemas.openxmlformats.org/officeDocument/2006/relationships/image" Target="../media/image4.wmf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4.wav"/><Relationship Id="rId7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19.jpeg"/><Relationship Id="rId5" Type="http://schemas.openxmlformats.org/officeDocument/2006/relationships/audio" Target="../media/audio2.wav"/><Relationship Id="rId10" Type="http://schemas.openxmlformats.org/officeDocument/2006/relationships/image" Target="../media/image10.gif"/><Relationship Id="rId4" Type="http://schemas.openxmlformats.org/officeDocument/2006/relationships/audio" Target="../media/audio1.wav"/><Relationship Id="rId9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4.wav"/><Relationship Id="rId7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audio" Target="../media/audio2.wav"/><Relationship Id="rId4" Type="http://schemas.openxmlformats.org/officeDocument/2006/relationships/audio" Target="../media/audio3.wav"/><Relationship Id="rId9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hyperlink" Target="http://www.etyyy.com/ertyy/abc/abc-index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571612"/>
            <a:ext cx="9030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Unit 1 Can you play the guitar?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2786058"/>
            <a:ext cx="7541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Section A Grammar Focus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swim duc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071678"/>
            <a:ext cx="3452815" cy="324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57158" y="571480"/>
            <a:ext cx="52864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latin typeface="Comic Sans MS" pitchFamily="66" charset="0"/>
              </a:rPr>
              <a:t>What can it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latin typeface="Comic Sans MS" pitchFamily="66" charset="0"/>
              </a:rPr>
              <a:t>It can swim.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800" b="1" i="0" dirty="0">
                <a:latin typeface="Comic Sans MS" pitchFamily="66" charset="0"/>
              </a:rPr>
              <a:t> it swim?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latin typeface="Comic Sans MS" pitchFamily="66" charset="0"/>
              </a:rPr>
              <a:t>Yes, it </a:t>
            </a:r>
            <a:r>
              <a:rPr lang="en-US" altLang="zh-CN" sz="48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800" b="1" i="0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714356"/>
            <a:ext cx="3000396" cy="247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57224" y="3500438"/>
            <a:ext cx="6954864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 i="0" dirty="0">
                <a:latin typeface="Comic Sans MS" pitchFamily="66" charset="0"/>
              </a:rPr>
              <a:t>What can they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 i="0" dirty="0">
                <a:latin typeface="Comic Sans MS" pitchFamily="66" charset="0"/>
              </a:rPr>
              <a:t>They can speak English.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000" b="1" i="0" dirty="0">
                <a:latin typeface="Comic Sans MS" pitchFamily="66" charset="0"/>
              </a:rPr>
              <a:t> they speak English?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 i="0" dirty="0">
                <a:latin typeface="Comic Sans MS" pitchFamily="66" charset="0"/>
              </a:rPr>
              <a:t>Yes, they </a:t>
            </a:r>
            <a:r>
              <a:rPr lang="en-US" altLang="zh-CN" sz="40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000" b="1" i="0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8313" y="476250"/>
            <a:ext cx="2532051" cy="2981908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57158" y="3643314"/>
            <a:ext cx="56880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latin typeface="Comic Sans MS" pitchFamily="66" charset="0"/>
              </a:rPr>
              <a:t>What can Mary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latin typeface="Comic Sans MS" pitchFamily="66" charset="0"/>
              </a:rPr>
              <a:t>She can play basketball.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3600" b="1" i="0" dirty="0">
                <a:latin typeface="Comic Sans MS" pitchFamily="66" charset="0"/>
              </a:rPr>
              <a:t> </a:t>
            </a:r>
            <a:r>
              <a:rPr lang="en-US" altLang="zh-CN" sz="3600" b="1" dirty="0" smtClean="0">
                <a:latin typeface="Comic Sans MS" pitchFamily="66" charset="0"/>
              </a:rPr>
              <a:t>M</a:t>
            </a:r>
            <a:r>
              <a:rPr lang="en-US" altLang="zh-CN" sz="3600" b="1" i="0" dirty="0" smtClean="0">
                <a:latin typeface="Comic Sans MS" pitchFamily="66" charset="0"/>
              </a:rPr>
              <a:t>ary </a:t>
            </a:r>
            <a:r>
              <a:rPr lang="en-US" altLang="zh-CN" sz="3600" b="1" i="0" dirty="0">
                <a:latin typeface="Comic Sans MS" pitchFamily="66" charset="0"/>
              </a:rPr>
              <a:t>play soccer?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latin typeface="Comic Sans MS" pitchFamily="66" charset="0"/>
              </a:rPr>
              <a:t>No, she </a:t>
            </a:r>
            <a:r>
              <a:rPr lang="en-US" altLang="zh-CN" sz="3600" b="1" i="0" dirty="0">
                <a:solidFill>
                  <a:srgbClr val="FF0000"/>
                </a:solidFill>
                <a:latin typeface="Comic Sans MS" pitchFamily="66" charset="0"/>
              </a:rPr>
              <a:t>can’t</a:t>
            </a:r>
            <a:r>
              <a:rPr lang="en-US" altLang="zh-CN" sz="3600" b="1" i="0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draw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2818667" cy="316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14348" y="3429000"/>
            <a:ext cx="642942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>
                <a:latin typeface="Comic Sans MS" pitchFamily="66" charset="0"/>
              </a:rPr>
              <a:t>What can Bob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>
                <a:latin typeface="Comic Sans MS" pitchFamily="66" charset="0"/>
              </a:rPr>
              <a:t>He can </a:t>
            </a:r>
            <a:r>
              <a:rPr lang="en-US" altLang="zh-CN" sz="4400" b="1" i="0" dirty="0" smtClean="0">
                <a:latin typeface="Comic Sans MS" pitchFamily="66" charset="0"/>
              </a:rPr>
              <a:t>draw.</a:t>
            </a:r>
            <a:endParaRPr lang="en-US" altLang="zh-CN" sz="4400" b="1" i="0" dirty="0"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400" b="1" i="0" dirty="0">
                <a:latin typeface="Comic Sans MS" pitchFamily="66" charset="0"/>
              </a:rPr>
              <a:t> Bob dance?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>
                <a:latin typeface="Comic Sans MS" pitchFamily="66" charset="0"/>
              </a:rPr>
              <a:t>No, he </a:t>
            </a:r>
            <a:r>
              <a:rPr lang="en-US" altLang="zh-CN" sz="4400" b="1" i="0" dirty="0">
                <a:solidFill>
                  <a:srgbClr val="FF0000"/>
                </a:solidFill>
                <a:latin typeface="Comic Sans MS" pitchFamily="66" charset="0"/>
              </a:rPr>
              <a:t>can’t</a:t>
            </a:r>
            <a:r>
              <a:rPr lang="en-US" altLang="zh-CN" sz="4400" b="1" i="0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404813"/>
            <a:ext cx="360045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28596" y="2928934"/>
            <a:ext cx="657229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latin typeface="Comic Sans MS" pitchFamily="66" charset="0"/>
              </a:rPr>
              <a:t>What can it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latin typeface="Comic Sans MS" pitchFamily="66" charset="0"/>
              </a:rPr>
              <a:t>It can fly.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800" b="1" i="0" dirty="0">
                <a:latin typeface="Comic Sans MS" pitchFamily="66" charset="0"/>
              </a:rPr>
              <a:t> it swim?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i="0" dirty="0">
                <a:latin typeface="Comic Sans MS" pitchFamily="66" charset="0"/>
              </a:rPr>
              <a:t>No, it </a:t>
            </a:r>
            <a:r>
              <a:rPr lang="en-US" altLang="zh-CN" sz="4800" b="1" i="0" dirty="0">
                <a:solidFill>
                  <a:srgbClr val="FF0000"/>
                </a:solidFill>
                <a:latin typeface="Comic Sans MS" pitchFamily="66" charset="0"/>
              </a:rPr>
              <a:t>can’t</a:t>
            </a:r>
            <a:r>
              <a:rPr lang="en-US" altLang="zh-CN" sz="4800" b="1" i="0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57166"/>
            <a:ext cx="5386387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71472" y="3357562"/>
            <a:ext cx="76327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latin typeface="Comic Sans MS" pitchFamily="66" charset="0"/>
              </a:rPr>
              <a:t>What can Lucy and Lily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latin typeface="Comic Sans MS" pitchFamily="66" charset="0"/>
              </a:rPr>
              <a:t>They can play tennis.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3600" b="1" i="0" dirty="0">
                <a:latin typeface="Comic Sans MS" pitchFamily="66" charset="0"/>
              </a:rPr>
              <a:t> Lucy and Lily play the guitar?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i="0" dirty="0">
                <a:latin typeface="Comic Sans MS" pitchFamily="66" charset="0"/>
              </a:rPr>
              <a:t>No, they </a:t>
            </a:r>
            <a:r>
              <a:rPr lang="en-US" altLang="zh-CN" sz="3600" b="1" i="0" dirty="0">
                <a:solidFill>
                  <a:srgbClr val="FF0000"/>
                </a:solidFill>
                <a:latin typeface="Comic Sans MS" pitchFamily="66" charset="0"/>
              </a:rPr>
              <a:t>can’t</a:t>
            </a:r>
            <a:r>
              <a:rPr lang="en-US" altLang="zh-CN" sz="3600" b="1" i="0" dirty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8" descr="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0"/>
            <a:ext cx="3343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can </a:t>
            </a:r>
            <a:r>
              <a:rPr lang="zh-CN" altLang="en-US" sz="3200" b="1"/>
              <a:t>的用法小结：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348038" y="188913"/>
            <a:ext cx="39544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</a:rPr>
              <a:t>can</a:t>
            </a:r>
            <a:r>
              <a:rPr lang="zh-CN" altLang="en-US" sz="3200" b="1">
                <a:solidFill>
                  <a:srgbClr val="3333FF"/>
                </a:solidFill>
              </a:rPr>
              <a:t>是情态动词</a:t>
            </a:r>
          </a:p>
          <a:p>
            <a:r>
              <a:rPr lang="zh-CN" altLang="en-US" sz="3200" b="1">
                <a:solidFill>
                  <a:srgbClr val="3333FF"/>
                </a:solidFill>
              </a:rPr>
              <a:t>表示能力,“能”、“会”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43200" y="1219200"/>
            <a:ext cx="5132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/>
              <a:t>结构：主语+ </a:t>
            </a:r>
            <a:r>
              <a:rPr lang="en-US" altLang="zh-CN" sz="3200" b="1"/>
              <a:t>can+</a:t>
            </a:r>
            <a:r>
              <a:rPr lang="zh-CN" altLang="en-US" sz="3200" b="1"/>
              <a:t>动词原形.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62000" y="914400"/>
            <a:ext cx="106521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I </a:t>
            </a:r>
          </a:p>
          <a:p>
            <a:r>
              <a:rPr lang="en-US" altLang="zh-CN" sz="3200" b="1"/>
              <a:t>You</a:t>
            </a:r>
          </a:p>
          <a:p>
            <a:r>
              <a:rPr lang="en-US" altLang="zh-CN" sz="3200" b="1"/>
              <a:t>He</a:t>
            </a:r>
          </a:p>
          <a:p>
            <a:r>
              <a:rPr lang="en-US" altLang="zh-CN" sz="3200" b="1"/>
              <a:t>She</a:t>
            </a:r>
          </a:p>
          <a:p>
            <a:r>
              <a:rPr lang="en-US" altLang="zh-CN" sz="3200" b="1"/>
              <a:t>We </a:t>
            </a:r>
          </a:p>
          <a:p>
            <a:r>
              <a:rPr lang="en-US" altLang="zh-CN" sz="3200" b="1"/>
              <a:t>They</a:t>
            </a:r>
          </a:p>
          <a:p>
            <a:r>
              <a:rPr lang="en-US" altLang="zh-CN" sz="3200" b="1"/>
              <a:t> It</a:t>
            </a:r>
          </a:p>
          <a:p>
            <a:endParaRPr lang="en-US" altLang="zh-CN" sz="3200" b="1"/>
          </a:p>
        </p:txBody>
      </p:sp>
      <p:sp>
        <p:nvSpPr>
          <p:cNvPr id="8" name="AutoShape 6"/>
          <p:cNvSpPr>
            <a:spLocks/>
          </p:cNvSpPr>
          <p:nvPr/>
        </p:nvSpPr>
        <p:spPr bwMode="auto">
          <a:xfrm>
            <a:off x="1752600" y="1143000"/>
            <a:ext cx="533400" cy="2895600"/>
          </a:xfrm>
          <a:prstGeom prst="rightBrace">
            <a:avLst>
              <a:gd name="adj1" fmla="val 45238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286000" y="2133600"/>
            <a:ext cx="2000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/>
              <a:t>can  sing.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549275"/>
            <a:ext cx="752475" cy="18097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1)肯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定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句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298700" y="2895600"/>
            <a:ext cx="70977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2）否定句：直接在</a:t>
            </a:r>
            <a:r>
              <a:rPr lang="en-US" altLang="zh-CN" sz="3200" b="1">
                <a:solidFill>
                  <a:srgbClr val="FF0000"/>
                </a:solidFill>
              </a:rPr>
              <a:t>can</a:t>
            </a:r>
            <a:r>
              <a:rPr lang="zh-CN" altLang="en-US" sz="3200" b="1">
                <a:solidFill>
                  <a:srgbClr val="FF0000"/>
                </a:solidFill>
              </a:rPr>
              <a:t>后面加</a:t>
            </a:r>
            <a:r>
              <a:rPr lang="en-US" altLang="zh-CN" sz="3200" b="1">
                <a:solidFill>
                  <a:srgbClr val="FF0000"/>
                </a:solidFill>
              </a:rPr>
              <a:t>not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结构：主语+</a:t>
            </a:r>
            <a:r>
              <a:rPr lang="en-US" altLang="zh-CN" sz="3200" b="1">
                <a:solidFill>
                  <a:srgbClr val="FF0000"/>
                </a:solidFill>
              </a:rPr>
              <a:t>can’t(can not) +</a:t>
            </a:r>
            <a:r>
              <a:rPr lang="zh-CN" altLang="en-US" sz="3200" b="1">
                <a:solidFill>
                  <a:srgbClr val="FF0000"/>
                </a:solidFill>
              </a:rPr>
              <a:t>动词原形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895600" y="3886200"/>
            <a:ext cx="2482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/>
              <a:t>I can’t sing.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57200" y="4724400"/>
            <a:ext cx="8132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3)一般疑问句：直接把</a:t>
            </a:r>
            <a:r>
              <a:rPr lang="en-US" altLang="zh-CN" sz="3600" b="1">
                <a:solidFill>
                  <a:srgbClr val="FF0000"/>
                </a:solidFill>
              </a:rPr>
              <a:t>can</a:t>
            </a:r>
            <a:r>
              <a:rPr lang="zh-CN" altLang="en-US" sz="3600" b="1">
                <a:solidFill>
                  <a:srgbClr val="FF0000"/>
                </a:solidFill>
              </a:rPr>
              <a:t>提前到句首。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38200" y="5334000"/>
            <a:ext cx="6507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Can you sing?  Yes,I can./No,I 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nimBg="1"/>
      <p:bldP spid="9" grpId="0" autoUpdateAnimBg="0"/>
      <p:bldP spid="10" grpId="0" animBg="1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4282" y="0"/>
            <a:ext cx="854075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sentence patterns of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9600" y="1600200"/>
            <a:ext cx="4000500" cy="4498975"/>
          </a:xfrm>
          <a:prstGeom prst="rect">
            <a:avLst/>
          </a:prstGeom>
        </p:spPr>
        <p:txBody>
          <a:bodyPr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870325" y="2743200"/>
            <a:ext cx="5492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362200" y="3048000"/>
            <a:ext cx="330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ea typeface="宋体" pitchFamily="2" charset="-122"/>
              </a:rPr>
              <a:t>play the guitar?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28662" y="1285860"/>
            <a:ext cx="1447800" cy="4343400"/>
          </a:xfrm>
          <a:prstGeom prst="rect">
            <a:avLst/>
          </a:prstGeom>
          <a:solidFill>
            <a:srgbClr val="CCFFFF">
              <a:alpha val="42999"/>
            </a:srgbClr>
          </a:solidFill>
          <a:ln w="2857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I</a:t>
            </a:r>
          </a:p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We</a:t>
            </a:r>
          </a:p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You</a:t>
            </a:r>
          </a:p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She</a:t>
            </a:r>
          </a:p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He</a:t>
            </a:r>
          </a:p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It</a:t>
            </a:r>
          </a:p>
          <a:p>
            <a:pPr marL="342900" indent="-342900" algn="ctr">
              <a:lnSpc>
                <a:spcPct val="12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 dirty="0">
                <a:solidFill>
                  <a:srgbClr val="008000"/>
                </a:solidFill>
                <a:ea typeface="宋体" pitchFamily="2" charset="-122"/>
              </a:rPr>
              <a:t>They</a:t>
            </a:r>
            <a:endParaRPr lang="en-US" altLang="zh-CN" sz="3200" dirty="0">
              <a:solidFill>
                <a:srgbClr val="008000"/>
              </a:solidFill>
              <a:ea typeface="宋体" pitchFamily="2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857884" y="1285860"/>
            <a:ext cx="1422400" cy="4354513"/>
          </a:xfrm>
          <a:prstGeom prst="rect">
            <a:avLst/>
          </a:prstGeom>
          <a:solidFill>
            <a:srgbClr val="CCFFFF">
              <a:alpha val="42999"/>
            </a:srgbClr>
          </a:solidFill>
          <a:ln w="2857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I</a:t>
            </a:r>
          </a:p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We</a:t>
            </a:r>
          </a:p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You</a:t>
            </a:r>
          </a:p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She</a:t>
            </a:r>
          </a:p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He</a:t>
            </a:r>
          </a:p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It</a:t>
            </a:r>
          </a:p>
          <a:p>
            <a:pPr algn="ctr">
              <a:lnSpc>
                <a:spcPct val="110000"/>
              </a:lnSpc>
            </a:pPr>
            <a:r>
              <a:rPr lang="en-US" altLang="zh-CN" sz="3600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They</a:t>
            </a:r>
          </a:p>
        </p:txBody>
      </p:sp>
      <p:sp>
        <p:nvSpPr>
          <p:cNvPr id="10" name="Rectangle 9"/>
          <p:cNvSpPr>
            <a:spLocks noGrp="1" noChangeArrowheads="1"/>
          </p:cNvSpPr>
          <p:nvPr/>
        </p:nvSpPr>
        <p:spPr bwMode="auto">
          <a:xfrm>
            <a:off x="4572000" y="1981200"/>
            <a:ext cx="100965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600" b="1">
                <a:ea typeface="宋体" pitchFamily="2" charset="-122"/>
              </a:rPr>
              <a:t>Yes,             </a:t>
            </a:r>
            <a:endParaRPr lang="en-US" altLang="zh-CN" sz="3600">
              <a:ea typeface="宋体" pitchFamily="2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391400" y="1905000"/>
            <a:ext cx="98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ea typeface="宋体" pitchFamily="2" charset="-122"/>
              </a:rPr>
              <a:t>can.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648200" y="4038600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ea typeface="宋体" pitchFamily="2" charset="-122"/>
              </a:rPr>
              <a:t>No,           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315200" y="4038600"/>
            <a:ext cx="1289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ea typeface="宋体" pitchFamily="2" charset="-122"/>
              </a:rPr>
              <a:t>can’t.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5725" y="5643578"/>
            <a:ext cx="905827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CC00"/>
                </a:solidFill>
                <a:ea typeface="宋体" pitchFamily="2" charset="-122"/>
              </a:rPr>
              <a:t> I</a:t>
            </a:r>
            <a:r>
              <a:rPr lang="zh-CN" altLang="en-US" sz="3200" b="1" dirty="0">
                <a:solidFill>
                  <a:srgbClr val="00CC00"/>
                </a:solidFill>
                <a:ea typeface="宋体" pitchFamily="2" charset="-122"/>
              </a:rPr>
              <a:t>/We/You/She/He/It/They  </a:t>
            </a:r>
            <a:r>
              <a:rPr lang="en-US" altLang="zh-CN" sz="3200" b="1" dirty="0">
                <a:solidFill>
                  <a:srgbClr val="FF0000"/>
                </a:solidFill>
                <a:ea typeface="宋体" pitchFamily="2" charset="-122"/>
              </a:rPr>
              <a:t>can/ can’t</a:t>
            </a:r>
            <a:r>
              <a:rPr lang="en-US" altLang="zh-CN" sz="3200" b="1" dirty="0">
                <a:ea typeface="宋体" pitchFamily="2" charset="-122"/>
              </a:rPr>
              <a:t>  </a:t>
            </a:r>
            <a:endParaRPr lang="en-US" altLang="zh-CN" sz="3200" b="1" dirty="0" smtClean="0">
              <a:ea typeface="宋体" pitchFamily="2" charset="-122"/>
            </a:endParaRPr>
          </a:p>
          <a:p>
            <a:r>
              <a:rPr lang="en-US" altLang="zh-CN" sz="3200" b="1" dirty="0" smtClean="0">
                <a:ea typeface="宋体" pitchFamily="2" charset="-122"/>
              </a:rPr>
              <a:t> play </a:t>
            </a:r>
            <a:r>
              <a:rPr lang="en-US" altLang="zh-CN" sz="3200" b="1" dirty="0">
                <a:ea typeface="宋体" pitchFamily="2" charset="-122"/>
              </a:rPr>
              <a:t>the guitar.</a:t>
            </a:r>
            <a:r>
              <a:rPr lang="zh-CN" altLang="en-US" sz="3200" b="1" dirty="0">
                <a:ea typeface="宋体" pitchFamily="2" charset="-122"/>
              </a:rPr>
              <a:t>                           </a:t>
            </a:r>
          </a:p>
          <a:p>
            <a:r>
              <a:rPr lang="zh-CN" altLang="en-US" sz="2800" b="1" dirty="0">
                <a:ea typeface="宋体" pitchFamily="2" charset="-122"/>
              </a:rPr>
              <a:t>                        </a:t>
            </a:r>
            <a:endParaRPr lang="en-US" altLang="zh-CN" sz="2800" b="1" dirty="0">
              <a:solidFill>
                <a:srgbClr val="FF0066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57224" y="0"/>
            <a:ext cx="4953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 sz="3600" b="1" dirty="0">
              <a:solidFill>
                <a:srgbClr val="FF0066"/>
              </a:solidFill>
              <a:latin typeface="Times New Roman" pitchFamily="18" charset="0"/>
              <a:ea typeface="宋体" pitchFamily="2" charset="-122"/>
            </a:endParaRPr>
          </a:p>
          <a:p>
            <a:r>
              <a:rPr lang="zh-CN" altLang="en-US" sz="3600" b="1" dirty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Sentence patterns of</a:t>
            </a: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 can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0" y="3124200"/>
            <a:ext cx="981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宋体" pitchFamily="2" charset="-122"/>
              </a:rPr>
              <a:t>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8" grpId="0" bldLvl="0" autoUpdateAnimBg="0"/>
      <p:bldP spid="8" grpId="1" bldLvl="0" autoUpdateAnimBg="0"/>
      <p:bldP spid="8" grpId="2" bldLvl="0" autoUpdateAnimBg="0"/>
      <p:bldP spid="8" grpId="3" bldLvl="0" autoUpdateAnimBg="0"/>
      <p:bldP spid="8" grpId="4" bldLvl="0" autoUpdateAnimBg="0"/>
      <p:bldP spid="8" grpId="5" bldLvl="0" autoUpdateAnimBg="0"/>
      <p:bldP spid="8" grpId="6" bldLvl="0" autoUpdateAnimBg="0"/>
      <p:bldP spid="8" grpId="7" bldLvl="0" animBg="1" autoUpdateAnimBg="0"/>
      <p:bldP spid="9" grpId="0" bldLvl="0" animBg="1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5" grpId="0" bldLvl="0" autoUpdateAnimBg="0"/>
      <p:bldP spid="16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85800" y="0"/>
            <a:ext cx="3727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/>
              <a:t>What can you do?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10100" y="0"/>
            <a:ext cx="4533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/>
              <a:t>I can </a:t>
            </a:r>
            <a:r>
              <a:rPr lang="en-US" altLang="zh-CN" sz="4000" b="1" dirty="0">
                <a:solidFill>
                  <a:srgbClr val="FF0000"/>
                </a:solidFill>
              </a:rPr>
              <a:t>speak English</a:t>
            </a:r>
            <a:r>
              <a:rPr lang="en-US" altLang="zh-CN" sz="4000" b="1" dirty="0"/>
              <a:t>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4400" y="609600"/>
            <a:ext cx="5162550" cy="546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/>
              <a:t>对划线部分提问.</a:t>
            </a:r>
          </a:p>
          <a:p>
            <a:r>
              <a:rPr lang="en-US" altLang="zh-CN" sz="3600" b="1" dirty="0"/>
              <a:t>He can </a:t>
            </a:r>
            <a:r>
              <a:rPr lang="en-US" altLang="zh-CN" sz="3600" b="1" u="sng" dirty="0">
                <a:solidFill>
                  <a:srgbClr val="FF0000"/>
                </a:solidFill>
              </a:rPr>
              <a:t>sing</a:t>
            </a:r>
          </a:p>
          <a:p>
            <a:endParaRPr lang="en-US" altLang="zh-CN" sz="3600" b="1" u="sng" dirty="0">
              <a:solidFill>
                <a:srgbClr val="FF0000"/>
              </a:solidFill>
            </a:endParaRPr>
          </a:p>
          <a:p>
            <a:r>
              <a:rPr lang="en-US" altLang="zh-CN" sz="3600" b="1" dirty="0"/>
              <a:t>They can </a:t>
            </a:r>
            <a:r>
              <a:rPr lang="en-US" altLang="zh-CN" sz="3600" b="1" u="sng" dirty="0">
                <a:solidFill>
                  <a:srgbClr val="FF0000"/>
                </a:solidFill>
              </a:rPr>
              <a:t>play basketball</a:t>
            </a:r>
            <a:r>
              <a:rPr lang="en-US" altLang="zh-CN" sz="3600" b="1" dirty="0"/>
              <a:t>.</a:t>
            </a:r>
          </a:p>
          <a:p>
            <a:endParaRPr lang="en-US" altLang="zh-CN" sz="3600" b="1" dirty="0"/>
          </a:p>
          <a:p>
            <a:r>
              <a:rPr lang="en-US" altLang="zh-CN" sz="3600" b="1" dirty="0"/>
              <a:t>She can </a:t>
            </a:r>
            <a:r>
              <a:rPr lang="en-US" altLang="zh-CN" sz="3600" b="1" u="sng" dirty="0">
                <a:solidFill>
                  <a:srgbClr val="FF0000"/>
                </a:solidFill>
              </a:rPr>
              <a:t>play the guitar.</a:t>
            </a:r>
          </a:p>
          <a:p>
            <a:endParaRPr lang="en-US" altLang="zh-CN" sz="3600" b="1" u="sng" dirty="0">
              <a:solidFill>
                <a:srgbClr val="FF0000"/>
              </a:solidFill>
            </a:endParaRPr>
          </a:p>
          <a:p>
            <a:r>
              <a:rPr lang="en-US" altLang="zh-CN" sz="3600" b="1" dirty="0"/>
              <a:t>Amy can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u="sng" dirty="0">
                <a:solidFill>
                  <a:srgbClr val="FF0000"/>
                </a:solidFill>
              </a:rPr>
              <a:t>dance.</a:t>
            </a:r>
          </a:p>
          <a:p>
            <a:endParaRPr lang="en-US" altLang="zh-CN" sz="3600" b="1" dirty="0">
              <a:solidFill>
                <a:srgbClr val="FF0000"/>
              </a:solidFill>
            </a:endParaRPr>
          </a:p>
          <a:p>
            <a:r>
              <a:rPr lang="en-US" altLang="zh-CN" sz="3600" b="1" dirty="0"/>
              <a:t>Tom can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u="sng" dirty="0">
                <a:solidFill>
                  <a:srgbClr val="FF0000"/>
                </a:solidFill>
              </a:rPr>
              <a:t>paint.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00113" y="1557338"/>
            <a:ext cx="3106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FF"/>
                </a:solidFill>
              </a:rPr>
              <a:t>What can he do?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00113" y="2708275"/>
            <a:ext cx="3444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</a:rPr>
              <a:t>What can they do?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860800"/>
            <a:ext cx="3265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</a:rPr>
              <a:t>What can she do?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900113" y="4868863"/>
            <a:ext cx="33866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</a:rPr>
              <a:t>What can Amy do?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900113" y="6021388"/>
            <a:ext cx="334097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</a:rPr>
              <a:t>What can Tom do?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09600" y="0"/>
            <a:ext cx="9753600" cy="6858000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-571536" y="0"/>
            <a:ext cx="3756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幼圆" pitchFamily="49" charset="-122"/>
                <a:ea typeface="幼圆" pitchFamily="49" charset="-122"/>
              </a:rPr>
              <a:t>按要求转换下列句型：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7015163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1.</a:t>
            </a:r>
            <a:r>
              <a:rPr lang="en-US" altLang="zh-CN" sz="2800" b="1"/>
              <a:t>I can play chess.(</a:t>
            </a:r>
            <a:r>
              <a:rPr lang="zh-CN" altLang="en-US" sz="2800" b="1"/>
              <a:t>变成一般疑问句）</a:t>
            </a:r>
          </a:p>
          <a:p>
            <a:r>
              <a:rPr lang="zh-CN" altLang="en-US" sz="2800" b="1"/>
              <a:t>_______  </a:t>
            </a:r>
            <a:r>
              <a:rPr lang="en-US" altLang="zh-CN" sz="2800" b="1"/>
              <a:t>you_____ chess?</a:t>
            </a:r>
          </a:p>
          <a:p>
            <a:r>
              <a:rPr lang="en-US" altLang="zh-CN" sz="2800" b="1"/>
              <a:t>2.She can play the guitar.(</a:t>
            </a:r>
            <a:r>
              <a:rPr lang="zh-CN" altLang="en-US" sz="2800" b="1"/>
              <a:t>变成一般疑问句）</a:t>
            </a:r>
          </a:p>
          <a:p>
            <a:r>
              <a:rPr lang="zh-CN" altLang="en-US" sz="2800" b="1"/>
              <a:t>______ </a:t>
            </a:r>
            <a:r>
              <a:rPr lang="en-US" altLang="zh-CN" sz="2800" b="1"/>
              <a:t>she_____ the guitar?</a:t>
            </a:r>
          </a:p>
          <a:p>
            <a:r>
              <a:rPr lang="en-US" altLang="zh-CN" sz="2800" b="1"/>
              <a:t>3.They can play basketball.(</a:t>
            </a:r>
            <a:r>
              <a:rPr lang="zh-CN" altLang="en-US" sz="2800" b="1"/>
              <a:t>变为否定句）</a:t>
            </a:r>
          </a:p>
          <a:p>
            <a:r>
              <a:rPr lang="en-US" altLang="zh-CN" sz="2800" b="1"/>
              <a:t>They ______   ______ basketball.</a:t>
            </a:r>
          </a:p>
          <a:p>
            <a:r>
              <a:rPr lang="en-US" altLang="zh-CN" sz="2800" b="1"/>
              <a:t>4.He can dance.(</a:t>
            </a:r>
            <a:r>
              <a:rPr lang="zh-CN" altLang="en-US" sz="2800" b="1"/>
              <a:t>否定句）</a:t>
            </a:r>
          </a:p>
          <a:p>
            <a:r>
              <a:rPr lang="en-US" altLang="zh-CN" sz="2800" b="1"/>
              <a:t>He_______  dance.</a:t>
            </a:r>
          </a:p>
          <a:p>
            <a:r>
              <a:rPr lang="en-US" altLang="zh-CN" sz="2800" b="1"/>
              <a:t>5.We can </a:t>
            </a:r>
            <a:r>
              <a:rPr lang="en-US" altLang="zh-CN" sz="2800" b="1" u="sng">
                <a:solidFill>
                  <a:srgbClr val="3333FF"/>
                </a:solidFill>
              </a:rPr>
              <a:t>speak English</a:t>
            </a:r>
            <a:r>
              <a:rPr lang="en-US" altLang="zh-CN" sz="2800" b="1" u="sng"/>
              <a:t>.</a:t>
            </a:r>
            <a:r>
              <a:rPr lang="en-US" altLang="zh-CN" sz="2800" b="1"/>
              <a:t>(</a:t>
            </a:r>
            <a:r>
              <a:rPr lang="zh-CN" altLang="en-US" sz="2800" b="1"/>
              <a:t>提问）</a:t>
            </a:r>
          </a:p>
          <a:p>
            <a:r>
              <a:rPr lang="zh-CN" altLang="en-US" sz="2800" b="1"/>
              <a:t>_______ ______ </a:t>
            </a:r>
            <a:r>
              <a:rPr lang="en-US" altLang="zh-CN" sz="2800" b="1"/>
              <a:t>you ______?</a:t>
            </a:r>
          </a:p>
          <a:p>
            <a:r>
              <a:rPr lang="en-US" altLang="zh-CN" sz="2800" b="1"/>
              <a:t>6.I  want to join </a:t>
            </a:r>
            <a:r>
              <a:rPr lang="en-US" altLang="zh-CN" sz="2800" b="1" u="sng">
                <a:solidFill>
                  <a:srgbClr val="3333FF"/>
                </a:solidFill>
              </a:rPr>
              <a:t>the art</a:t>
            </a:r>
            <a:r>
              <a:rPr lang="en-US" altLang="zh-CN" sz="2800" b="1"/>
              <a:t> club.(</a:t>
            </a:r>
            <a:r>
              <a:rPr lang="zh-CN" altLang="en-US" sz="2800" b="1"/>
              <a:t>提问）</a:t>
            </a:r>
          </a:p>
          <a:p>
            <a:r>
              <a:rPr lang="zh-CN" altLang="en-US" sz="2800" b="1"/>
              <a:t>______   ______ _____ </a:t>
            </a:r>
            <a:r>
              <a:rPr lang="en-US" altLang="zh-CN" sz="2800" b="1"/>
              <a:t> you  want to join?</a:t>
            </a:r>
          </a:p>
          <a:p>
            <a:r>
              <a:rPr lang="en-US" altLang="zh-CN" sz="2800" b="1"/>
              <a:t>7.Can he paint?（</a:t>
            </a:r>
            <a:r>
              <a:rPr lang="zh-CN" altLang="en-US" sz="2800" b="1"/>
              <a:t>否定回答）</a:t>
            </a:r>
          </a:p>
          <a:p>
            <a:r>
              <a:rPr lang="zh-CN" altLang="en-US" sz="2800" b="1"/>
              <a:t>______ , </a:t>
            </a:r>
            <a:r>
              <a:rPr lang="en-US" altLang="zh-CN" sz="2800" b="1"/>
              <a:t>he______.</a:t>
            </a:r>
          </a:p>
          <a:p>
            <a:r>
              <a:rPr lang="en-US" altLang="zh-CN" sz="2800" b="1"/>
              <a:t>8.I  can</a:t>
            </a:r>
            <a:r>
              <a:rPr lang="en-US" altLang="zh-CN" sz="2800" b="1" u="sng">
                <a:solidFill>
                  <a:srgbClr val="3333FF"/>
                </a:solidFill>
              </a:rPr>
              <a:t> sing </a:t>
            </a:r>
            <a:r>
              <a:rPr lang="en-US" altLang="zh-CN" sz="2800" b="1"/>
              <a:t>.(</a:t>
            </a:r>
            <a:r>
              <a:rPr lang="zh-CN" altLang="en-US" sz="2800" b="1"/>
              <a:t>提问）_____  _____ </a:t>
            </a:r>
            <a:r>
              <a:rPr lang="en-US" altLang="zh-CN" sz="2800" b="1"/>
              <a:t>you ____?</a:t>
            </a:r>
          </a:p>
          <a:p>
            <a:endParaRPr lang="en-US" altLang="zh-CN" sz="2800" b="1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57224" y="642918"/>
            <a:ext cx="9172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Can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43174" y="642918"/>
            <a:ext cx="8937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play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85786" y="1500174"/>
            <a:ext cx="8242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Can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357422" y="1500174"/>
            <a:ext cx="8937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play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500166" y="2357430"/>
            <a:ext cx="22907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can’t     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play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285852" y="3286124"/>
            <a:ext cx="10238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can’t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14348" y="4071942"/>
            <a:ext cx="23585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What       can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929058" y="4071942"/>
            <a:ext cx="6254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642910" y="4929198"/>
            <a:ext cx="35712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What      club     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do  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000100" y="5786454"/>
            <a:ext cx="6767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357422" y="5786454"/>
            <a:ext cx="10238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can’t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643306" y="6273225"/>
            <a:ext cx="19866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What  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can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429388" y="6273225"/>
            <a:ext cx="6254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8" name="AutoShape 1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684212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2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27146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review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41" descr="1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0"/>
            <a:ext cx="12842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356100" y="5949950"/>
            <a:ext cx="2700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>
                <a:solidFill>
                  <a:srgbClr val="000099"/>
                </a:solidFill>
              </a:rPr>
              <a:t>sp</a:t>
            </a:r>
            <a:r>
              <a:rPr lang="en-US" altLang="zh-CN" sz="3200" b="1" i="0">
                <a:solidFill>
                  <a:srgbClr val="FF00FF"/>
                </a:solidFill>
              </a:rPr>
              <a:t>ea</a:t>
            </a:r>
            <a:r>
              <a:rPr lang="en-US" altLang="zh-CN" sz="3200" b="1" i="0">
                <a:solidFill>
                  <a:srgbClr val="000099"/>
                </a:solidFill>
              </a:rPr>
              <a:t>k English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924300" y="3213100"/>
            <a:ext cx="1296988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 dirty="0">
                <a:solidFill>
                  <a:srgbClr val="000099"/>
                </a:solidFill>
              </a:rPr>
              <a:t>sw</a:t>
            </a:r>
            <a:r>
              <a:rPr lang="en-US" altLang="zh-CN" sz="3200" b="1" i="0" dirty="0">
                <a:solidFill>
                  <a:srgbClr val="FF00FF"/>
                </a:solidFill>
              </a:rPr>
              <a:t>i</a:t>
            </a:r>
            <a:r>
              <a:rPr lang="en-US" altLang="zh-CN" sz="3200" b="1" i="0" dirty="0">
                <a:solidFill>
                  <a:srgbClr val="000099"/>
                </a:solidFill>
              </a:rPr>
              <a:t>m</a:t>
            </a:r>
            <a:endParaRPr lang="en-US" altLang="zh-CN" sz="3200" b="1" i="0" dirty="0">
              <a:solidFill>
                <a:srgbClr val="FF00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084888" y="3141663"/>
            <a:ext cx="2735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>
                <a:solidFill>
                  <a:srgbClr val="000099"/>
                </a:solidFill>
              </a:rPr>
              <a:t>play </a:t>
            </a:r>
            <a:r>
              <a:rPr lang="en-US" altLang="zh-CN" sz="3200" b="1" i="0" u="sng">
                <a:solidFill>
                  <a:srgbClr val="FF0000"/>
                </a:solidFill>
              </a:rPr>
              <a:t>the</a:t>
            </a:r>
            <a:r>
              <a:rPr lang="en-US" altLang="zh-CN" sz="3200" b="1" i="0">
                <a:solidFill>
                  <a:srgbClr val="000099"/>
                </a:solidFill>
              </a:rPr>
              <a:t> g</a:t>
            </a:r>
            <a:r>
              <a:rPr lang="en-US" altLang="zh-CN" sz="3200" b="1" i="0">
                <a:solidFill>
                  <a:srgbClr val="FF00FF"/>
                </a:solidFill>
              </a:rPr>
              <a:t>ui</a:t>
            </a:r>
            <a:r>
              <a:rPr lang="en-US" altLang="zh-CN" sz="3200" b="1" i="0">
                <a:solidFill>
                  <a:srgbClr val="000099"/>
                </a:solidFill>
              </a:rPr>
              <a:t>t</a:t>
            </a:r>
            <a:r>
              <a:rPr lang="en-US" altLang="zh-CN" sz="3200" b="1" i="0">
                <a:solidFill>
                  <a:srgbClr val="FF00FF"/>
                </a:solidFill>
              </a:rPr>
              <a:t>ar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50825" y="5949950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>
                <a:solidFill>
                  <a:srgbClr val="000099"/>
                </a:solidFill>
              </a:rPr>
              <a:t>play ch</a:t>
            </a:r>
            <a:r>
              <a:rPr lang="en-US" altLang="zh-CN" sz="3200" b="1" i="0">
                <a:solidFill>
                  <a:srgbClr val="FF00FF"/>
                </a:solidFill>
              </a:rPr>
              <a:t>e</a:t>
            </a:r>
            <a:r>
              <a:rPr lang="en-US" altLang="zh-CN" sz="3200" b="1" i="0">
                <a:solidFill>
                  <a:srgbClr val="000099"/>
                </a:solidFill>
              </a:rPr>
              <a:t>ss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843213" y="5949950"/>
            <a:ext cx="1223962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 dirty="0" smtClean="0">
                <a:solidFill>
                  <a:srgbClr val="000099"/>
                </a:solidFill>
              </a:rPr>
              <a:t>dr</a:t>
            </a:r>
            <a:r>
              <a:rPr lang="en-US" altLang="zh-CN" sz="3200" b="1" i="0" dirty="0" smtClean="0">
                <a:solidFill>
                  <a:srgbClr val="FF00FF"/>
                </a:solidFill>
              </a:rPr>
              <a:t>a</a:t>
            </a:r>
            <a:r>
              <a:rPr lang="en-US" altLang="zh-CN" sz="3200" b="1" i="0" dirty="0" smtClean="0">
                <a:solidFill>
                  <a:srgbClr val="000099"/>
                </a:solidFill>
              </a:rPr>
              <a:t>w</a:t>
            </a:r>
            <a:endParaRPr lang="en-US" altLang="zh-CN" sz="3200" b="1" i="0" dirty="0">
              <a:solidFill>
                <a:srgbClr val="000099"/>
              </a:solidFill>
            </a:endParaRPr>
          </a:p>
        </p:txBody>
      </p:sp>
      <p:sp>
        <p:nvSpPr>
          <p:cNvPr id="11" name="Line 28"/>
          <p:cNvSpPr>
            <a:spLocks noChangeShapeType="1"/>
          </p:cNvSpPr>
          <p:nvPr/>
        </p:nvSpPr>
        <p:spPr bwMode="auto">
          <a:xfrm>
            <a:off x="250825" y="1125538"/>
            <a:ext cx="8496300" cy="0"/>
          </a:xfrm>
          <a:prstGeom prst="line">
            <a:avLst/>
          </a:prstGeom>
          <a:noFill/>
          <a:ln w="635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3857620" y="357166"/>
            <a:ext cx="3240087" cy="701675"/>
          </a:xfrm>
          <a:prstGeom prst="rect">
            <a:avLst/>
          </a:prstGeom>
          <a:noFill/>
          <a:ln w="63500" cap="rnd">
            <a:noFill/>
            <a:prstDash val="sysDot"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C00FF"/>
                </a:solidFill>
                <a:latin typeface="Arial Black" pitchFamily="34" charset="0"/>
              </a:rPr>
              <a:t>I can ……</a:t>
            </a:r>
          </a:p>
        </p:txBody>
      </p:sp>
      <p:pic>
        <p:nvPicPr>
          <p:cNvPr id="13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860800"/>
            <a:ext cx="20177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05263"/>
            <a:ext cx="201771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4" descr="d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125538"/>
            <a:ext cx="20891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6" descr="by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67513" y="1195388"/>
            <a:ext cx="18002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7" descr="man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11413" y="3716338"/>
            <a:ext cx="201612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38"/>
          <p:cNvSpPr txBox="1">
            <a:spLocks noChangeArrowheads="1"/>
          </p:cNvSpPr>
          <p:nvPr/>
        </p:nvSpPr>
        <p:spPr bwMode="auto">
          <a:xfrm>
            <a:off x="539750" y="3141663"/>
            <a:ext cx="1296988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 dirty="0">
                <a:solidFill>
                  <a:srgbClr val="000099"/>
                </a:solidFill>
              </a:rPr>
              <a:t>d</a:t>
            </a:r>
            <a:r>
              <a:rPr lang="en-US" altLang="zh-CN" sz="3200" b="1" i="0" dirty="0">
                <a:solidFill>
                  <a:srgbClr val="FF00FF"/>
                </a:solidFill>
              </a:rPr>
              <a:t>a</a:t>
            </a:r>
            <a:r>
              <a:rPr lang="en-US" altLang="zh-CN" sz="3200" b="1" i="0" dirty="0">
                <a:solidFill>
                  <a:srgbClr val="000099"/>
                </a:solidFill>
              </a:rPr>
              <a:t>nce</a:t>
            </a:r>
            <a:endParaRPr lang="en-US" altLang="zh-CN" sz="3200" b="1" i="0" dirty="0">
              <a:solidFill>
                <a:srgbClr val="FF00FF"/>
              </a:solidFill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7429520" y="5929330"/>
            <a:ext cx="1296988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 dirty="0">
                <a:solidFill>
                  <a:srgbClr val="FF0000"/>
                </a:solidFill>
              </a:rPr>
              <a:t>s</a:t>
            </a:r>
            <a:r>
              <a:rPr lang="en-US" altLang="zh-CN" sz="3200" b="1" i="0" dirty="0">
                <a:solidFill>
                  <a:srgbClr val="FF00FF"/>
                </a:solidFill>
              </a:rPr>
              <a:t>i</a:t>
            </a:r>
            <a:r>
              <a:rPr lang="en-US" altLang="zh-CN" sz="3200" b="1" i="0" dirty="0">
                <a:solidFill>
                  <a:srgbClr val="FF0000"/>
                </a:solidFill>
              </a:rPr>
              <a:t>ng</a:t>
            </a:r>
          </a:p>
        </p:txBody>
      </p:sp>
      <p:pic>
        <p:nvPicPr>
          <p:cNvPr id="20" name="Picture 40" descr="swim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59113" y="1196975"/>
            <a:ext cx="2592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si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16" y="4000504"/>
            <a:ext cx="1952816" cy="169703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8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8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8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8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8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38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85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385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7" dur="38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9" dur="38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2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096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 i="1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19200" y="33528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2000" y="9906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09600" y="4495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867400" y="38100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477000" y="11430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200400" y="49530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09600" y="2438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858000" y="48006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743200" y="14478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114800" y="31242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629400" y="22860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4800600" y="54102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295400" y="53340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2667000" y="24384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4572000" y="21336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2971800" y="3962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7239000" y="31242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539750" y="2560638"/>
            <a:ext cx="8208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600075"/>
            <a:r>
              <a:rPr kumimoji="0" lang="en-US" altLang="zh-CN" sz="1800">
                <a:latin typeface="Arial" pitchFamily="34" charset="0"/>
              </a:rPr>
              <a:t> </a:t>
            </a:r>
            <a:endParaRPr kumimoji="0" lang="en-US" altLang="zh-CN" sz="3200">
              <a:latin typeface="Arial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357158" y="214290"/>
            <a:ext cx="8543925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 algn="ctr"/>
            <a:r>
              <a:rPr lang="en-US" altLang="zh-CN" sz="3600" b="1" dirty="0" smtClean="0"/>
              <a:t>【</a:t>
            </a:r>
            <a:r>
              <a:rPr lang="zh-CN" altLang="en-US" sz="3600" b="1" dirty="0"/>
              <a:t>诊断评价</a:t>
            </a:r>
            <a:r>
              <a:rPr lang="en-US" altLang="zh-CN" sz="3600" b="1" dirty="0"/>
              <a:t>】</a:t>
            </a:r>
            <a:r>
              <a:rPr lang="zh-CN" altLang="en-US" dirty="0"/>
              <a:t>（教师寄语：</a:t>
            </a:r>
            <a:r>
              <a:rPr lang="en-US" altLang="zh-CN" dirty="0"/>
              <a:t>Never do things by halves</a:t>
            </a:r>
            <a:r>
              <a:rPr lang="zh-CN" altLang="en-US" dirty="0"/>
              <a:t>） </a:t>
            </a:r>
          </a:p>
          <a:p>
            <a:pPr indent="266700"/>
            <a:r>
              <a:rPr lang="zh-CN" altLang="en-US" dirty="0"/>
              <a:t>   </a:t>
            </a:r>
            <a:r>
              <a:rPr lang="zh-CN" altLang="en-US" b="1" dirty="0"/>
              <a:t>（一） 按要求写出下列单词或短语</a:t>
            </a:r>
          </a:p>
          <a:p>
            <a:pPr indent="266700"/>
            <a:r>
              <a:rPr lang="zh-CN" altLang="en-US" dirty="0"/>
              <a:t>      </a:t>
            </a:r>
            <a:r>
              <a:rPr lang="zh-CN" altLang="en-US" sz="3600" b="1" dirty="0"/>
              <a:t>说英语</a:t>
            </a:r>
            <a:r>
              <a:rPr lang="en-US" altLang="zh-CN" sz="3600" b="1" dirty="0"/>
              <a:t>_____________  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弹吉他</a:t>
            </a:r>
            <a:r>
              <a:rPr lang="en-US" altLang="zh-CN" sz="3600" b="1" dirty="0"/>
              <a:t>_____________ 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象棋俱乐部</a:t>
            </a:r>
            <a:r>
              <a:rPr lang="en-US" altLang="zh-CN" sz="3600" b="1" dirty="0"/>
              <a:t>_____________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下象棋</a:t>
            </a:r>
            <a:r>
              <a:rPr lang="en-US" altLang="zh-CN" sz="3600" b="1" dirty="0"/>
              <a:t>______________  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英语俱乐部</a:t>
            </a:r>
            <a:r>
              <a:rPr lang="en-US" altLang="zh-CN" sz="3600" b="1" dirty="0"/>
              <a:t>_____________ 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音乐俱乐部</a:t>
            </a:r>
            <a:r>
              <a:rPr lang="en-US" altLang="zh-CN" sz="3600" b="1" dirty="0"/>
              <a:t>__________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美术俱乐部</a:t>
            </a:r>
            <a:r>
              <a:rPr lang="en-US" altLang="zh-CN" sz="3600" b="1" dirty="0"/>
              <a:t>___________ 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/>
              <a:t>游泳俱乐部</a:t>
            </a:r>
            <a:r>
              <a:rPr lang="en-US" altLang="zh-CN" sz="3600" b="1" dirty="0"/>
              <a:t>_____________ </a:t>
            </a:r>
          </a:p>
          <a:p>
            <a:pPr indent="266700"/>
            <a:r>
              <a:rPr lang="en-US" altLang="zh-CN" sz="3600" b="1" dirty="0"/>
              <a:t>    </a:t>
            </a:r>
            <a:r>
              <a:rPr lang="zh-CN" altLang="en-US" sz="3600" b="1" dirty="0" smtClean="0"/>
              <a:t>想要参加</a:t>
            </a:r>
            <a:r>
              <a:rPr lang="en-US" altLang="zh-CN" sz="3600" b="1" dirty="0"/>
              <a:t>___________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2928926" y="1000108"/>
            <a:ext cx="2651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</a:rPr>
              <a:t>speak   English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000363" y="1576370"/>
            <a:ext cx="26498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play the guitar</a:t>
            </a: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3936988" y="2151045"/>
            <a:ext cx="21932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chess   club</a:t>
            </a:r>
            <a:r>
              <a:rPr lang="en-US" altLang="zh-CN" sz="3200" b="1"/>
              <a:t> </a:t>
            </a: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3144826" y="2727308"/>
            <a:ext cx="20046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</a:rPr>
              <a:t>play </a:t>
            </a:r>
            <a:r>
              <a:rPr lang="en-US" altLang="zh-CN" sz="3200" b="1" dirty="0" smtClean="0">
                <a:solidFill>
                  <a:srgbClr val="FF3300"/>
                </a:solidFill>
              </a:rPr>
              <a:t> </a:t>
            </a:r>
            <a:r>
              <a:rPr lang="en-US" altLang="zh-CN" sz="3200" b="1" dirty="0">
                <a:solidFill>
                  <a:srgbClr val="FF3300"/>
                </a:solidFill>
              </a:rPr>
              <a:t>chess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3863963" y="3232133"/>
            <a:ext cx="2374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English  club</a:t>
            </a:r>
            <a:r>
              <a:rPr lang="en-US" altLang="zh-CN" sz="3200" b="1"/>
              <a:t> 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3714744" y="3786190"/>
            <a:ext cx="20714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</a:rPr>
              <a:t>music club</a:t>
            </a:r>
            <a:r>
              <a:rPr lang="en-US" altLang="zh-CN" sz="3200" b="1" dirty="0"/>
              <a:t> 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3786182" y="4286256"/>
            <a:ext cx="15728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</a:rPr>
              <a:t>art  club</a:t>
            </a: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3714744" y="4857760"/>
            <a:ext cx="21704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</a:rPr>
              <a:t>swim    club</a:t>
            </a: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3143240" y="5429264"/>
            <a:ext cx="2424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3300"/>
                </a:solidFill>
              </a:rPr>
              <a:t> want to join </a:t>
            </a:r>
            <a:endParaRPr lang="en-US" altLang="zh-CN" sz="32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17"/>
          <p:cNvSpPr txBox="1">
            <a:spLocks noChangeArrowheads="1"/>
          </p:cNvSpPr>
          <p:nvPr/>
        </p:nvSpPr>
        <p:spPr>
          <a:xfrm>
            <a:off x="0" y="0"/>
            <a:ext cx="8229600" cy="11509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Translate the sentences into English.</a:t>
            </a:r>
            <a:b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把下列句子翻译成英语。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14282" y="1214422"/>
            <a:ext cx="8569325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3200" dirty="0"/>
              <a:t>你会弹吉他吗？  </a:t>
            </a:r>
            <a:endParaRPr lang="en-US" altLang="zh-CN" sz="3200" dirty="0" smtClean="0"/>
          </a:p>
          <a:p>
            <a:pPr marL="342900" indent="-342900"/>
            <a:r>
              <a:rPr lang="en-US" altLang="zh-CN" sz="3200" dirty="0" smtClean="0"/>
              <a:t> ________ </a:t>
            </a:r>
            <a:r>
              <a:rPr lang="en-US" altLang="zh-CN" sz="3200" dirty="0"/>
              <a:t>you _____________________?</a:t>
            </a:r>
          </a:p>
          <a:p>
            <a:pPr marL="342900" indent="-342900">
              <a:buFontTx/>
              <a:buAutoNum type="arabicPeriod"/>
            </a:pPr>
            <a:r>
              <a:rPr lang="zh-CN" altLang="en-US" sz="3200" dirty="0"/>
              <a:t>我想参加篮球俱乐部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 marL="342900" indent="-342900"/>
            <a:r>
              <a:rPr lang="en-US" altLang="zh-CN" sz="3200" dirty="0" smtClean="0"/>
              <a:t>I </a:t>
            </a:r>
            <a:r>
              <a:rPr lang="en-US" altLang="zh-CN" sz="3200" dirty="0"/>
              <a:t>want to ______________________.</a:t>
            </a:r>
          </a:p>
          <a:p>
            <a:pPr marL="342900" indent="-342900">
              <a:buFontTx/>
              <a:buAutoNum type="arabicPeriod"/>
            </a:pPr>
            <a:r>
              <a:rPr lang="zh-CN" altLang="en-US" sz="3200" dirty="0"/>
              <a:t>你能做什么</a:t>
            </a:r>
            <a:r>
              <a:rPr lang="zh-CN" altLang="en-US" sz="3200" dirty="0" smtClean="0"/>
              <a:t>？</a:t>
            </a:r>
            <a:endParaRPr lang="en-US" altLang="zh-CN" sz="3200" dirty="0" smtClean="0"/>
          </a:p>
          <a:p>
            <a:pPr marL="342900" indent="-342900"/>
            <a:r>
              <a:rPr lang="en-US" altLang="zh-CN" sz="3200" dirty="0" smtClean="0"/>
              <a:t> _________________________?</a:t>
            </a:r>
            <a:endParaRPr lang="en-US" altLang="zh-CN" sz="3200" dirty="0"/>
          </a:p>
          <a:p>
            <a:pPr marL="342900" indent="-342900">
              <a:buFontTx/>
              <a:buAutoNum type="arabicPeriod"/>
            </a:pPr>
            <a:r>
              <a:rPr lang="en-US" altLang="zh-CN" sz="3200" dirty="0"/>
              <a:t>Tom</a:t>
            </a:r>
            <a:r>
              <a:rPr lang="zh-CN" altLang="en-US" sz="3200" dirty="0"/>
              <a:t>跳舞跳得很好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 marL="342900" indent="-342900"/>
            <a:r>
              <a:rPr lang="en-US" altLang="zh-CN" sz="3200" dirty="0" smtClean="0"/>
              <a:t>Tom </a:t>
            </a:r>
            <a:r>
              <a:rPr lang="en-US" altLang="zh-CN" sz="3200" dirty="0"/>
              <a:t>can ___________ very ___________.</a:t>
            </a:r>
          </a:p>
          <a:p>
            <a:pPr marL="342900" indent="-342900">
              <a:buFontTx/>
              <a:buAutoNum type="arabicPeriod"/>
            </a:pPr>
            <a:r>
              <a:rPr lang="zh-CN" altLang="en-US" sz="3200" dirty="0"/>
              <a:t>我能帮孩子们游泳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 marL="342900" indent="-342900"/>
            <a:r>
              <a:rPr lang="en-US" altLang="zh-CN" sz="3200" dirty="0" smtClean="0"/>
              <a:t>I </a:t>
            </a:r>
            <a:r>
              <a:rPr lang="en-US" altLang="zh-CN" sz="4400" dirty="0"/>
              <a:t>can</a:t>
            </a:r>
            <a:r>
              <a:rPr lang="en-US" altLang="zh-CN" sz="3200" dirty="0"/>
              <a:t> ___________kids ________ swimming.</a:t>
            </a: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571500" y="1571627"/>
            <a:ext cx="6500817" cy="646113"/>
            <a:chOff x="406" y="536"/>
            <a:chExt cx="4095" cy="407"/>
          </a:xfrm>
        </p:grpSpPr>
        <p:sp>
          <p:nvSpPr>
            <p:cNvPr id="6" name="Text Box 20"/>
            <p:cNvSpPr txBox="1">
              <a:spLocks noChangeArrowheads="1"/>
            </p:cNvSpPr>
            <p:nvPr/>
          </p:nvSpPr>
          <p:spPr bwMode="auto">
            <a:xfrm>
              <a:off x="406" y="536"/>
              <a:ext cx="62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3600" b="1" dirty="0">
                  <a:solidFill>
                    <a:srgbClr val="FF0000"/>
                  </a:solidFill>
                </a:rPr>
                <a:t>Can</a:t>
              </a:r>
              <a:r>
                <a:rPr lang="en-US" altLang="zh-CN" sz="2800" b="1" dirty="0"/>
                <a:t> </a:t>
              </a:r>
            </a:p>
          </p:txBody>
        </p:sp>
        <p:sp>
          <p:nvSpPr>
            <p:cNvPr id="7" name="Text Box 21"/>
            <p:cNvSpPr txBox="1">
              <a:spLocks noChangeArrowheads="1"/>
            </p:cNvSpPr>
            <p:nvPr/>
          </p:nvSpPr>
          <p:spPr bwMode="auto">
            <a:xfrm>
              <a:off x="2116" y="536"/>
              <a:ext cx="238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F0000"/>
                  </a:solidFill>
                </a:rPr>
                <a:t>play the guitar</a:t>
              </a:r>
            </a:p>
          </p:txBody>
        </p:sp>
      </p:grp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1857356" y="2643182"/>
            <a:ext cx="46348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join the basketball club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857224" y="3571876"/>
            <a:ext cx="3600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What can you do</a:t>
            </a:r>
          </a:p>
        </p:txBody>
      </p:sp>
      <p:grpSp>
        <p:nvGrpSpPr>
          <p:cNvPr id="10" name="Group 30"/>
          <p:cNvGrpSpPr>
            <a:grpSpLocks/>
          </p:cNvGrpSpPr>
          <p:nvPr/>
        </p:nvGrpSpPr>
        <p:grpSpPr bwMode="auto">
          <a:xfrm>
            <a:off x="2143125" y="4500570"/>
            <a:ext cx="4438651" cy="717551"/>
            <a:chOff x="1214" y="2472"/>
            <a:chExt cx="2796" cy="452"/>
          </a:xfrm>
        </p:grpSpPr>
        <p:sp>
          <p:nvSpPr>
            <p:cNvPr id="11" name="Text Box 25"/>
            <p:cNvSpPr txBox="1">
              <a:spLocks noChangeArrowheads="1"/>
            </p:cNvSpPr>
            <p:nvPr/>
          </p:nvSpPr>
          <p:spPr bwMode="auto">
            <a:xfrm>
              <a:off x="1214" y="2472"/>
              <a:ext cx="86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solidFill>
                    <a:srgbClr val="FF0000"/>
                  </a:solidFill>
                </a:rPr>
                <a:t>dance</a:t>
              </a:r>
            </a:p>
          </p:txBody>
        </p:sp>
        <p:sp>
          <p:nvSpPr>
            <p:cNvPr id="12" name="Text Box 26"/>
            <p:cNvSpPr txBox="1">
              <a:spLocks noChangeArrowheads="1"/>
            </p:cNvSpPr>
            <p:nvPr/>
          </p:nvSpPr>
          <p:spPr bwMode="auto">
            <a:xfrm>
              <a:off x="3194" y="2517"/>
              <a:ext cx="81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solidFill>
                    <a:srgbClr val="FF0000"/>
                  </a:solidFill>
                </a:rPr>
                <a:t>well</a:t>
              </a:r>
            </a:p>
          </p:txBody>
        </p:sp>
      </p:grpSp>
      <p:grpSp>
        <p:nvGrpSpPr>
          <p:cNvPr id="13" name="Group 29"/>
          <p:cNvGrpSpPr>
            <a:grpSpLocks/>
          </p:cNvGrpSpPr>
          <p:nvPr/>
        </p:nvGrpSpPr>
        <p:grpSpPr bwMode="auto">
          <a:xfrm>
            <a:off x="2000252" y="5643567"/>
            <a:ext cx="4294189" cy="646113"/>
            <a:chOff x="1170" y="3147"/>
            <a:chExt cx="2705" cy="407"/>
          </a:xfrm>
        </p:grpSpPr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170" y="3147"/>
              <a:ext cx="10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solidFill>
                    <a:srgbClr val="FF0000"/>
                  </a:solidFill>
                </a:rPr>
                <a:t>help</a:t>
              </a:r>
            </a:p>
          </p:txBody>
        </p:sp>
        <p:sp>
          <p:nvSpPr>
            <p:cNvPr id="15" name="Text Box 28"/>
            <p:cNvSpPr txBox="1">
              <a:spLocks noChangeArrowheads="1"/>
            </p:cNvSpPr>
            <p:nvPr/>
          </p:nvSpPr>
          <p:spPr bwMode="auto">
            <a:xfrm>
              <a:off x="3015" y="3147"/>
              <a:ext cx="86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F0000"/>
                  </a:solidFill>
                </a:rPr>
                <a:t>with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468313" y="274638"/>
            <a:ext cx="8218487" cy="185896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II: Rewrite the sentences according to the requirement.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根据要求改写句子。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428596" y="1214422"/>
            <a:ext cx="8229600" cy="5643578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club, art, want, the, to, I, join(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连词成句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__________________________________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Mary can speak English.(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该为一般疑问句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__________________________________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My father can play the guitar very well.(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否定句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___________________________________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I want to join the </a:t>
            </a:r>
            <a:r>
              <a:rPr kumimoji="0" lang="en-US" altLang="zh-CN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music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club. (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对划线部分提问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___________________________________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857224" y="1643050"/>
            <a:ext cx="655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I want to join the art club.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928662" y="2786058"/>
            <a:ext cx="5616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Can Mary speak English?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857192" y="4572008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My father can’t play the guitar very well.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714480" y="5857892"/>
            <a:ext cx="67866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What club do you want to join?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Complete the sentence with “play” or “play the”.(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用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play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或者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play the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完成句子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5288" y="1412875"/>
            <a:ext cx="8229600" cy="3816350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Jenny can _____ volleyball, and she can _______ violin.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John can __________ trumpet, and he can _____ basketball.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Mary can ___________  piano, but she can’t ___________guitar.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Tom can _______ chess, but he can’t ______ baseball.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786050" y="1357298"/>
            <a:ext cx="1357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57224" y="1785926"/>
            <a:ext cx="18716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 the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714612" y="2357430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play the</a:t>
            </a:r>
            <a:r>
              <a:rPr lang="en-US" altLang="zh-CN" sz="3600" b="1" dirty="0" smtClean="0"/>
              <a:t> </a:t>
            </a:r>
            <a:endParaRPr lang="en-US" altLang="zh-CN" sz="3600" b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071538" y="2857496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928926" y="3500438"/>
            <a:ext cx="23574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 the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000100" y="4000504"/>
            <a:ext cx="20843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 the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714612" y="4500570"/>
            <a:ext cx="129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286644" y="4500570"/>
            <a:ext cx="12239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play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857224" y="5715016"/>
            <a:ext cx="7563289" cy="707886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</a:rPr>
              <a:t>Play the+</a:t>
            </a:r>
            <a:r>
              <a:rPr lang="zh-CN" altLang="en-US" sz="4000" b="1" i="1" dirty="0">
                <a:solidFill>
                  <a:srgbClr val="FF0000"/>
                </a:solidFill>
              </a:rPr>
              <a:t>乐器       </a:t>
            </a:r>
            <a:r>
              <a:rPr lang="en-US" altLang="zh-CN" sz="4000" b="1" i="1" dirty="0">
                <a:solidFill>
                  <a:srgbClr val="FF0000"/>
                </a:solidFill>
              </a:rPr>
              <a:t>play +</a:t>
            </a:r>
            <a:r>
              <a:rPr lang="zh-CN" altLang="en-US" sz="4000" b="1" i="1" dirty="0">
                <a:solidFill>
                  <a:srgbClr val="FF0000"/>
                </a:solidFill>
              </a:rPr>
              <a:t>球类</a:t>
            </a:r>
            <a:r>
              <a:rPr lang="en-US" altLang="zh-CN" sz="4000" b="1" i="1" dirty="0">
                <a:solidFill>
                  <a:srgbClr val="FF0000"/>
                </a:solidFill>
              </a:rPr>
              <a:t>/</a:t>
            </a:r>
            <a:r>
              <a:rPr lang="zh-CN" altLang="en-US" sz="4000" b="1" i="1" dirty="0">
                <a:solidFill>
                  <a:srgbClr val="FF0000"/>
                </a:solidFill>
              </a:rPr>
              <a:t>棋类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18488" cy="13541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Complete the sentences with </a:t>
            </a:r>
            <a:r>
              <a:rPr kumimoji="0" lang="en-US" altLang="zh-CN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can, can’t, do, don’t, does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</a:t>
            </a:r>
            <a:r>
              <a:rPr kumimoji="0" lang="en-US" altLang="zh-CN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doesn’t.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用</a:t>
            </a:r>
            <a:r>
              <a:rPr kumimoji="0" lang="en-US" altLang="zh-CN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can, can’t, do, don’t, does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</a:t>
            </a:r>
            <a:r>
              <a:rPr kumimoji="0" lang="en-US" altLang="zh-CN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doesn’t.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填空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28596" y="1571612"/>
            <a:ext cx="8229600" cy="4525962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 —______ he play soccer well</a:t>
            </a:r>
            <a:r>
              <a:rPr lang="en-US" altLang="zh-CN" sz="3200" dirty="0" smtClean="0"/>
              <a:t>.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— Yes, he can.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I ____ play the guitar, but I can’t play it well.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— _____ your mother want to join the art club?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— No, she doesn’t.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The girl </a:t>
            </a:r>
            <a:r>
              <a:rPr lang="en-US" altLang="zh-CN" sz="3200" dirty="0" smtClean="0"/>
              <a:t>___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 like chess, but she likes volleyball.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— _____ they have basketball?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— No, they don’t.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43042" y="1428736"/>
            <a:ext cx="9989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Can</a:t>
            </a:r>
            <a:r>
              <a:rPr lang="en-US" altLang="zh-CN" sz="3600" b="1" dirty="0"/>
              <a:t>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71538" y="1928802"/>
            <a:ext cx="11699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can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357290" y="2571744"/>
            <a:ext cx="1666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Does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268538" y="4076700"/>
            <a:ext cx="1946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doesn’t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571604" y="5000636"/>
            <a:ext cx="1008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Do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4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6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714356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辨析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speak,talk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, say, tell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的用法区别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857364"/>
            <a:ext cx="70723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</a:rPr>
              <a:t>1.Peter can ________English well.</a:t>
            </a:r>
          </a:p>
          <a:p>
            <a:r>
              <a:rPr lang="en-US" altLang="zh-CN" sz="4000" dirty="0" smtClean="0">
                <a:solidFill>
                  <a:srgbClr val="0070C0"/>
                </a:solidFill>
              </a:rPr>
              <a:t>2. His  English teacher always    ______ they are good students.</a:t>
            </a:r>
          </a:p>
          <a:p>
            <a:r>
              <a:rPr lang="en-US" altLang="zh-CN" sz="4000" dirty="0" smtClean="0">
                <a:solidFill>
                  <a:srgbClr val="0070C0"/>
                </a:solidFill>
              </a:rPr>
              <a:t>3.My grandmother likes _______   stories before I go to bed.</a:t>
            </a:r>
          </a:p>
          <a:p>
            <a:r>
              <a:rPr lang="en-US" altLang="zh-CN" sz="4000" dirty="0" smtClean="0">
                <a:solidFill>
                  <a:srgbClr val="0070C0"/>
                </a:solidFill>
              </a:rPr>
              <a:t>4. I want ______ to your brother.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1714488"/>
            <a:ext cx="2600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speak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3000372"/>
            <a:ext cx="1900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says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3643314"/>
            <a:ext cx="24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telling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4857760"/>
            <a:ext cx="22145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to talk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图片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Oval 4"/>
          <p:cNvSpPr>
            <a:spLocks noChangeArrowheads="1"/>
          </p:cNvSpPr>
          <p:nvPr/>
        </p:nvSpPr>
        <p:spPr bwMode="auto">
          <a:xfrm>
            <a:off x="0" y="0"/>
            <a:ext cx="2286000" cy="609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0" y="0"/>
            <a:ext cx="26670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itchFamily="18" charset="0"/>
                <a:ea typeface="楷体_GB2312" pitchFamily="49" charset="-122"/>
                <a:cs typeface="+mj-cs"/>
              </a:rPr>
              <a:t>Small game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Times New Roman" pitchFamily="18" charset="0"/>
              <a:ea typeface="楷体_GB2312" pitchFamily="49" charset="-122"/>
              <a:cs typeface="+mj-cs"/>
            </a:endParaRPr>
          </a:p>
        </p:txBody>
      </p:sp>
      <p:sp>
        <p:nvSpPr>
          <p:cNvPr id="36" name="Rectangle 5"/>
          <p:cNvSpPr txBox="1">
            <a:spLocks noChangeArrowheads="1"/>
          </p:cNvSpPr>
          <p:nvPr/>
        </p:nvSpPr>
        <p:spPr>
          <a:xfrm>
            <a:off x="2743200" y="685800"/>
            <a:ext cx="4114800" cy="1066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Times New Roman" pitchFamily="18" charset="0"/>
                <a:ea typeface="楷体_GB2312" pitchFamily="49" charset="-122"/>
                <a:cs typeface="+mn-cs"/>
              </a:rPr>
              <a:t>Can you spell it?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Times New Roman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0" y="1524000"/>
            <a:ext cx="1371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ulcb</a:t>
            </a:r>
            <a:endParaRPr lang="en-US" altLang="zh-CN" sz="4800" b="1" dirty="0">
              <a:solidFill>
                <a:srgbClr val="FF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2590800" y="1600200"/>
            <a:ext cx="1447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club</a:t>
            </a:r>
          </a:p>
        </p:txBody>
      </p:sp>
      <p:sp>
        <p:nvSpPr>
          <p:cNvPr id="39" name="Line 9"/>
          <p:cNvSpPr>
            <a:spLocks noChangeShapeType="1"/>
          </p:cNvSpPr>
          <p:nvPr/>
        </p:nvSpPr>
        <p:spPr bwMode="auto">
          <a:xfrm>
            <a:off x="1371600" y="20574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4572000" y="18288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1" name="Text Box 16"/>
          <p:cNvSpPr txBox="1">
            <a:spLocks noChangeArrowheads="1"/>
          </p:cNvSpPr>
          <p:nvPr/>
        </p:nvSpPr>
        <p:spPr bwMode="auto">
          <a:xfrm>
            <a:off x="4572000" y="1600200"/>
            <a:ext cx="1676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 smtClean="0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ehcss</a:t>
            </a:r>
            <a:endParaRPr lang="en-US" altLang="zh-CN" sz="4800" b="1" dirty="0">
              <a:solidFill>
                <a:srgbClr val="FF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2" name="Line 17"/>
          <p:cNvSpPr>
            <a:spLocks noChangeShapeType="1"/>
          </p:cNvSpPr>
          <p:nvPr/>
        </p:nvSpPr>
        <p:spPr bwMode="auto">
          <a:xfrm>
            <a:off x="6172200" y="20574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" name="Text Box 18"/>
          <p:cNvSpPr txBox="1">
            <a:spLocks noChangeArrowheads="1"/>
          </p:cNvSpPr>
          <p:nvPr/>
        </p:nvSpPr>
        <p:spPr bwMode="auto">
          <a:xfrm>
            <a:off x="7162800" y="1524000"/>
            <a:ext cx="1981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chess</a:t>
            </a:r>
          </a:p>
        </p:txBody>
      </p: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0" y="2438400"/>
            <a:ext cx="1295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rat</a:t>
            </a:r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990600" y="29718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6" name="Text Box 21"/>
          <p:cNvSpPr txBox="1">
            <a:spLocks noChangeArrowheads="1"/>
          </p:cNvSpPr>
          <p:nvPr/>
        </p:nvSpPr>
        <p:spPr bwMode="auto">
          <a:xfrm>
            <a:off x="2209800" y="2514600"/>
            <a:ext cx="1295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art</a:t>
            </a:r>
          </a:p>
        </p:txBody>
      </p:sp>
      <p:sp>
        <p:nvSpPr>
          <p:cNvPr id="47" name="Text Box 22"/>
          <p:cNvSpPr txBox="1">
            <a:spLocks noChangeArrowheads="1"/>
          </p:cNvSpPr>
          <p:nvPr/>
        </p:nvSpPr>
        <p:spPr bwMode="auto">
          <a:xfrm>
            <a:off x="3733800" y="2514600"/>
            <a:ext cx="2590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ngshliE</a:t>
            </a:r>
          </a:p>
        </p:txBody>
      </p:sp>
      <p:sp>
        <p:nvSpPr>
          <p:cNvPr id="48" name="Line 23"/>
          <p:cNvSpPr>
            <a:spLocks noChangeShapeType="1"/>
          </p:cNvSpPr>
          <p:nvPr/>
        </p:nvSpPr>
        <p:spPr bwMode="auto">
          <a:xfrm>
            <a:off x="5943600" y="29718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6934200" y="2514600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English</a:t>
            </a:r>
          </a:p>
        </p:txBody>
      </p:sp>
      <p:sp>
        <p:nvSpPr>
          <p:cNvPr id="50" name="Text Box 26"/>
          <p:cNvSpPr txBox="1">
            <a:spLocks noChangeArrowheads="1"/>
          </p:cNvSpPr>
          <p:nvPr/>
        </p:nvSpPr>
        <p:spPr bwMode="auto">
          <a:xfrm>
            <a:off x="0" y="3429000"/>
            <a:ext cx="1752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simw</a:t>
            </a:r>
          </a:p>
        </p:txBody>
      </p:sp>
      <p:sp>
        <p:nvSpPr>
          <p:cNvPr id="51" name="Line 27"/>
          <p:cNvSpPr>
            <a:spLocks noChangeShapeType="1"/>
          </p:cNvSpPr>
          <p:nvPr/>
        </p:nvSpPr>
        <p:spPr bwMode="auto">
          <a:xfrm>
            <a:off x="1600200" y="39624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2" name="Text Box 28"/>
          <p:cNvSpPr txBox="1">
            <a:spLocks noChangeArrowheads="1"/>
          </p:cNvSpPr>
          <p:nvPr/>
        </p:nvSpPr>
        <p:spPr bwMode="auto">
          <a:xfrm>
            <a:off x="2667000" y="3429000"/>
            <a:ext cx="2438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swim</a:t>
            </a:r>
          </a:p>
        </p:txBody>
      </p:sp>
      <p:sp>
        <p:nvSpPr>
          <p:cNvPr id="53" name="Text Box 29"/>
          <p:cNvSpPr txBox="1">
            <a:spLocks noChangeArrowheads="1"/>
          </p:cNvSpPr>
          <p:nvPr/>
        </p:nvSpPr>
        <p:spPr bwMode="auto">
          <a:xfrm>
            <a:off x="4572000" y="3429000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suicm</a:t>
            </a:r>
          </a:p>
        </p:txBody>
      </p:sp>
      <p:sp>
        <p:nvSpPr>
          <p:cNvPr id="54" name="Line 30"/>
          <p:cNvSpPr>
            <a:spLocks noChangeShapeType="1"/>
          </p:cNvSpPr>
          <p:nvPr/>
        </p:nvSpPr>
        <p:spPr bwMode="auto">
          <a:xfrm>
            <a:off x="6248400" y="38862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5" name="Text Box 31"/>
          <p:cNvSpPr txBox="1">
            <a:spLocks noChangeArrowheads="1"/>
          </p:cNvSpPr>
          <p:nvPr/>
        </p:nvSpPr>
        <p:spPr bwMode="auto">
          <a:xfrm>
            <a:off x="7239000" y="3352800"/>
            <a:ext cx="2286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music</a:t>
            </a:r>
          </a:p>
        </p:txBody>
      </p:sp>
      <p:sp>
        <p:nvSpPr>
          <p:cNvPr id="56" name="Text Box 32"/>
          <p:cNvSpPr txBox="1">
            <a:spLocks noChangeArrowheads="1"/>
          </p:cNvSpPr>
          <p:nvPr/>
        </p:nvSpPr>
        <p:spPr bwMode="auto">
          <a:xfrm>
            <a:off x="0" y="4267200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oinj</a:t>
            </a:r>
          </a:p>
        </p:txBody>
      </p:sp>
      <p:sp>
        <p:nvSpPr>
          <p:cNvPr id="57" name="Line 33"/>
          <p:cNvSpPr>
            <a:spLocks noChangeShapeType="1"/>
          </p:cNvSpPr>
          <p:nvPr/>
        </p:nvSpPr>
        <p:spPr bwMode="auto">
          <a:xfrm>
            <a:off x="1219200" y="48006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" name="Text Box 34"/>
          <p:cNvSpPr txBox="1">
            <a:spLocks noChangeArrowheads="1"/>
          </p:cNvSpPr>
          <p:nvPr/>
        </p:nvSpPr>
        <p:spPr bwMode="auto">
          <a:xfrm>
            <a:off x="2209800" y="4343400"/>
            <a:ext cx="1981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join</a:t>
            </a:r>
          </a:p>
        </p:txBody>
      </p:sp>
      <p:sp>
        <p:nvSpPr>
          <p:cNvPr id="59" name="Text Box 35"/>
          <p:cNvSpPr txBox="1">
            <a:spLocks noChangeArrowheads="1"/>
          </p:cNvSpPr>
          <p:nvPr/>
        </p:nvSpPr>
        <p:spPr bwMode="auto">
          <a:xfrm>
            <a:off x="4343400" y="4343400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rawd</a:t>
            </a:r>
          </a:p>
        </p:txBody>
      </p:sp>
      <p:sp>
        <p:nvSpPr>
          <p:cNvPr id="60" name="Line 36"/>
          <p:cNvSpPr>
            <a:spLocks noChangeShapeType="1"/>
          </p:cNvSpPr>
          <p:nvPr/>
        </p:nvSpPr>
        <p:spPr bwMode="auto">
          <a:xfrm>
            <a:off x="5943600" y="48006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" name="Text Box 37"/>
          <p:cNvSpPr txBox="1">
            <a:spLocks noChangeArrowheads="1"/>
          </p:cNvSpPr>
          <p:nvPr/>
        </p:nvSpPr>
        <p:spPr bwMode="auto">
          <a:xfrm>
            <a:off x="6934200" y="4267200"/>
            <a:ext cx="1676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draw</a:t>
            </a:r>
          </a:p>
        </p:txBody>
      </p:sp>
      <p:sp>
        <p:nvSpPr>
          <p:cNvPr id="62" name="WordArt 38"/>
          <p:cNvSpPr>
            <a:spLocks noChangeArrowheads="1" noChangeShapeType="1" noTextEdit="1"/>
          </p:cNvSpPr>
          <p:nvPr/>
        </p:nvSpPr>
        <p:spPr bwMode="auto">
          <a:xfrm>
            <a:off x="304800" y="5410200"/>
            <a:ext cx="5486400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You are good</a:t>
            </a:r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！！</a:t>
            </a:r>
          </a:p>
        </p:txBody>
      </p:sp>
      <p:pic>
        <p:nvPicPr>
          <p:cNvPr id="63" name="Picture 39" descr="MC900432487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5334000"/>
            <a:ext cx="22860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 build="p"/>
      <p:bldP spid="37" grpId="0"/>
      <p:bldP spid="38" grpId="0"/>
      <p:bldP spid="39" grpId="0" animBg="1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3" grpId="0"/>
      <p:bldP spid="54" grpId="0" animBg="1"/>
      <p:bldP spid="55" grpId="0"/>
      <p:bldP spid="56" grpId="0"/>
      <p:bldP spid="57" grpId="0" animBg="1"/>
      <p:bldP spid="58" grpId="0"/>
      <p:bldP spid="59" grpId="0"/>
      <p:bldP spid="60" grpId="0" animBg="1"/>
      <p:bldP spid="61" grpId="0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677400" cy="7297738"/>
          </a:xfrm>
          <a:prstGeom prst="rect">
            <a:avLst/>
          </a:prstGeom>
          <a:noFill/>
        </p:spPr>
      </p:pic>
      <p:pic>
        <p:nvPicPr>
          <p:cNvPr id="4" name="Picture 3" descr="banh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85800"/>
            <a:ext cx="1905000" cy="31242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2438400" y="0"/>
            <a:ext cx="7162800" cy="1981200"/>
          </a:xfrm>
          <a:prstGeom prst="cloudCallout">
            <a:avLst>
              <a:gd name="adj1" fmla="val -58157"/>
              <a:gd name="adj2" fmla="val 45671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4800">
                <a:latin typeface="Comic Sans MS" pitchFamily="66" charset="0"/>
                <a:ea typeface="GungsuhChe" pitchFamily="49" charset="-127"/>
              </a:rPr>
              <a:t>I can speak English.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85963" y="3213100"/>
            <a:ext cx="7158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omic Sans MS" pitchFamily="66" charset="0"/>
              </a:rPr>
              <a:t>Can you speak English/Chinese?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979613" y="3933825"/>
            <a:ext cx="445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omic Sans MS" pitchFamily="66" charset="0"/>
              </a:rPr>
              <a:t>Yes,I can./we can.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051050" y="4652963"/>
            <a:ext cx="4933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omic Sans MS" pitchFamily="66" charset="0"/>
              </a:rPr>
              <a:t>No,I can’t./we 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utoUpdateAnimBg="0"/>
      <p:bldP spid="7" grpId="0" autoUpdateAnimBg="0"/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3" name="Picture 2" descr="bgv_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跳舞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0"/>
            <a:ext cx="1681163" cy="2362200"/>
          </a:xfrm>
          <a:prstGeom prst="rect">
            <a:avLst/>
          </a:prstGeom>
          <a:noFill/>
        </p:spPr>
      </p:pic>
      <p:pic>
        <p:nvPicPr>
          <p:cNvPr id="5" name="Picture 4" descr="boy2-2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6248400" y="0"/>
            <a:ext cx="2895600" cy="2438400"/>
          </a:xfrm>
          <a:prstGeom prst="rect">
            <a:avLst/>
          </a:prstGeom>
          <a:noFill/>
        </p:spPr>
      </p:pic>
      <p:pic>
        <p:nvPicPr>
          <p:cNvPr id="6" name="Picture 5" descr="游泳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48000" y="0"/>
            <a:ext cx="2743200" cy="2362200"/>
          </a:xfrm>
          <a:prstGeom prst="rect">
            <a:avLst/>
          </a:prstGeom>
          <a:noFill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85720" y="271462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</a:rPr>
              <a:t>dance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571868" y="2643182"/>
            <a:ext cx="120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</a:rPr>
              <a:t>swim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215206" y="2643182"/>
            <a:ext cx="884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</a:rPr>
              <a:t>sing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3544892"/>
            <a:ext cx="3067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She can dance.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048000" y="3519492"/>
            <a:ext cx="3219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They can swim.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584950" y="3443292"/>
            <a:ext cx="2559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He can sing.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0" y="4129092"/>
            <a:ext cx="323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/>
              <a:t>Can she dance?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0" y="4716467"/>
            <a:ext cx="2559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/>
              <a:t>Yes,she can.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0" y="5272092"/>
            <a:ext cx="2328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No,she can’t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3336925" y="4148142"/>
            <a:ext cx="2960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Can they swim?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3413125" y="4757742"/>
            <a:ext cx="2476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Yes,they can.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413125" y="5291142"/>
            <a:ext cx="2609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No,they can’t.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6689725" y="4071942"/>
            <a:ext cx="2419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Can he sing?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6858000" y="4640267"/>
            <a:ext cx="2138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Yes,he can.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6872288" y="5195892"/>
            <a:ext cx="2271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No,he 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3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5" name="Picture 3" descr="i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743200" cy="2038328"/>
          </a:xfrm>
          <a:prstGeom prst="rect">
            <a:avLst/>
          </a:prstGeom>
          <a:noFill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81000" y="2171678"/>
            <a:ext cx="1935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/>
              <a:t>play chess</a:t>
            </a:r>
          </a:p>
        </p:txBody>
      </p:sp>
      <p:pic>
        <p:nvPicPr>
          <p:cNvPr id="7" name="Picture 5" descr="画画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33800" y="0"/>
            <a:ext cx="2514600" cy="2019278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810000" y="2247878"/>
            <a:ext cx="11551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draw</a:t>
            </a:r>
            <a:endParaRPr lang="en-US" altLang="zh-CN" sz="3600" b="1" dirty="0"/>
          </a:p>
        </p:txBody>
      </p:sp>
      <p:pic>
        <p:nvPicPr>
          <p:cNvPr id="9" name="Picture 7" descr="tanqin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53200" y="0"/>
            <a:ext cx="2198688" cy="2019278"/>
          </a:xfrm>
          <a:prstGeom prst="rect">
            <a:avLst/>
          </a:prstGeom>
          <a:noFill/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410325" y="2324078"/>
            <a:ext cx="2733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play the guitar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2933678"/>
            <a:ext cx="3346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He can play chess.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357554" y="3000372"/>
            <a:ext cx="23743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/>
              <a:t>He can </a:t>
            </a:r>
            <a:r>
              <a:rPr lang="en-US" altLang="zh-CN" sz="3200" b="1" dirty="0" smtClean="0"/>
              <a:t>draw.</a:t>
            </a:r>
            <a:endParaRPr lang="en-US" altLang="zh-CN" sz="3200" b="1" dirty="0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64163" y="3692503"/>
            <a:ext cx="3651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/>
              <a:t>He can play the guitar.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23850" y="5038703"/>
            <a:ext cx="1516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Can he </a:t>
            </a:r>
          </a:p>
        </p:txBody>
      </p:sp>
      <p:sp>
        <p:nvSpPr>
          <p:cNvPr id="15" name="AutoShape 13"/>
          <p:cNvSpPr>
            <a:spLocks/>
          </p:cNvSpPr>
          <p:nvPr/>
        </p:nvSpPr>
        <p:spPr bwMode="auto">
          <a:xfrm>
            <a:off x="1763713" y="4606903"/>
            <a:ext cx="228600" cy="1524000"/>
          </a:xfrm>
          <a:prstGeom prst="leftBrace">
            <a:avLst>
              <a:gd name="adj1" fmla="val 55556"/>
              <a:gd name="adj2" fmla="val 3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124075" y="4533878"/>
            <a:ext cx="2138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play chess?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195513" y="5110141"/>
            <a:ext cx="12368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draw?</a:t>
            </a:r>
            <a:endParaRPr lang="en-US" altLang="zh-CN" sz="3200" b="1" dirty="0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124075" y="5686403"/>
            <a:ext cx="293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play the guitar?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5076825" y="4533878"/>
            <a:ext cx="3048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724525" y="4462441"/>
            <a:ext cx="2381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/>
              <a:t>Yes,he can.</a:t>
            </a: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867400" y="5399066"/>
            <a:ext cx="22717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No,he 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8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nimBg="1"/>
      <p:bldP spid="16" grpId="0" autoUpdateAnimBg="0"/>
      <p:bldP spid="17" grpId="0" autoUpdateAnimBg="0"/>
      <p:bldP spid="18" grpId="0" autoUpdateAnimBg="0"/>
      <p:bldP spid="19" grpId="0" animBg="1"/>
      <p:bldP spid="20" grpId="0" autoUpdateAnimBg="0"/>
      <p:bldP spid="2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20638" y="2830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1258888" y="404813"/>
            <a:ext cx="731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 i="0">
                <a:solidFill>
                  <a:srgbClr val="000099"/>
                </a:solidFill>
                <a:latin typeface="Arial Black" pitchFamily="34" charset="0"/>
              </a:rPr>
              <a:t>- What club do you want to join?</a:t>
            </a:r>
          </a:p>
        </p:txBody>
      </p:sp>
      <p:sp>
        <p:nvSpPr>
          <p:cNvPr id="5" name="Text Box 32"/>
          <p:cNvSpPr txBox="1">
            <a:spLocks noChangeArrowheads="1"/>
          </p:cNvSpPr>
          <p:nvPr/>
        </p:nvSpPr>
        <p:spPr bwMode="auto">
          <a:xfrm>
            <a:off x="1258888" y="1052513"/>
            <a:ext cx="5062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i="0">
                <a:solidFill>
                  <a:srgbClr val="000099"/>
                </a:solidFill>
                <a:latin typeface="Arial Black" pitchFamily="34" charset="0"/>
              </a:rPr>
              <a:t>- I want to join the……</a:t>
            </a:r>
          </a:p>
        </p:txBody>
      </p: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179388" y="2276475"/>
            <a:ext cx="8820150" cy="4365625"/>
            <a:chOff x="204" y="1434"/>
            <a:chExt cx="5556" cy="2750"/>
          </a:xfrm>
        </p:grpSpPr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3062" y="2840"/>
              <a:ext cx="1776" cy="1344"/>
              <a:chOff x="0" y="0"/>
              <a:chExt cx="1776" cy="1389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76" cy="134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Text Box 5"/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1728" cy="4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3600" b="1" i="0">
                    <a:solidFill>
                      <a:srgbClr val="990099"/>
                    </a:solidFill>
                    <a:latin typeface="Comic Sans MS" pitchFamily="66" charset="0"/>
                  </a:rPr>
                  <a:t>Music  Club</a:t>
                </a:r>
              </a:p>
            </p:txBody>
          </p:sp>
          <p:pic>
            <p:nvPicPr>
              <p:cNvPr id="31" name="Picture 6" descr="03239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1680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Picture 7" descr="03239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960"/>
                <a:ext cx="1776" cy="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Group 40"/>
            <p:cNvGrpSpPr>
              <a:grpSpLocks/>
            </p:cNvGrpSpPr>
            <p:nvPr/>
          </p:nvGrpSpPr>
          <p:grpSpPr bwMode="auto">
            <a:xfrm>
              <a:off x="204" y="1434"/>
              <a:ext cx="1824" cy="1315"/>
              <a:chOff x="0" y="1811"/>
              <a:chExt cx="1824" cy="1189"/>
            </a:xfrm>
          </p:grpSpPr>
          <p:sp>
            <p:nvSpPr>
              <p:cNvPr id="26" name="Rectangle 2"/>
              <p:cNvSpPr>
                <a:spLocks noChangeArrowheads="1"/>
              </p:cNvSpPr>
              <p:nvPr/>
            </p:nvSpPr>
            <p:spPr bwMode="auto">
              <a:xfrm>
                <a:off x="0" y="1811"/>
                <a:ext cx="1824" cy="118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Text Box 11"/>
              <p:cNvSpPr txBox="1">
                <a:spLocks noChangeArrowheads="1"/>
              </p:cNvSpPr>
              <p:nvPr/>
            </p:nvSpPr>
            <p:spPr bwMode="auto">
              <a:xfrm>
                <a:off x="158" y="2627"/>
                <a:ext cx="1655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3200" b="1" i="0">
                    <a:solidFill>
                      <a:srgbClr val="990099"/>
                    </a:solidFill>
                    <a:latin typeface="Comic Sans MS" pitchFamily="66" charset="0"/>
                  </a:rPr>
                  <a:t>English Club</a:t>
                </a:r>
              </a:p>
            </p:txBody>
          </p:sp>
          <p:pic>
            <p:nvPicPr>
              <p:cNvPr id="28" name="Picture 21" descr="跟我学ABC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58" y="1856"/>
                <a:ext cx="1588" cy="7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3969" y="1434"/>
              <a:ext cx="1791" cy="1326"/>
              <a:chOff x="4105" y="1765"/>
              <a:chExt cx="1655" cy="1257"/>
            </a:xfrm>
          </p:grpSpPr>
          <p:sp>
            <p:nvSpPr>
              <p:cNvPr id="23" name="Rectangle 14"/>
              <p:cNvSpPr>
                <a:spLocks noChangeArrowheads="1"/>
              </p:cNvSpPr>
              <p:nvPr/>
            </p:nvSpPr>
            <p:spPr bwMode="auto">
              <a:xfrm>
                <a:off x="4105" y="1765"/>
                <a:ext cx="1655" cy="124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Text Box 17"/>
              <p:cNvSpPr txBox="1">
                <a:spLocks noChangeArrowheads="1"/>
              </p:cNvSpPr>
              <p:nvPr/>
            </p:nvSpPr>
            <p:spPr bwMode="auto">
              <a:xfrm>
                <a:off x="4128" y="2712"/>
                <a:ext cx="1632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800" b="1" i="0">
                    <a:solidFill>
                      <a:srgbClr val="990099"/>
                    </a:solidFill>
                    <a:latin typeface="Comic Sans MS" pitchFamily="66" charset="0"/>
                  </a:rPr>
                  <a:t>Computer Club</a:t>
                </a:r>
              </a:p>
            </p:txBody>
          </p:sp>
          <p:pic>
            <p:nvPicPr>
              <p:cNvPr id="25" name="Picture 26" descr="81064-138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128" y="1765"/>
                <a:ext cx="1632" cy="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AutoShape 34"/>
            <p:cNvSpPr>
              <a:spLocks noChangeArrowheads="1"/>
            </p:cNvSpPr>
            <p:nvPr/>
          </p:nvSpPr>
          <p:spPr bwMode="auto">
            <a:xfrm>
              <a:off x="5420" y="2114"/>
              <a:ext cx="227" cy="91"/>
            </a:xfrm>
            <a:prstGeom prst="curvedUpArrow">
              <a:avLst>
                <a:gd name="adj1" fmla="val 49890"/>
                <a:gd name="adj2" fmla="val 99780"/>
                <a:gd name="adj3" fmla="val 33333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1" name="AutoShape 35"/>
            <p:cNvSpPr>
              <a:spLocks noChangeArrowheads="1"/>
            </p:cNvSpPr>
            <p:nvPr/>
          </p:nvSpPr>
          <p:spPr bwMode="auto">
            <a:xfrm>
              <a:off x="5420" y="1842"/>
              <a:ext cx="227" cy="91"/>
            </a:xfrm>
            <a:prstGeom prst="curvedUpArrow">
              <a:avLst>
                <a:gd name="adj1" fmla="val 49890"/>
                <a:gd name="adj2" fmla="val 99780"/>
                <a:gd name="adj3" fmla="val 33333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grpSp>
          <p:nvGrpSpPr>
            <p:cNvPr id="12" name="Group 48"/>
            <p:cNvGrpSpPr>
              <a:grpSpLocks/>
            </p:cNvGrpSpPr>
            <p:nvPr/>
          </p:nvGrpSpPr>
          <p:grpSpPr bwMode="auto">
            <a:xfrm>
              <a:off x="2109" y="1434"/>
              <a:ext cx="1769" cy="1298"/>
              <a:chOff x="4128" y="0"/>
              <a:chExt cx="1632" cy="1344"/>
            </a:xfrm>
          </p:grpSpPr>
          <p:sp>
            <p:nvSpPr>
              <p:cNvPr id="20" name="Rectangle 49"/>
              <p:cNvSpPr>
                <a:spLocks noChangeArrowheads="1"/>
              </p:cNvSpPr>
              <p:nvPr/>
            </p:nvSpPr>
            <p:spPr bwMode="auto">
              <a:xfrm>
                <a:off x="4128" y="0"/>
                <a:ext cx="1632" cy="134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Text Box 50"/>
              <p:cNvSpPr txBox="1">
                <a:spLocks noChangeArrowheads="1"/>
              </p:cNvSpPr>
              <p:nvPr/>
            </p:nvSpPr>
            <p:spPr bwMode="auto">
              <a:xfrm>
                <a:off x="4416" y="981"/>
                <a:ext cx="1344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800" b="1" i="0">
                    <a:solidFill>
                      <a:srgbClr val="990099"/>
                    </a:solidFill>
                    <a:latin typeface="Comic Sans MS" pitchFamily="66" charset="0"/>
                  </a:rPr>
                  <a:t>Chess Club</a:t>
                </a:r>
              </a:p>
            </p:txBody>
          </p:sp>
          <p:pic>
            <p:nvPicPr>
              <p:cNvPr id="22" name="Picture 51" descr="AX050544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4128" y="0"/>
                <a:ext cx="1632" cy="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" name="Group 52"/>
            <p:cNvGrpSpPr>
              <a:grpSpLocks/>
            </p:cNvGrpSpPr>
            <p:nvPr/>
          </p:nvGrpSpPr>
          <p:grpSpPr bwMode="auto">
            <a:xfrm>
              <a:off x="1111" y="2794"/>
              <a:ext cx="1872" cy="1344"/>
              <a:chOff x="2653" y="1434"/>
              <a:chExt cx="1872" cy="1238"/>
            </a:xfrm>
          </p:grpSpPr>
          <p:grpSp>
            <p:nvGrpSpPr>
              <p:cNvPr id="14" name="Group 53"/>
              <p:cNvGrpSpPr>
                <a:grpSpLocks/>
              </p:cNvGrpSpPr>
              <p:nvPr/>
            </p:nvGrpSpPr>
            <p:grpSpPr bwMode="auto">
              <a:xfrm>
                <a:off x="2653" y="1434"/>
                <a:ext cx="1776" cy="1238"/>
                <a:chOff x="2245" y="2206"/>
                <a:chExt cx="1776" cy="1238"/>
              </a:xfrm>
            </p:grpSpPr>
            <p:sp>
              <p:nvSpPr>
                <p:cNvPr id="16" name="Rectangle 54"/>
                <p:cNvSpPr>
                  <a:spLocks noChangeArrowheads="1"/>
                </p:cNvSpPr>
                <p:nvPr/>
              </p:nvSpPr>
              <p:spPr bwMode="auto">
                <a:xfrm>
                  <a:off x="2245" y="2254"/>
                  <a:ext cx="1776" cy="119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Rectangle 55"/>
                <p:cNvSpPr>
                  <a:spLocks noChangeArrowheads="1"/>
                </p:cNvSpPr>
                <p:nvPr/>
              </p:nvSpPr>
              <p:spPr bwMode="auto">
                <a:xfrm>
                  <a:off x="3003" y="2206"/>
                  <a:ext cx="116" cy="4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kumimoji="1" lang="zh-CN" altLang="en-US" sz="4400" i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8" name="Rectangle 56"/>
                <p:cNvSpPr>
                  <a:spLocks noChangeArrowheads="1"/>
                </p:cNvSpPr>
                <p:nvPr/>
              </p:nvSpPr>
              <p:spPr bwMode="auto">
                <a:xfrm>
                  <a:off x="3003" y="2206"/>
                  <a:ext cx="116" cy="4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kumimoji="1" lang="zh-CN" altLang="en-US" sz="4400" i="0">
                    <a:solidFill>
                      <a:schemeClr val="tx2"/>
                    </a:solidFill>
                  </a:endParaRPr>
                </a:p>
              </p:txBody>
            </p:sp>
            <p:pic>
              <p:nvPicPr>
                <p:cNvPr id="19" name="Picture 57" descr="SP-249-0239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245" y="2254"/>
                  <a:ext cx="1776" cy="8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5" name="Text Box 58"/>
              <p:cNvSpPr txBox="1">
                <a:spLocks noChangeArrowheads="1"/>
              </p:cNvSpPr>
              <p:nvPr/>
            </p:nvSpPr>
            <p:spPr bwMode="auto">
              <a:xfrm>
                <a:off x="2653" y="2296"/>
                <a:ext cx="1872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3200" i="0">
                    <a:solidFill>
                      <a:srgbClr val="990099"/>
                    </a:solidFill>
                    <a:latin typeface="Comic Sans MS" pitchFamily="66" charset="0"/>
                  </a:rPr>
                  <a:t>Swimming Club</a:t>
                </a:r>
              </a:p>
            </p:txBody>
          </p:sp>
        </p:grpSp>
      </p:grpSp>
      <p:sp>
        <p:nvSpPr>
          <p:cNvPr id="33" name="Text Box 60"/>
          <p:cNvSpPr txBox="1">
            <a:spLocks noChangeArrowheads="1"/>
          </p:cNvSpPr>
          <p:nvPr/>
        </p:nvSpPr>
        <p:spPr bwMode="auto">
          <a:xfrm>
            <a:off x="1258888" y="1628775"/>
            <a:ext cx="3298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i="0">
                <a:solidFill>
                  <a:srgbClr val="000099"/>
                </a:solidFill>
                <a:latin typeface="Arial Black" pitchFamily="34" charset="0"/>
              </a:rPr>
              <a:t>- Can you……?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图片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3628674" cy="3538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7"/>
          <p:cNvSpPr txBox="1">
            <a:spLocks noChangeArrowheads="1"/>
          </p:cNvSpPr>
          <p:nvPr/>
        </p:nvSpPr>
        <p:spPr>
          <a:xfrm>
            <a:off x="2214546" y="2786058"/>
            <a:ext cx="6286544" cy="385765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What can she do?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She can speak English.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Can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she speak English?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Yes, she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can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stars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571480"/>
            <a:ext cx="3097213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57158" y="1142984"/>
            <a:ext cx="528641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>
                <a:latin typeface="Comic Sans MS" pitchFamily="66" charset="0"/>
              </a:rPr>
              <a:t>What can he do?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 smtClean="0">
                <a:latin typeface="Comic Sans MS" pitchFamily="66" charset="0"/>
              </a:rPr>
              <a:t>He can dance.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 smtClean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400" b="1" i="0" dirty="0" smtClean="0">
                <a:latin typeface="Comic Sans MS" pitchFamily="66" charset="0"/>
              </a:rPr>
              <a:t> </a:t>
            </a:r>
            <a:r>
              <a:rPr lang="en-US" altLang="zh-CN" sz="4400" b="1" i="0" dirty="0">
                <a:latin typeface="Comic Sans MS" pitchFamily="66" charset="0"/>
              </a:rPr>
              <a:t>he dance?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i="0" dirty="0">
                <a:latin typeface="Comic Sans MS" pitchFamily="66" charset="0"/>
              </a:rPr>
              <a:t>Yes, he </a:t>
            </a:r>
            <a:r>
              <a:rPr lang="en-US" altLang="zh-CN" sz="4400" b="1" i="0" dirty="0">
                <a:solidFill>
                  <a:srgbClr val="FF0000"/>
                </a:solidFill>
                <a:latin typeface="Comic Sans MS" pitchFamily="66" charset="0"/>
              </a:rPr>
              <a:t>can</a:t>
            </a:r>
            <a:r>
              <a:rPr lang="en-US" altLang="zh-CN" sz="4400" b="1" i="0" dirty="0">
                <a:latin typeface="Comic Sans MS" pitchFamily="66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48" y="5500702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1206</Words>
  <PresentationFormat>全屏显示(4:3)</PresentationFormat>
  <Paragraphs>282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菜</dc:creator>
  <cp:lastModifiedBy>菜</cp:lastModifiedBy>
  <cp:revision>30</cp:revision>
  <dcterms:created xsi:type="dcterms:W3CDTF">2013-02-26T08:37:28Z</dcterms:created>
  <dcterms:modified xsi:type="dcterms:W3CDTF">2013-03-03T05:34:00Z</dcterms:modified>
</cp:coreProperties>
</file>