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74" r:id="rId3"/>
    <p:sldId id="265" r:id="rId4"/>
    <p:sldId id="266" r:id="rId5"/>
    <p:sldId id="267" r:id="rId6"/>
    <p:sldId id="269" r:id="rId7"/>
    <p:sldId id="276" r:id="rId8"/>
    <p:sldId id="277" r:id="rId9"/>
    <p:sldId id="278" r:id="rId10"/>
    <p:sldId id="279" r:id="rId11"/>
    <p:sldId id="270" r:id="rId12"/>
    <p:sldId id="271" r:id="rId13"/>
    <p:sldId id="280" r:id="rId14"/>
    <p:sldId id="275" r:id="rId15"/>
    <p:sldId id="273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AA06"/>
    <a:srgbClr val="006600"/>
    <a:srgbClr val="F5171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49" autoAdjust="0"/>
  </p:normalViewPr>
  <p:slideViewPr>
    <p:cSldViewPr>
      <p:cViewPr varScale="1">
        <p:scale>
          <a:sx n="87" d="100"/>
          <a:sy n="87" d="100"/>
        </p:scale>
        <p:origin x="-28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1709E-B5D1-476D-9883-3DF19E8DCDD0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DE86C-82C9-4C49-9F16-4A55C5F3E04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E3F1D6-70FD-46C3-813B-256742A5716B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81B64-6887-4802-8398-57E3BC42DA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35BAAA-B11F-44A0-9CEB-786638EA02F6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5A7FD-834F-4057-9C4E-121276BA014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74B8EC-5476-404B-A3C9-02896AF68B5A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24897-A91B-4895-A878-9339F581872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C433F2-94CE-44A7-B639-A255D0746319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3B6E1-DC6F-409E-B76E-4C32BD91FA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587D3E-4B78-4035-BCFF-F46B081013E2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8BD01-EC34-433D-BB00-DD54452D536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7BA7CE-7700-4EA8-98CA-400C9ABF7F6F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D5CCA-B525-401C-82F4-DDCEAB51563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C2BC7-6A4A-4A65-9766-678FEC548360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96299-5554-4F02-AD15-E35FC99B68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8E190C-0CB8-47FD-81DE-F00181FBA4D1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74395-726F-423B-98F2-B8CBA178FC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227E02-B71A-4145-91B1-913336D8A918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133C7-382B-4324-B7DF-3E41F2F5165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919DA0-0C10-4FE6-A6CB-F23DCFEF2856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17C7C-FDA1-4C6C-8520-DA50FEEB59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02FB990-6870-45C3-8472-D5E2F922ABC2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6F4776A-571E-420C-9AC3-B3BA3131F5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790575" y="1844675"/>
            <a:ext cx="8353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Calibri" pitchFamily="34" charset="0"/>
              </a:rPr>
              <a:t>My name is </a:t>
            </a:r>
            <a:r>
              <a:rPr lang="en-US" altLang="zh-CN" sz="6000" b="1">
                <a:solidFill>
                  <a:srgbClr val="6600CC"/>
                </a:solidFill>
                <a:latin typeface="Calibri" pitchFamily="34" charset="0"/>
              </a:rPr>
              <a:t>Echo</a:t>
            </a:r>
            <a:r>
              <a:rPr lang="en-US" altLang="zh-CN" sz="6000" b="1">
                <a:latin typeface="Calibri" pitchFamily="34" charset="0"/>
              </a:rPr>
              <a:t>.</a:t>
            </a:r>
            <a:endParaRPr lang="zh-CN" altLang="en-US" sz="6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2213" y="2290763"/>
            <a:ext cx="5162550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03350" y="1773238"/>
            <a:ext cx="2520950" cy="4321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930650" y="1787525"/>
            <a:ext cx="3881438" cy="42910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462213" y="733425"/>
            <a:ext cx="421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3333FF"/>
                </a:solidFill>
                <a:latin typeface="Calibri" pitchFamily="34" charset="0"/>
              </a:rPr>
              <a:t>a black dog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6025" y="1989138"/>
            <a:ext cx="341471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1125538"/>
            <a:ext cx="3367087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3888" y="1165225"/>
            <a:ext cx="84248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It’s red.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3888" y="2276475"/>
            <a:ext cx="83677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It’s a red dog.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700" y="3860800"/>
            <a:ext cx="9648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   </a:t>
            </a:r>
            <a:r>
              <a:rPr lang="en-US" altLang="zh-CN" sz="4800">
                <a:latin typeface="Calibri" pitchFamily="34" charset="0"/>
              </a:rPr>
              <a:t>Oh</a:t>
            </a:r>
            <a:r>
              <a:rPr lang="en-US" altLang="zh-CN" sz="5400">
                <a:latin typeface="Calibri" pitchFamily="34" charset="0"/>
              </a:rPr>
              <a:t>, a           </a:t>
            </a:r>
            <a:r>
              <a:rPr lang="en-US" altLang="zh-CN" sz="4000">
                <a:latin typeface="Calibri" pitchFamily="34" charset="0"/>
              </a:rPr>
              <a:t>                          </a:t>
            </a:r>
            <a:r>
              <a:rPr lang="en-US" altLang="zh-CN" sz="5400">
                <a:latin typeface="Calibri" pitchFamily="34" charset="0"/>
              </a:rPr>
              <a:t>dog.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95513" y="3860800"/>
            <a:ext cx="59467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u="sng">
                <a:latin typeface="Calibri" pitchFamily="34" charset="0"/>
              </a:rPr>
              <a:t>yellow and black</a:t>
            </a:r>
            <a:r>
              <a:rPr lang="en-US" altLang="zh-CN" sz="6000" u="sng">
                <a:latin typeface="Calibri" pitchFamily="34" charset="0"/>
              </a:rPr>
              <a:t>   </a:t>
            </a:r>
            <a:endParaRPr lang="zh-CN" altLang="en-US" sz="6000" u="sng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250825" y="1754188"/>
            <a:ext cx="77057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What colour is it</a:t>
            </a:r>
            <a:r>
              <a:rPr lang="zh-CN" altLang="en-US" sz="6600">
                <a:latin typeface="Calibri" pitchFamily="34" charset="0"/>
              </a:rPr>
              <a:t>？</a:t>
            </a:r>
            <a:endParaRPr lang="en-US" altLang="zh-CN" sz="6600">
              <a:latin typeface="Calibri" pitchFamily="34" charset="0"/>
            </a:endParaRPr>
          </a:p>
          <a:p>
            <a:r>
              <a:rPr lang="en-US" altLang="zh-CN" sz="6600">
                <a:latin typeface="Calibri" pitchFamily="34" charset="0"/>
              </a:rPr>
              <a:t>It’s  ……</a:t>
            </a:r>
            <a:endParaRPr lang="zh-CN" altLang="en-US" sz="6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963" y="4505325"/>
            <a:ext cx="2706687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9900" y="2271713"/>
            <a:ext cx="219075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2725" y="0"/>
            <a:ext cx="244792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" y="765175"/>
            <a:ext cx="46085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It’s a red and black dog.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988" y="2609850"/>
            <a:ext cx="5272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It’s</a:t>
            </a:r>
            <a:r>
              <a:rPr lang="zh-CN" altLang="en-US" sz="3600">
                <a:latin typeface="Calibri" pitchFamily="34" charset="0"/>
              </a:rPr>
              <a:t> </a:t>
            </a:r>
            <a:r>
              <a:rPr lang="en-US" altLang="zh-CN" sz="3600">
                <a:latin typeface="Calibri" pitchFamily="34" charset="0"/>
              </a:rPr>
              <a:t>a green and yellow cat.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652963"/>
            <a:ext cx="4932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It’s a white and black dog.</a:t>
            </a:r>
            <a:endParaRPr lang="zh-CN" altLang="en-US" sz="3600">
              <a:latin typeface="Calibri" pitchFamily="34" charset="0"/>
            </a:endParaRPr>
          </a:p>
        </p:txBody>
      </p:sp>
      <p:cxnSp>
        <p:nvCxnSpPr>
          <p:cNvPr id="11" name="直接连接符 10"/>
          <p:cNvCxnSpPr>
            <a:stCxn id="6" idx="3"/>
          </p:cNvCxnSpPr>
          <p:nvPr/>
        </p:nvCxnSpPr>
        <p:spPr>
          <a:xfrm flipV="1">
            <a:off x="5299075" y="1557338"/>
            <a:ext cx="1144588" cy="137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3"/>
          </p:cNvCxnSpPr>
          <p:nvPr/>
        </p:nvCxnSpPr>
        <p:spPr>
          <a:xfrm flipV="1">
            <a:off x="4932363" y="4976813"/>
            <a:ext cx="1511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62488" y="1268413"/>
            <a:ext cx="2157412" cy="1800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4763" y="1052513"/>
            <a:ext cx="1003935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Calibri" pitchFamily="34" charset="0"/>
              </a:rPr>
              <a:t>    </a:t>
            </a:r>
            <a:r>
              <a:rPr lang="en-US" altLang="zh-CN" sz="4400">
                <a:latin typeface="Calibri" pitchFamily="34" charset="0"/>
              </a:rPr>
              <a:t>Homework </a:t>
            </a:r>
            <a:r>
              <a:rPr lang="zh-CN" altLang="en-US" sz="4400">
                <a:latin typeface="Calibri" pitchFamily="34" charset="0"/>
              </a:rPr>
              <a:t>作业：</a:t>
            </a:r>
            <a:endParaRPr lang="en-US" altLang="zh-CN" sz="4400">
              <a:latin typeface="Calibri" pitchFamily="34" charset="0"/>
            </a:endParaRPr>
          </a:p>
          <a:p>
            <a:endParaRPr lang="en-US" altLang="zh-CN" sz="4400">
              <a:latin typeface="Calibri" pitchFamily="34" charset="0"/>
            </a:endParaRPr>
          </a:p>
          <a:p>
            <a:r>
              <a:rPr lang="zh-CN" altLang="en-US" sz="4400">
                <a:latin typeface="Calibri" pitchFamily="34" charset="0"/>
              </a:rPr>
              <a:t>    背诵</a:t>
            </a:r>
            <a:r>
              <a:rPr lang="en-US" altLang="zh-CN" sz="4400">
                <a:latin typeface="Calibri" pitchFamily="34" charset="0"/>
              </a:rPr>
              <a:t>Module4Unit2 </a:t>
            </a:r>
            <a:r>
              <a:rPr lang="zh-CN" altLang="en-US" sz="4400">
                <a:latin typeface="Calibri" pitchFamily="34" charset="0"/>
              </a:rPr>
              <a:t>第二部分课文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8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-387350"/>
            <a:ext cx="7083425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384300" y="3240088"/>
            <a:ext cx="6192838" cy="769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84300" y="3240088"/>
            <a:ext cx="6192838" cy="7699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250825" y="404813"/>
            <a:ext cx="7129463" cy="1046162"/>
          </a:xfrm>
          <a:prstGeom prst="rect">
            <a:avLst/>
          </a:prstGeom>
          <a:solidFill>
            <a:srgbClr val="F51717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alibri" pitchFamily="34" charset="0"/>
              </a:rPr>
              <a:t>Red, red, it’s red.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65" name="TextBox 8"/>
          <p:cNvSpPr txBox="1">
            <a:spLocks noChangeArrowheads="1"/>
          </p:cNvSpPr>
          <p:nvPr/>
        </p:nvSpPr>
        <p:spPr bwMode="auto">
          <a:xfrm>
            <a:off x="1619250" y="3240088"/>
            <a:ext cx="61928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White, white, it’s white.</a:t>
            </a:r>
          </a:p>
        </p:txBody>
      </p:sp>
      <p:sp>
        <p:nvSpPr>
          <p:cNvPr id="15366" name="TextBox 9"/>
          <p:cNvSpPr txBox="1">
            <a:spLocks noChangeArrowheads="1"/>
          </p:cNvSpPr>
          <p:nvPr/>
        </p:nvSpPr>
        <p:spPr bwMode="auto">
          <a:xfrm>
            <a:off x="1979613" y="4203700"/>
            <a:ext cx="6659562" cy="10779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alibri" pitchFamily="34" charset="0"/>
              </a:rPr>
              <a:t>Yellow, yellow , it’s yellow.</a:t>
            </a:r>
          </a:p>
          <a:p>
            <a:endParaRPr lang="zh-CN" altLang="en-US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67" name="TextBox 11"/>
          <p:cNvSpPr txBox="1">
            <a:spLocks noChangeArrowheads="1"/>
          </p:cNvSpPr>
          <p:nvPr/>
        </p:nvSpPr>
        <p:spPr bwMode="auto">
          <a:xfrm>
            <a:off x="684213" y="1263650"/>
            <a:ext cx="5688012" cy="1047750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alibri" pitchFamily="34" charset="0"/>
              </a:rPr>
              <a:t>Green, green, it’s green</a:t>
            </a:r>
            <a:r>
              <a:rPr lang="en-US" altLang="zh-CN" sz="4000">
                <a:solidFill>
                  <a:schemeClr val="bg1"/>
                </a:solidFill>
                <a:latin typeface="Calibri" pitchFamily="34" charset="0"/>
              </a:rPr>
              <a:t>.</a:t>
            </a:r>
            <a:r>
              <a:rPr lang="en-US" altLang="zh-CN" sz="4000">
                <a:latin typeface="Calibri" pitchFamily="34" charset="0"/>
              </a:rPr>
              <a:t>    </a:t>
            </a:r>
            <a:r>
              <a:rPr lang="en-US" altLang="zh-CN" sz="2000">
                <a:latin typeface="Calibri" pitchFamily="34" charset="0"/>
              </a:rPr>
              <a:t>         </a:t>
            </a:r>
            <a:endParaRPr lang="zh-CN" altLang="en-US" sz="2000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68" name="TextBox 12"/>
          <p:cNvSpPr txBox="1">
            <a:spLocks noChangeArrowheads="1"/>
          </p:cNvSpPr>
          <p:nvPr/>
        </p:nvSpPr>
        <p:spPr bwMode="auto">
          <a:xfrm>
            <a:off x="989013" y="2339975"/>
            <a:ext cx="4681537" cy="76835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alibri" pitchFamily="34" charset="0"/>
              </a:rPr>
              <a:t>Blue, blue, it’s blue.</a:t>
            </a:r>
          </a:p>
        </p:txBody>
      </p:sp>
      <p:sp>
        <p:nvSpPr>
          <p:cNvPr id="15369" name="TextBox 16"/>
          <p:cNvSpPr txBox="1">
            <a:spLocks noChangeArrowheads="1"/>
          </p:cNvSpPr>
          <p:nvPr/>
        </p:nvSpPr>
        <p:spPr bwMode="auto">
          <a:xfrm>
            <a:off x="2555875" y="5316538"/>
            <a:ext cx="6227763" cy="7699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alibri" pitchFamily="34" charset="0"/>
              </a:rPr>
              <a:t>Black, black, it’s black.</a:t>
            </a:r>
            <a:endParaRPr lang="zh-CN" altLang="en-US" sz="4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Oval 9"/>
          <p:cNvSpPr>
            <a:spLocks noChangeArrowheads="1"/>
          </p:cNvSpPr>
          <p:nvPr/>
        </p:nvSpPr>
        <p:spPr bwMode="auto">
          <a:xfrm>
            <a:off x="179388" y="595313"/>
            <a:ext cx="7777162" cy="6146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6386" name="Line 10"/>
          <p:cNvSpPr>
            <a:spLocks noChangeShapeType="1"/>
          </p:cNvSpPr>
          <p:nvPr/>
        </p:nvSpPr>
        <p:spPr bwMode="auto">
          <a:xfrm>
            <a:off x="1543050" y="3608388"/>
            <a:ext cx="5111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Line 11"/>
          <p:cNvSpPr>
            <a:spLocks noChangeShapeType="1"/>
          </p:cNvSpPr>
          <p:nvPr/>
        </p:nvSpPr>
        <p:spPr bwMode="auto">
          <a:xfrm>
            <a:off x="3951288" y="1196975"/>
            <a:ext cx="71437" cy="4824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 rot="7614601">
            <a:off x="3699669" y="2763044"/>
            <a:ext cx="647700" cy="1693862"/>
          </a:xfrm>
          <a:prstGeom prst="upArrow">
            <a:avLst>
              <a:gd name="adj1" fmla="val 50000"/>
              <a:gd name="adj2" fmla="val 65380"/>
            </a:avLst>
          </a:prstGeom>
          <a:solidFill>
            <a:srgbClr val="FF00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89" name="Text Box 22"/>
          <p:cNvSpPr txBox="1">
            <a:spLocks noChangeArrowheads="1"/>
          </p:cNvSpPr>
          <p:nvPr/>
        </p:nvSpPr>
        <p:spPr bwMode="auto">
          <a:xfrm>
            <a:off x="588963" y="2063750"/>
            <a:ext cx="35766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It’s </a:t>
            </a:r>
            <a:r>
              <a:rPr lang="en-US" altLang="zh-CN" sz="6600">
                <a:solidFill>
                  <a:srgbClr val="006600"/>
                </a:solidFill>
                <a:latin typeface="Calibri" pitchFamily="34" charset="0"/>
              </a:rPr>
              <a:t>green.</a:t>
            </a:r>
          </a:p>
        </p:txBody>
      </p:sp>
      <p:sp>
        <p:nvSpPr>
          <p:cNvPr id="16390" name="Text Box 23"/>
          <p:cNvSpPr txBox="1">
            <a:spLocks noChangeArrowheads="1"/>
          </p:cNvSpPr>
          <p:nvPr/>
        </p:nvSpPr>
        <p:spPr bwMode="auto">
          <a:xfrm>
            <a:off x="4352925" y="2063750"/>
            <a:ext cx="25225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It’s</a:t>
            </a:r>
            <a:r>
              <a:rPr lang="en-US" altLang="zh-CN" sz="6000">
                <a:solidFill>
                  <a:srgbClr val="FF0000"/>
                </a:solidFill>
                <a:latin typeface="Calibri" pitchFamily="34" charset="0"/>
              </a:rPr>
              <a:t> red</a:t>
            </a:r>
            <a:r>
              <a:rPr lang="en-US" altLang="zh-CN" sz="6000">
                <a:latin typeface="Calibri" pitchFamily="34" charset="0"/>
              </a:rPr>
              <a:t>.</a:t>
            </a:r>
          </a:p>
        </p:txBody>
      </p:sp>
      <p:sp>
        <p:nvSpPr>
          <p:cNvPr id="16391" name="Text Box 25"/>
          <p:cNvSpPr txBox="1">
            <a:spLocks noChangeArrowheads="1"/>
          </p:cNvSpPr>
          <p:nvPr/>
        </p:nvSpPr>
        <p:spPr bwMode="auto">
          <a:xfrm>
            <a:off x="4098925" y="4181475"/>
            <a:ext cx="3392488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It’s black.</a:t>
            </a:r>
          </a:p>
        </p:txBody>
      </p:sp>
      <p:sp>
        <p:nvSpPr>
          <p:cNvPr id="16392" name="TextBox 1"/>
          <p:cNvSpPr txBox="1">
            <a:spLocks noChangeArrowheads="1"/>
          </p:cNvSpPr>
          <p:nvPr/>
        </p:nvSpPr>
        <p:spPr bwMode="auto">
          <a:xfrm>
            <a:off x="695325" y="4005263"/>
            <a:ext cx="37449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It’s </a:t>
            </a:r>
            <a:r>
              <a:rPr lang="en-US" altLang="zh-CN" sz="6600">
                <a:solidFill>
                  <a:srgbClr val="002060"/>
                </a:solidFill>
                <a:latin typeface="Calibri" pitchFamily="34" charset="0"/>
              </a:rPr>
              <a:t>blue.</a:t>
            </a:r>
            <a:endParaRPr lang="zh-CN" altLang="en-US" sz="6600">
              <a:solidFill>
                <a:srgbClr val="002060"/>
              </a:solidFill>
              <a:latin typeface="Calibri" pitchFamily="34" charset="0"/>
            </a:endParaRPr>
          </a:p>
        </p:txBody>
      </p:sp>
      <p:grpSp>
        <p:nvGrpSpPr>
          <p:cNvPr id="16393" name="Group 5"/>
          <p:cNvGrpSpPr>
            <a:grpSpLocks/>
          </p:cNvGrpSpPr>
          <p:nvPr/>
        </p:nvGrpSpPr>
        <p:grpSpPr bwMode="auto">
          <a:xfrm>
            <a:off x="2124075" y="260350"/>
            <a:ext cx="4067175" cy="647700"/>
            <a:chOff x="930" y="119"/>
            <a:chExt cx="3810" cy="680"/>
          </a:xfrm>
        </p:grpSpPr>
        <p:sp>
          <p:nvSpPr>
            <p:cNvPr id="16394" name="AutoShape 6"/>
            <p:cNvSpPr>
              <a:spLocks noChangeArrowheads="1"/>
            </p:cNvSpPr>
            <p:nvPr/>
          </p:nvSpPr>
          <p:spPr bwMode="auto">
            <a:xfrm>
              <a:off x="930" y="119"/>
              <a:ext cx="3810" cy="680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79999"/>
              </a:srgbClr>
            </a:solidFill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639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211" y="246"/>
              <a:ext cx="3176" cy="44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Arial Black"/>
                </a:rPr>
                <a:t>Which is the best group?</a:t>
              </a:r>
              <a:endPara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Oval 9"/>
          <p:cNvSpPr>
            <a:spLocks noChangeArrowheads="1"/>
          </p:cNvSpPr>
          <p:nvPr/>
        </p:nvSpPr>
        <p:spPr bwMode="auto">
          <a:xfrm>
            <a:off x="179388" y="595313"/>
            <a:ext cx="7777162" cy="6146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7410" name="Line 10"/>
          <p:cNvSpPr>
            <a:spLocks noChangeShapeType="1"/>
          </p:cNvSpPr>
          <p:nvPr/>
        </p:nvSpPr>
        <p:spPr bwMode="auto">
          <a:xfrm>
            <a:off x="1543050" y="3608388"/>
            <a:ext cx="5111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Line 11"/>
          <p:cNvSpPr>
            <a:spLocks noChangeShapeType="1"/>
          </p:cNvSpPr>
          <p:nvPr/>
        </p:nvSpPr>
        <p:spPr bwMode="auto">
          <a:xfrm>
            <a:off x="3951288" y="1196975"/>
            <a:ext cx="71437" cy="4824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 rot="7614601">
            <a:off x="3699669" y="2763044"/>
            <a:ext cx="647700" cy="1693862"/>
          </a:xfrm>
          <a:prstGeom prst="upArrow">
            <a:avLst>
              <a:gd name="adj1" fmla="val 50000"/>
              <a:gd name="adj2" fmla="val 65380"/>
            </a:avLst>
          </a:prstGeom>
          <a:solidFill>
            <a:srgbClr val="FF00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7413" name="Text Box 22"/>
          <p:cNvSpPr txBox="1">
            <a:spLocks noChangeArrowheads="1"/>
          </p:cNvSpPr>
          <p:nvPr/>
        </p:nvSpPr>
        <p:spPr bwMode="auto">
          <a:xfrm>
            <a:off x="588963" y="2063750"/>
            <a:ext cx="32337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It’s </a:t>
            </a:r>
            <a:r>
              <a:rPr lang="en-US" altLang="zh-CN" sz="6600" b="1">
                <a:latin typeface="Calibri" pitchFamily="34" charset="0"/>
              </a:rPr>
              <a:t>black</a:t>
            </a:r>
          </a:p>
          <a:p>
            <a:endParaRPr lang="en-US" altLang="zh-CN" sz="6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4" name="Text Box 23"/>
          <p:cNvSpPr txBox="1">
            <a:spLocks noChangeArrowheads="1"/>
          </p:cNvSpPr>
          <p:nvPr/>
        </p:nvSpPr>
        <p:spPr bwMode="auto">
          <a:xfrm>
            <a:off x="4352925" y="2063750"/>
            <a:ext cx="34559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It’s</a:t>
            </a:r>
            <a:r>
              <a:rPr lang="en-US" altLang="zh-CN" sz="60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zh-CN" sz="6000">
                <a:solidFill>
                  <a:srgbClr val="ECAA06"/>
                </a:solidFill>
                <a:latin typeface="Calibri" pitchFamily="34" charset="0"/>
              </a:rPr>
              <a:t>yellow</a:t>
            </a:r>
            <a:r>
              <a:rPr lang="en-US" altLang="zh-CN" sz="6000">
                <a:latin typeface="Calibri" pitchFamily="34" charset="0"/>
              </a:rPr>
              <a:t>.</a:t>
            </a:r>
          </a:p>
        </p:txBody>
      </p:sp>
      <p:sp>
        <p:nvSpPr>
          <p:cNvPr id="17415" name="Text Box 25"/>
          <p:cNvSpPr txBox="1">
            <a:spLocks noChangeArrowheads="1"/>
          </p:cNvSpPr>
          <p:nvPr/>
        </p:nvSpPr>
        <p:spPr bwMode="auto">
          <a:xfrm>
            <a:off x="4098925" y="4181475"/>
            <a:ext cx="3332163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It’s </a:t>
            </a:r>
            <a:r>
              <a:rPr lang="en-US" altLang="zh-CN" sz="6600">
                <a:solidFill>
                  <a:schemeClr val="bg1"/>
                </a:solidFill>
                <a:latin typeface="Calibri" pitchFamily="34" charset="0"/>
              </a:rPr>
              <a:t>white</a:t>
            </a:r>
          </a:p>
        </p:txBody>
      </p:sp>
      <p:sp>
        <p:nvSpPr>
          <p:cNvPr id="17416" name="TextBox 1"/>
          <p:cNvSpPr txBox="1">
            <a:spLocks noChangeArrowheads="1"/>
          </p:cNvSpPr>
          <p:nvPr/>
        </p:nvSpPr>
        <p:spPr bwMode="auto">
          <a:xfrm>
            <a:off x="695325" y="4005263"/>
            <a:ext cx="37449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It’s </a:t>
            </a:r>
            <a:r>
              <a:rPr lang="en-US" altLang="zh-CN" sz="6600">
                <a:solidFill>
                  <a:srgbClr val="FF0000"/>
                </a:solidFill>
                <a:latin typeface="Calibri" pitchFamily="34" charset="0"/>
              </a:rPr>
              <a:t>red.</a:t>
            </a:r>
            <a:endParaRPr lang="zh-CN" altLang="en-US" sz="660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17417" name="Group 5"/>
          <p:cNvGrpSpPr>
            <a:grpSpLocks/>
          </p:cNvGrpSpPr>
          <p:nvPr/>
        </p:nvGrpSpPr>
        <p:grpSpPr bwMode="auto">
          <a:xfrm>
            <a:off x="2124075" y="260350"/>
            <a:ext cx="4067175" cy="647700"/>
            <a:chOff x="930" y="119"/>
            <a:chExt cx="3810" cy="680"/>
          </a:xfrm>
        </p:grpSpPr>
        <p:sp>
          <p:nvSpPr>
            <p:cNvPr id="17418" name="AutoShape 6"/>
            <p:cNvSpPr>
              <a:spLocks noChangeArrowheads="1"/>
            </p:cNvSpPr>
            <p:nvPr/>
          </p:nvSpPr>
          <p:spPr bwMode="auto">
            <a:xfrm>
              <a:off x="930" y="119"/>
              <a:ext cx="3810" cy="680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79999"/>
              </a:srgbClr>
            </a:solidFill>
            <a:ln w="38100">
              <a:solidFill>
                <a:srgbClr val="00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7419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211" y="246"/>
              <a:ext cx="3176" cy="44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Arial Black"/>
                </a:rPr>
                <a:t>Which is the best group?</a:t>
              </a:r>
              <a:endPara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259633" y="1052736"/>
            <a:ext cx="6768752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Module4Unit2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  It’s a red dog</a:t>
            </a: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！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9388" y="1803400"/>
            <a:ext cx="5499100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403350" y="1773238"/>
            <a:ext cx="2520950" cy="4321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951288" y="1749425"/>
            <a:ext cx="3132137" cy="42910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462213" y="733425"/>
            <a:ext cx="421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3333FF"/>
                </a:solidFill>
                <a:latin typeface="Calibri" pitchFamily="34" charset="0"/>
              </a:rPr>
              <a:t>a yellow dog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73238"/>
            <a:ext cx="71691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403350" y="1773238"/>
            <a:ext cx="2520950" cy="4321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924300" y="1830388"/>
            <a:ext cx="3132138" cy="4291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462213" y="733425"/>
            <a:ext cx="421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3333FF"/>
                </a:solidFill>
                <a:latin typeface="Calibri" pitchFamily="34" charset="0"/>
              </a:rPr>
              <a:t>a green cat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828800"/>
            <a:ext cx="5278438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03350" y="1773238"/>
            <a:ext cx="2520950" cy="4321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938588" y="1814513"/>
            <a:ext cx="3297237" cy="4291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462213" y="733425"/>
            <a:ext cx="421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3333FF"/>
                </a:solidFill>
                <a:latin typeface="Calibri" pitchFamily="34" charset="0"/>
              </a:rPr>
              <a:t>a blue bird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177</TotalTime>
  <Words>103</Words>
  <Application>Microsoft Office PowerPoint</Application>
  <PresentationFormat>全屏显示(4:3)</PresentationFormat>
  <Paragraphs>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Calibri</vt:lpstr>
      <vt:lpstr>宋体</vt:lpstr>
      <vt:lpstr>Arial</vt:lpstr>
      <vt:lpstr>www.7cxk.com0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Microsoft</cp:lastModifiedBy>
  <cp:revision>18</cp:revision>
  <dcterms:created xsi:type="dcterms:W3CDTF">2014-10-08T08:12:31Z</dcterms:created>
  <dcterms:modified xsi:type="dcterms:W3CDTF">2014-10-26T09:40:33Z</dcterms:modified>
</cp:coreProperties>
</file>