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61" r:id="rId4"/>
    <p:sldId id="265" r:id="rId5"/>
    <p:sldId id="263" r:id="rId6"/>
    <p:sldId id="262" r:id="rId7"/>
    <p:sldId id="266" r:id="rId8"/>
    <p:sldId id="268" r:id="rId9"/>
    <p:sldId id="270" r:id="rId10"/>
    <p:sldId id="259" r:id="rId11"/>
    <p:sldId id="269" r:id="rId12"/>
    <p:sldId id="267" r:id="rId13"/>
    <p:sldId id="272" r:id="rId14"/>
    <p:sldId id="278" r:id="rId15"/>
    <p:sldId id="276" r:id="rId16"/>
    <p:sldId id="275" r:id="rId17"/>
    <p:sldId id="277" r:id="rId18"/>
    <p:sldId id="273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7E894-090C-4143-8443-B38B641849E5}" type="datetimeFigureOut">
              <a:rPr lang="zh-CN" altLang="en-US"/>
              <a:pPr>
                <a:defRPr/>
              </a:pPr>
              <a:t>2014/9/24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60F48-AB0A-43D6-8F75-4305651EBD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5AE838-0089-4356-BD7E-28C966FE4302}" type="datetimeFigureOut">
              <a:rPr lang="zh-CN" altLang="en-US"/>
              <a:pPr>
                <a:defRPr/>
              </a:pPr>
              <a:t>2014/9/24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0F9F7B-1793-498E-A196-D2787C02ED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780844-345F-43F3-ACE0-B77E0A05D5DA}" type="datetimeFigureOut">
              <a:rPr lang="zh-CN" altLang="en-US"/>
              <a:pPr>
                <a:defRPr/>
              </a:pPr>
              <a:t>2014/9/24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A2563-1C49-471F-9433-E65DD35F10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19CE5-51DE-4CD2-9810-550D33E21119}" type="datetimeFigureOut">
              <a:rPr lang="zh-CN" altLang="en-US"/>
              <a:pPr>
                <a:defRPr/>
              </a:pPr>
              <a:t>2014/9/24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C76A07-655C-4077-98AD-01E45081E5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C696EC-21BC-40BC-8779-5541C34036DF}" type="datetimeFigureOut">
              <a:rPr lang="zh-CN" altLang="en-US"/>
              <a:pPr>
                <a:defRPr/>
              </a:pPr>
              <a:t>2014/9/24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ECF85-D10E-4DAB-9B3A-A6AAEB0979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90270-4B1A-4330-B5D3-38203C38CAEE}" type="datetimeFigureOut">
              <a:rPr lang="zh-CN" altLang="en-US"/>
              <a:pPr>
                <a:defRPr/>
              </a:pPr>
              <a:t>2014/9/24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A73DE-51DB-4C31-BA30-077EEC9E7E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4DA76-5747-4228-B75E-E6EA35A03681}" type="datetimeFigureOut">
              <a:rPr lang="zh-CN" altLang="en-US"/>
              <a:pPr>
                <a:defRPr/>
              </a:pPr>
              <a:t>2014/9/24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DF281-A84A-4626-B022-AB39B93C11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442423-A5E5-49D9-A8B0-0E61CE8D6878}" type="datetimeFigureOut">
              <a:rPr lang="zh-CN" altLang="en-US"/>
              <a:pPr>
                <a:defRPr/>
              </a:pPr>
              <a:t>2014/9/24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7ACB2-64B9-4A4F-B204-8C7DF2A88C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05E34A-E592-4326-A78D-93C247EC0D60}" type="datetimeFigureOut">
              <a:rPr lang="zh-CN" altLang="en-US"/>
              <a:pPr>
                <a:defRPr/>
              </a:pPr>
              <a:t>2014/9/24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FFDBF-5A3A-4BBE-AD80-53EDBC5623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3CA901-DA66-4BE4-93BE-12EC52F9BCE9}" type="datetimeFigureOut">
              <a:rPr lang="zh-CN" altLang="en-US"/>
              <a:pPr>
                <a:defRPr/>
              </a:pPr>
              <a:t>2014/9/24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C170E-CE8C-4530-8469-109771DA9A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222691-4570-4D65-B290-DE88B78AA591}" type="datetimeFigureOut">
              <a:rPr lang="zh-CN" altLang="en-US"/>
              <a:pPr>
                <a:defRPr/>
              </a:pPr>
              <a:t>2014/9/24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41641-4849-4C24-8F92-0B86532C6D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89F464A-E506-4387-9C61-3D864654F881}" type="datetimeFigureOut">
              <a:rPr lang="zh-CN" altLang="en-US"/>
              <a:pPr>
                <a:defRPr/>
              </a:pPr>
              <a:t>2014/9/24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013B34-72FE-4EDB-9E5C-7E2873A082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Daisy\Desktop\At%20christmas\Merry%20Christmas-&#20799;&#27468;.avi" TargetMode="Externa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11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7.jpe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3" descr="820tts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TextBox 4"/>
          <p:cNvSpPr txBox="1">
            <a:spLocks noChangeArrowheads="1"/>
          </p:cNvSpPr>
          <p:nvPr/>
        </p:nvSpPr>
        <p:spPr bwMode="auto">
          <a:xfrm>
            <a:off x="3814763" y="765175"/>
            <a:ext cx="5329237" cy="219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600" b="1">
                <a:latin typeface="Calibri" pitchFamily="34" charset="0"/>
              </a:rPr>
              <a:t>      Unit8</a:t>
            </a:r>
          </a:p>
          <a:p>
            <a:r>
              <a:rPr lang="en-US" altLang="zh-CN" sz="7200" b="1">
                <a:latin typeface="Calibri" pitchFamily="34" charset="0"/>
              </a:rPr>
              <a:t>At Christmas</a:t>
            </a:r>
            <a:endParaRPr lang="zh-CN" altLang="en-US" sz="7200" b="1">
              <a:latin typeface="Calibri" pitchFamily="34" charset="0"/>
            </a:endParaRPr>
          </a:p>
        </p:txBody>
      </p:sp>
      <p:sp>
        <p:nvSpPr>
          <p:cNvPr id="13315" name="TextBox 5"/>
          <p:cNvSpPr txBox="1">
            <a:spLocks noChangeArrowheads="1"/>
          </p:cNvSpPr>
          <p:nvPr/>
        </p:nvSpPr>
        <p:spPr bwMode="auto">
          <a:xfrm>
            <a:off x="4824413" y="5911850"/>
            <a:ext cx="431958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Comic Sans MS" pitchFamily="66" charset="0"/>
              </a:rPr>
              <a:t>Yunxi primary school</a:t>
            </a:r>
          </a:p>
          <a:p>
            <a:pPr algn="r"/>
            <a:r>
              <a:rPr lang="en-US" altLang="zh-CN" sz="2800" b="1">
                <a:latin typeface="Comic Sans MS" pitchFamily="66" charset="0"/>
              </a:rPr>
              <a:t>Jenny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 descr="200904231757017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Merry Christmas-儿歌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50825" y="333375"/>
            <a:ext cx="8569325" cy="597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3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53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5365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4" descr="IMG_7808_副本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260350"/>
            <a:ext cx="4321175" cy="640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5" descr="IMG_7810_副本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260350"/>
            <a:ext cx="4465637" cy="640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4" descr="b64543a98226cffca882c349b8014a90f703eaa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9338" y="908050"/>
            <a:ext cx="3665537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5" descr="1329767314_12_013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908050"/>
            <a:ext cx="3384550" cy="324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Text Box 6"/>
          <p:cNvSpPr txBox="1">
            <a:spLocks noChangeArrowheads="1"/>
          </p:cNvSpPr>
          <p:nvPr/>
        </p:nvSpPr>
        <p:spPr bwMode="auto">
          <a:xfrm>
            <a:off x="1331913" y="4797425"/>
            <a:ext cx="30241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/>
              <a:t>t</a:t>
            </a:r>
            <a:r>
              <a:rPr lang="en-US" altLang="zh-CN" sz="3200">
                <a:solidFill>
                  <a:srgbClr val="FF0000"/>
                </a:solidFill>
              </a:rPr>
              <a:t>ur</a:t>
            </a:r>
            <a:r>
              <a:rPr lang="en-US" altLang="zh-CN" sz="3200"/>
              <a:t>key</a:t>
            </a:r>
          </a:p>
        </p:txBody>
      </p:sp>
      <p:sp>
        <p:nvSpPr>
          <p:cNvPr id="24580" name="Text Box 7"/>
          <p:cNvSpPr txBox="1">
            <a:spLocks noChangeArrowheads="1"/>
          </p:cNvSpPr>
          <p:nvPr/>
        </p:nvSpPr>
        <p:spPr bwMode="auto">
          <a:xfrm>
            <a:off x="4932363" y="4724400"/>
            <a:ext cx="35274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/>
              <a:t>Christmas  P</a:t>
            </a:r>
            <a:r>
              <a:rPr lang="en-US" altLang="zh-CN" sz="2800">
                <a:solidFill>
                  <a:srgbClr val="FF0000"/>
                </a:solidFill>
              </a:rPr>
              <a:t>u</a:t>
            </a:r>
            <a:r>
              <a:rPr lang="en-US" altLang="zh-CN" sz="2800"/>
              <a:t>dding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 Box 4"/>
          <p:cNvSpPr txBox="1">
            <a:spLocks noChangeArrowheads="1"/>
          </p:cNvSpPr>
          <p:nvPr/>
        </p:nvSpPr>
        <p:spPr bwMode="auto">
          <a:xfrm>
            <a:off x="611188" y="1628775"/>
            <a:ext cx="3529012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/>
              <a:t>1 have a lot of fun</a:t>
            </a:r>
          </a:p>
          <a:p>
            <a:r>
              <a:rPr lang="en-US" altLang="zh-CN" sz="2800"/>
              <a:t>2 buy presents</a:t>
            </a:r>
          </a:p>
          <a:p>
            <a:r>
              <a:rPr lang="en-US" altLang="zh-CN" sz="2800"/>
              <a:t>3 pretty things</a:t>
            </a:r>
          </a:p>
          <a:p>
            <a:r>
              <a:rPr lang="en-US" altLang="zh-CN" sz="2800"/>
              <a:t>4 put···on···</a:t>
            </a:r>
          </a:p>
          <a:p>
            <a:r>
              <a:rPr lang="en-US" altLang="zh-CN" sz="2800"/>
              <a:t>5 wait for</a:t>
            </a:r>
          </a:p>
          <a:p>
            <a:r>
              <a:rPr lang="en-US" altLang="zh-CN" sz="2800"/>
              <a:t>6 wake up early</a:t>
            </a:r>
          </a:p>
          <a:p>
            <a:r>
              <a:rPr lang="en-US" altLang="zh-CN" sz="2800"/>
              <a:t>7 have a big lunch</a:t>
            </a:r>
          </a:p>
          <a:p>
            <a:r>
              <a:rPr lang="en-US" altLang="zh-CN" sz="2800"/>
              <a:t>8 have a good time</a:t>
            </a:r>
            <a:endParaRPr lang="zh-CN" altLang="en-US" sz="2800"/>
          </a:p>
        </p:txBody>
      </p:sp>
      <p:sp>
        <p:nvSpPr>
          <p:cNvPr id="25602" name="Rectangle 5"/>
          <p:cNvSpPr>
            <a:spLocks noChangeArrowheads="1"/>
          </p:cNvSpPr>
          <p:nvPr/>
        </p:nvSpPr>
        <p:spPr bwMode="auto">
          <a:xfrm>
            <a:off x="5795963" y="1628775"/>
            <a:ext cx="2663825" cy="393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/>
              <a:t>可爱的物品</a:t>
            </a:r>
          </a:p>
          <a:p>
            <a:r>
              <a:rPr lang="zh-CN" altLang="en-US" sz="2800"/>
              <a:t> 早早起床</a:t>
            </a:r>
          </a:p>
          <a:p>
            <a:r>
              <a:rPr lang="zh-CN" altLang="en-US" sz="2800"/>
              <a:t>很有趣</a:t>
            </a:r>
          </a:p>
          <a:p>
            <a:r>
              <a:rPr lang="zh-CN" altLang="en-US" sz="2800"/>
              <a:t>等待 </a:t>
            </a:r>
          </a:p>
          <a:p>
            <a:r>
              <a:rPr lang="zh-CN" altLang="en-US" sz="2800"/>
              <a:t>吃一顿丰盛的午餐</a:t>
            </a:r>
          </a:p>
          <a:p>
            <a:r>
              <a:rPr lang="zh-CN" altLang="en-US" sz="2800"/>
              <a:t>玩的开心</a:t>
            </a:r>
          </a:p>
          <a:p>
            <a:r>
              <a:rPr lang="zh-CN" altLang="en-US" sz="2800"/>
              <a:t>把</a:t>
            </a:r>
            <a:r>
              <a:rPr lang="en-US" altLang="zh-CN" sz="2800"/>
              <a:t>···</a:t>
            </a:r>
            <a:r>
              <a:rPr lang="zh-CN" altLang="en-US" sz="2800"/>
              <a:t>放在</a:t>
            </a:r>
            <a:r>
              <a:rPr lang="en-US" altLang="zh-CN" sz="2800"/>
              <a:t>···</a:t>
            </a:r>
            <a:r>
              <a:rPr lang="zh-CN" altLang="en-US" sz="2800"/>
              <a:t>上</a:t>
            </a:r>
          </a:p>
          <a:p>
            <a:r>
              <a:rPr lang="zh-CN" altLang="en-US" sz="2800"/>
              <a:t>买礼物</a:t>
            </a: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5292725" y="1773238"/>
            <a:ext cx="647700" cy="35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FF0000"/>
                </a:solidFill>
              </a:rPr>
              <a:t>3</a:t>
            </a:r>
          </a:p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FF0000"/>
                </a:solidFill>
              </a:rPr>
              <a:t>6</a:t>
            </a:r>
          </a:p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FF0000"/>
                </a:solidFill>
              </a:rPr>
              <a:t>1</a:t>
            </a:r>
          </a:p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FF0000"/>
                </a:solidFill>
              </a:rPr>
              <a:t>5</a:t>
            </a:r>
          </a:p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FF0000"/>
                </a:solidFill>
              </a:rPr>
              <a:t>7</a:t>
            </a:r>
          </a:p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FF0000"/>
                </a:solidFill>
              </a:rPr>
              <a:t>8</a:t>
            </a:r>
          </a:p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FF0000"/>
                </a:solidFill>
              </a:rPr>
              <a:t>4</a:t>
            </a:r>
          </a:p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5604" name="Text Box 8"/>
          <p:cNvSpPr txBox="1">
            <a:spLocks noChangeArrowheads="1"/>
          </p:cNvSpPr>
          <p:nvPr/>
        </p:nvSpPr>
        <p:spPr bwMode="auto">
          <a:xfrm>
            <a:off x="684213" y="620713"/>
            <a:ext cx="4464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中英文搭配</a:t>
            </a:r>
          </a:p>
        </p:txBody>
      </p:sp>
      <p:pic>
        <p:nvPicPr>
          <p:cNvPr id="25605" name="Picture 9" descr="动画片圣诞节布丁-2182558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0338" y="404813"/>
            <a:ext cx="9144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4" descr="IMG_7808_副本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260350"/>
            <a:ext cx="4321175" cy="640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5" descr="IMG_7810_副本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260350"/>
            <a:ext cx="4465637" cy="640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4"/>
          <p:cNvSpPr txBox="1">
            <a:spLocks noChangeArrowheads="1"/>
          </p:cNvSpPr>
          <p:nvPr/>
        </p:nvSpPr>
        <p:spPr bwMode="auto">
          <a:xfrm>
            <a:off x="539750" y="404813"/>
            <a:ext cx="49688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/>
              <a:t>New words</a:t>
            </a:r>
            <a:r>
              <a:rPr lang="zh-CN" altLang="en-US" sz="2800"/>
              <a:t>：</a:t>
            </a:r>
          </a:p>
        </p:txBody>
      </p:sp>
      <p:pic>
        <p:nvPicPr>
          <p:cNvPr id="27650" name="Picture 6" descr="树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19475" y="836613"/>
            <a:ext cx="2160588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7" descr="2256974_141627065284_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7763" y="836613"/>
            <a:ext cx="2376487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8" descr="5621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7088" y="3789363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9" descr="productimg128938225103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76600" y="3644900"/>
            <a:ext cx="208915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10" descr="b21c8701a18b87d6c719aaf1060828381e30fd8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16688" y="3573463"/>
            <a:ext cx="1943100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5" name="Text Box 11"/>
          <p:cNvSpPr txBox="1">
            <a:spLocks noChangeArrowheads="1"/>
          </p:cNvSpPr>
          <p:nvPr/>
        </p:nvSpPr>
        <p:spPr bwMode="auto">
          <a:xfrm>
            <a:off x="971550" y="2997200"/>
            <a:ext cx="1944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a card</a:t>
            </a:r>
          </a:p>
        </p:txBody>
      </p:sp>
      <p:sp>
        <p:nvSpPr>
          <p:cNvPr id="29708" name="Text Box 12"/>
          <p:cNvSpPr txBox="1">
            <a:spLocks noChangeArrowheads="1"/>
          </p:cNvSpPr>
          <p:nvPr/>
        </p:nvSpPr>
        <p:spPr bwMode="auto">
          <a:xfrm>
            <a:off x="3132138" y="2924175"/>
            <a:ext cx="25923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Christmas tree</a:t>
            </a:r>
          </a:p>
        </p:txBody>
      </p:sp>
      <p:sp>
        <p:nvSpPr>
          <p:cNvPr id="29709" name="Text Box 13"/>
          <p:cNvSpPr txBox="1">
            <a:spLocks noChangeArrowheads="1"/>
          </p:cNvSpPr>
          <p:nvPr/>
        </p:nvSpPr>
        <p:spPr bwMode="auto">
          <a:xfrm>
            <a:off x="5940425" y="2852738"/>
            <a:ext cx="2952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Father Christmas</a:t>
            </a:r>
          </a:p>
        </p:txBody>
      </p:sp>
      <p:sp>
        <p:nvSpPr>
          <p:cNvPr id="29710" name="Text Box 14"/>
          <p:cNvSpPr txBox="1">
            <a:spLocks noChangeArrowheads="1"/>
          </p:cNvSpPr>
          <p:nvPr/>
        </p:nvSpPr>
        <p:spPr bwMode="auto">
          <a:xfrm>
            <a:off x="755650" y="5229225"/>
            <a:ext cx="165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a present</a:t>
            </a:r>
          </a:p>
        </p:txBody>
      </p:sp>
      <p:sp>
        <p:nvSpPr>
          <p:cNvPr id="29711" name="Text Box 15"/>
          <p:cNvSpPr txBox="1">
            <a:spLocks noChangeArrowheads="1"/>
          </p:cNvSpPr>
          <p:nvPr/>
        </p:nvSpPr>
        <p:spPr bwMode="auto">
          <a:xfrm>
            <a:off x="3348038" y="5445125"/>
            <a:ext cx="2376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a stocking</a:t>
            </a:r>
          </a:p>
        </p:txBody>
      </p:sp>
      <p:sp>
        <p:nvSpPr>
          <p:cNvPr id="29712" name="Text Box 16"/>
          <p:cNvSpPr txBox="1">
            <a:spLocks noChangeArrowheads="1"/>
          </p:cNvSpPr>
          <p:nvPr/>
        </p:nvSpPr>
        <p:spPr bwMode="auto">
          <a:xfrm>
            <a:off x="6588125" y="5373688"/>
            <a:ext cx="2374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a turkey</a:t>
            </a:r>
          </a:p>
        </p:txBody>
      </p:sp>
      <p:pic>
        <p:nvPicPr>
          <p:cNvPr id="27661" name="Picture 17" descr="greeting-card-christmas-card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0825" y="908050"/>
            <a:ext cx="313213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5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5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8" grpId="0"/>
      <p:bldP spid="29709" grpId="0"/>
      <p:bldP spid="29710" grpId="0"/>
      <p:bldP spid="29711" grpId="0"/>
      <p:bldP spid="297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4"/>
          <p:cNvSpPr>
            <a:spLocks noChangeArrowheads="1"/>
          </p:cNvSpPr>
          <p:nvPr/>
        </p:nvSpPr>
        <p:spPr bwMode="auto">
          <a:xfrm>
            <a:off x="900113" y="1628775"/>
            <a:ext cx="6551612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/>
              <a:t>1 have a lot of fun   </a:t>
            </a:r>
            <a:r>
              <a:rPr lang="zh-CN" altLang="en-US" sz="3200"/>
              <a:t>很有趣</a:t>
            </a:r>
          </a:p>
          <a:p>
            <a:r>
              <a:rPr lang="en-US" altLang="zh-CN" sz="3200"/>
              <a:t>2 buy presents      </a:t>
            </a:r>
            <a:r>
              <a:rPr lang="zh-CN" altLang="en-US" sz="3200"/>
              <a:t>买礼物</a:t>
            </a:r>
          </a:p>
          <a:p>
            <a:r>
              <a:rPr lang="en-US" altLang="zh-CN" sz="3200"/>
              <a:t>3 pretty things   </a:t>
            </a:r>
            <a:r>
              <a:rPr lang="zh-CN" altLang="en-US" sz="3200"/>
              <a:t>可爱的物品</a:t>
            </a:r>
          </a:p>
          <a:p>
            <a:r>
              <a:rPr lang="en-US" altLang="zh-CN" sz="3200"/>
              <a:t>4 put···on···   </a:t>
            </a:r>
            <a:r>
              <a:rPr lang="zh-CN" altLang="en-US" sz="3200"/>
              <a:t>把</a:t>
            </a:r>
            <a:r>
              <a:rPr lang="en-US" altLang="zh-CN" sz="3200"/>
              <a:t>···</a:t>
            </a:r>
            <a:r>
              <a:rPr lang="zh-CN" altLang="en-US" sz="3200"/>
              <a:t>放在</a:t>
            </a:r>
            <a:r>
              <a:rPr lang="en-US" altLang="zh-CN" sz="3200"/>
              <a:t>···</a:t>
            </a:r>
            <a:r>
              <a:rPr lang="zh-CN" altLang="en-US" sz="3200"/>
              <a:t>上</a:t>
            </a:r>
          </a:p>
          <a:p>
            <a:r>
              <a:rPr lang="en-US" altLang="zh-CN" sz="3200"/>
              <a:t>5 wait for     </a:t>
            </a:r>
            <a:r>
              <a:rPr lang="zh-CN" altLang="en-US" sz="3200"/>
              <a:t>等待</a:t>
            </a:r>
          </a:p>
          <a:p>
            <a:r>
              <a:rPr lang="en-US" altLang="zh-CN" sz="3200"/>
              <a:t>6 wake up early    </a:t>
            </a:r>
            <a:r>
              <a:rPr lang="zh-CN" altLang="en-US" sz="3200"/>
              <a:t>早早起床</a:t>
            </a:r>
          </a:p>
          <a:p>
            <a:r>
              <a:rPr lang="en-US" altLang="zh-CN" sz="3200"/>
              <a:t>7 have a big lunch  </a:t>
            </a:r>
            <a:r>
              <a:rPr lang="zh-CN" altLang="en-US" sz="3200"/>
              <a:t>吃丰盛的午餐</a:t>
            </a:r>
          </a:p>
          <a:p>
            <a:r>
              <a:rPr lang="en-US" altLang="zh-CN" sz="3200"/>
              <a:t>8 have a good time   </a:t>
            </a:r>
            <a:r>
              <a:rPr lang="zh-CN" altLang="en-US" sz="3200"/>
              <a:t>过的愉快</a:t>
            </a:r>
          </a:p>
        </p:txBody>
      </p:sp>
      <p:sp>
        <p:nvSpPr>
          <p:cNvPr id="28674" name="Text Box 5"/>
          <p:cNvSpPr txBox="1">
            <a:spLocks noChangeArrowheads="1"/>
          </p:cNvSpPr>
          <p:nvPr/>
        </p:nvSpPr>
        <p:spPr bwMode="auto">
          <a:xfrm>
            <a:off x="755650" y="620713"/>
            <a:ext cx="55451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/>
              <a:t>New phrases</a:t>
            </a:r>
            <a:r>
              <a:rPr lang="zh-CN" altLang="en-US" sz="4000"/>
              <a:t>：</a:t>
            </a:r>
          </a:p>
        </p:txBody>
      </p:sp>
      <p:pic>
        <p:nvPicPr>
          <p:cNvPr id="28675" name="Picture 6" descr="2256974_141627065284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3663" y="692150"/>
            <a:ext cx="2087562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mtClean="0"/>
              <a:t>Homework</a:t>
            </a:r>
            <a:r>
              <a:rPr lang="zh-CN" altLang="en-US" smtClean="0"/>
              <a:t>：</a:t>
            </a:r>
          </a:p>
        </p:txBody>
      </p:sp>
      <p:sp>
        <p:nvSpPr>
          <p:cNvPr id="2969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听录音，熟读</a:t>
            </a:r>
            <a:r>
              <a:rPr lang="en-US" altLang="zh-CN" smtClean="0"/>
              <a:t>storytime</a:t>
            </a:r>
          </a:p>
          <a:p>
            <a:endParaRPr lang="en-US" altLang="zh-CN" smtClean="0"/>
          </a:p>
          <a:p>
            <a:r>
              <a:rPr lang="zh-CN" altLang="en-US" smtClean="0"/>
              <a:t>网上搜索等多关于圣诞节的知识</a:t>
            </a:r>
          </a:p>
          <a:p>
            <a:endParaRPr lang="en-US" altLang="zh-CN" smtClean="0"/>
          </a:p>
          <a:p>
            <a:r>
              <a:rPr lang="zh-CN" altLang="en-US" smtClean="0"/>
              <a:t>抄写新单词</a:t>
            </a:r>
            <a:r>
              <a:rPr lang="en-US" altLang="zh-CN" smtClean="0"/>
              <a:t>3+1</a:t>
            </a:r>
          </a:p>
          <a:p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4" descr="4416201_154348704000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Text Box 5"/>
          <p:cNvSpPr txBox="1">
            <a:spLocks noChangeArrowheads="1"/>
          </p:cNvSpPr>
          <p:nvPr/>
        </p:nvSpPr>
        <p:spPr bwMode="auto">
          <a:xfrm>
            <a:off x="1763713" y="2133600"/>
            <a:ext cx="5472112" cy="192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800"/>
              <a:t>Goodbye</a:t>
            </a:r>
            <a:r>
              <a:rPr lang="zh-CN" altLang="en-US" sz="4800"/>
              <a:t>！</a:t>
            </a:r>
          </a:p>
          <a:p>
            <a:pPr algn="ctr">
              <a:spcBef>
                <a:spcPct val="50000"/>
              </a:spcBef>
            </a:pPr>
            <a:r>
              <a:rPr lang="en-US" altLang="zh-CN" sz="4800"/>
              <a:t>Merry Christmas</a:t>
            </a:r>
            <a:r>
              <a:rPr lang="zh-CN" altLang="en-US" sz="4800"/>
              <a:t>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4"/>
          <p:cNvSpPr>
            <a:spLocks noChangeArrowheads="1"/>
          </p:cNvSpPr>
          <p:nvPr/>
        </p:nvSpPr>
        <p:spPr bwMode="auto">
          <a:xfrm>
            <a:off x="684213" y="620713"/>
            <a:ext cx="7931150" cy="531336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bIns="95220" anchor="ctr">
            <a:spAutoFit/>
          </a:bodyPr>
          <a:lstStyle/>
          <a:p>
            <a:pPr indent="228600"/>
            <a:r>
              <a:rPr lang="en-US" altLang="zh-CN" sz="2800">
                <a:solidFill>
                  <a:srgbClr val="333333"/>
                </a:solidFill>
                <a:cs typeface="Arial" charset="0"/>
              </a:rPr>
              <a:t>12</a:t>
            </a:r>
            <a:r>
              <a:rPr lang="zh-CN" altLang="en-US" sz="2800">
                <a:solidFill>
                  <a:srgbClr val="333333"/>
                </a:solidFill>
                <a:cs typeface="Arial" charset="0"/>
              </a:rPr>
              <a:t>月</a:t>
            </a:r>
            <a:r>
              <a:rPr lang="en-US" altLang="zh-CN" sz="2800">
                <a:solidFill>
                  <a:srgbClr val="333333"/>
                </a:solidFill>
                <a:cs typeface="Arial" charset="0"/>
              </a:rPr>
              <a:t>25</a:t>
            </a:r>
            <a:r>
              <a:rPr lang="zh-CN" altLang="en-US" sz="2800">
                <a:solidFill>
                  <a:srgbClr val="333333"/>
                </a:solidFill>
                <a:cs typeface="Arial" charset="0"/>
              </a:rPr>
              <a:t>日的圣诞节是庆祝基督教创始人耶稣基督生日的日子，是西方国家最大、人们最喜爱的节日。</a:t>
            </a:r>
            <a:endParaRPr lang="en-US" altLang="zh-CN" sz="2800">
              <a:solidFill>
                <a:srgbClr val="333333"/>
              </a:solidFill>
              <a:cs typeface="Arial" charset="0"/>
            </a:endParaRPr>
          </a:p>
          <a:p>
            <a:pPr indent="228600"/>
            <a:r>
              <a:rPr lang="zh-CN" altLang="en-US" sz="2800">
                <a:solidFill>
                  <a:srgbClr val="333333"/>
                </a:solidFill>
                <a:cs typeface="Arial" charset="0"/>
              </a:rPr>
              <a:t>圣诞节来临时家家户户都要用圣诞色来装饰。红色的有圣诞花和圣诞蜡烛。绿色的是圣诞树。它是圣诞节的主要装饰品，上面悬挂着五颜六色的彩灯、礼物和纸花，还点燃着圣诞蜡烛。 </a:t>
            </a:r>
            <a:br>
              <a:rPr lang="zh-CN" altLang="en-US" sz="2800">
                <a:solidFill>
                  <a:srgbClr val="333333"/>
                </a:solidFill>
                <a:cs typeface="Arial" charset="0"/>
              </a:rPr>
            </a:br>
            <a:r>
              <a:rPr lang="zh-CN" altLang="en-US" sz="2800">
                <a:solidFill>
                  <a:srgbClr val="333333"/>
                </a:solidFill>
                <a:cs typeface="Arial" charset="0"/>
              </a:rPr>
              <a:t>   圣诞老人是圣诞节活动中最受欢迎的人物。西方儿童在圣诞夜临睡之前，要在壁炉前或枕头旁放上一只袜子，等候圣诞老人在他们入睡后把礼物放在袜子内。在西方，扮演圣诞老人也是一种习俗。 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20090827212645-119412295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692150"/>
            <a:ext cx="2663825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Text Box 4"/>
          <p:cNvSpPr txBox="1">
            <a:spLocks noChangeArrowheads="1"/>
          </p:cNvSpPr>
          <p:nvPr/>
        </p:nvSpPr>
        <p:spPr bwMode="auto">
          <a:xfrm>
            <a:off x="684213" y="4797425"/>
            <a:ext cx="30956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/>
              <a:t>present</a:t>
            </a:r>
            <a:r>
              <a:rPr lang="en-US" altLang="zh-CN" sz="4400" b="1">
                <a:solidFill>
                  <a:srgbClr val="FF0000"/>
                </a:solidFill>
              </a:rPr>
              <a:t>s</a:t>
            </a:r>
          </a:p>
        </p:txBody>
      </p:sp>
      <p:pic>
        <p:nvPicPr>
          <p:cNvPr id="16389" name="Picture 5" descr="562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1052513"/>
            <a:ext cx="2520950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4572000" y="4868863"/>
            <a:ext cx="33131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</a:rPr>
              <a:t>a</a:t>
            </a:r>
            <a:r>
              <a:rPr lang="en-US" altLang="zh-CN" sz="4000" b="1"/>
              <a:t> present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4" descr="20071017123730472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549275"/>
            <a:ext cx="3313113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Text Box 5"/>
          <p:cNvSpPr txBox="1">
            <a:spLocks noChangeArrowheads="1"/>
          </p:cNvSpPr>
          <p:nvPr/>
        </p:nvSpPr>
        <p:spPr bwMode="auto">
          <a:xfrm>
            <a:off x="971550" y="4149725"/>
            <a:ext cx="75612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/>
              <a:t>buy presents </a:t>
            </a:r>
            <a:r>
              <a:rPr lang="en-US" altLang="zh-CN" sz="3600" b="1">
                <a:solidFill>
                  <a:srgbClr val="FF0000"/>
                </a:solidFill>
              </a:rPr>
              <a:t>for</a:t>
            </a:r>
            <a:r>
              <a:rPr lang="en-US" altLang="zh-CN" sz="3600" b="1"/>
              <a:t> our family and friends</a:t>
            </a: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1116013" y="5516563"/>
            <a:ext cx="6480175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为我们的家人和朋友买礼物</a:t>
            </a:r>
          </a:p>
          <a:p>
            <a:pPr>
              <a:spcBef>
                <a:spcPct val="50000"/>
              </a:spcBef>
            </a:pPr>
            <a:endParaRPr lang="zh-CN" altLang="en-US" sz="2400"/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5003800" y="1268413"/>
            <a:ext cx="39592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Under the </a:t>
            </a:r>
            <a:r>
              <a:rPr lang="en-US" altLang="zh-CN" sz="3200" b="1">
                <a:solidFill>
                  <a:srgbClr val="FF0000"/>
                </a:solidFill>
              </a:rPr>
              <a:t>Christmas tree</a:t>
            </a:r>
          </a:p>
        </p:txBody>
      </p:sp>
      <p:sp>
        <p:nvSpPr>
          <p:cNvPr id="20489" name="AutoShape 9"/>
          <p:cNvSpPr>
            <a:spLocks noChangeArrowheads="1"/>
          </p:cNvSpPr>
          <p:nvPr/>
        </p:nvSpPr>
        <p:spPr bwMode="auto">
          <a:xfrm>
            <a:off x="3708400" y="1700213"/>
            <a:ext cx="935038" cy="504825"/>
          </a:xfrm>
          <a:custGeom>
            <a:avLst/>
            <a:gdLst>
              <a:gd name="T0" fmla="*/ 28344898 w 21600"/>
              <a:gd name="T1" fmla="*/ 0 h 21600"/>
              <a:gd name="T2" fmla="*/ 28344898 w 21600"/>
              <a:gd name="T3" fmla="*/ 6641044 h 21600"/>
              <a:gd name="T4" fmla="*/ 6065886 w 21600"/>
              <a:gd name="T5" fmla="*/ 11798530 h 21600"/>
              <a:gd name="T6" fmla="*/ 40476666 w 21600"/>
              <a:gd name="T7" fmla="*/ 3320533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2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8" dur="2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2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  <p:bldP spid="2048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2"/>
          <p:cNvSpPr txBox="1">
            <a:spLocks noChangeArrowheads="1"/>
          </p:cNvSpPr>
          <p:nvPr/>
        </p:nvSpPr>
        <p:spPr bwMode="auto">
          <a:xfrm>
            <a:off x="1187450" y="3213100"/>
            <a:ext cx="6985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/>
              <a:t>put a </a:t>
            </a:r>
            <a:r>
              <a:rPr lang="en-US" altLang="zh-CN" sz="3600">
                <a:solidFill>
                  <a:srgbClr val="FF0000"/>
                </a:solidFill>
              </a:rPr>
              <a:t>stocking</a:t>
            </a:r>
            <a:r>
              <a:rPr lang="en-US" altLang="zh-CN" sz="3600"/>
              <a:t> on the bed and </a:t>
            </a:r>
            <a:r>
              <a:rPr lang="en-US" altLang="zh-CN" sz="3600">
                <a:solidFill>
                  <a:srgbClr val="FF0000"/>
                </a:solidFill>
              </a:rPr>
              <a:t>wait for</a:t>
            </a:r>
            <a:r>
              <a:rPr lang="en-US" altLang="zh-CN" sz="3600"/>
              <a:t> presents</a:t>
            </a:r>
            <a:endParaRPr lang="zh-CN" altLang="en-US" sz="3600"/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403350" y="4581525"/>
            <a:ext cx="18002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等待</a:t>
            </a:r>
          </a:p>
        </p:txBody>
      </p:sp>
      <p:pic>
        <p:nvPicPr>
          <p:cNvPr id="17411" name="Picture 5" descr="长盒子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48488" y="4797425"/>
            <a:ext cx="1104900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6" descr="562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24525" y="4797425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4716463" y="1125538"/>
            <a:ext cx="33115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/>
              <a:t>Christmas Eve</a:t>
            </a:r>
          </a:p>
          <a:p>
            <a:pPr>
              <a:spcBef>
                <a:spcPct val="50000"/>
              </a:spcBef>
            </a:pPr>
            <a:r>
              <a:rPr lang="zh-CN" altLang="en-US" sz="2400"/>
              <a:t>圣诞前夕</a:t>
            </a:r>
          </a:p>
        </p:txBody>
      </p:sp>
      <p:pic>
        <p:nvPicPr>
          <p:cNvPr id="17414" name="图片 7" descr="productimg1289382251033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2988" y="476250"/>
            <a:ext cx="2362200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productimg12893822510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692150"/>
            <a:ext cx="2830512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 descr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908050"/>
            <a:ext cx="30099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 Box 4"/>
          <p:cNvSpPr txBox="1">
            <a:spLocks noChangeArrowheads="1"/>
          </p:cNvSpPr>
          <p:nvPr/>
        </p:nvSpPr>
        <p:spPr bwMode="auto">
          <a:xfrm>
            <a:off x="900113" y="4365625"/>
            <a:ext cx="30956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8436" name="Text Box 5"/>
          <p:cNvSpPr txBox="1">
            <a:spLocks noChangeArrowheads="1"/>
          </p:cNvSpPr>
          <p:nvPr/>
        </p:nvSpPr>
        <p:spPr bwMode="auto">
          <a:xfrm>
            <a:off x="755650" y="4365625"/>
            <a:ext cx="33115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FF0000"/>
                </a:solidFill>
              </a:rPr>
              <a:t>a</a:t>
            </a:r>
            <a:r>
              <a:rPr lang="en-US" altLang="zh-CN" sz="4400" b="1"/>
              <a:t> stocking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4787900" y="4365625"/>
            <a:ext cx="32400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/>
              <a:t>stocking</a:t>
            </a:r>
            <a:r>
              <a:rPr lang="en-US" altLang="zh-CN" sz="4400" b="1">
                <a:solidFill>
                  <a:srgbClr val="FF0000"/>
                </a:solidFill>
              </a:rPr>
              <a:t>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4" descr="u=3764546364,3055263194&amp;fm=21&amp;gp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25925" y="549275"/>
            <a:ext cx="4918075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Text Box 5"/>
          <p:cNvSpPr txBox="1">
            <a:spLocks noChangeArrowheads="1"/>
          </p:cNvSpPr>
          <p:nvPr/>
        </p:nvSpPr>
        <p:spPr bwMode="auto">
          <a:xfrm>
            <a:off x="1331913" y="1628775"/>
            <a:ext cx="273685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/>
              <a:t>Father Christmas</a:t>
            </a: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971550" y="4365625"/>
            <a:ext cx="76327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b="1"/>
              <a:t>      一位专门为好孩子在圣诞节前夜送上礼物的神秘人物。传说每到</a:t>
            </a:r>
            <a:r>
              <a:rPr lang="en-US" altLang="zh-CN" sz="1800" b="1"/>
              <a:t>12</a:t>
            </a:r>
            <a:r>
              <a:rPr lang="zh-CN" altLang="en-US" sz="1800" b="1"/>
              <a:t>月</a:t>
            </a:r>
            <a:r>
              <a:rPr lang="en-US" altLang="zh-CN" sz="1800" b="1"/>
              <a:t>24</a:t>
            </a:r>
            <a:r>
              <a:rPr lang="zh-CN" altLang="en-US" sz="1800" b="1"/>
              <a:t>日晚上，有个神秘人会驾乘由</a:t>
            </a:r>
            <a:r>
              <a:rPr lang="en-US" altLang="zh-CN" sz="1800" b="1"/>
              <a:t>12</a:t>
            </a:r>
            <a:r>
              <a:rPr lang="zh-CN" altLang="en-US" sz="1800" b="1"/>
              <a:t>只驯鹿拉的雪橇，挨家挨户地从烟囱进入屋里，然后偷偷把礼物放在好孩子床头的袜子里，或者堆在壁炉旁的圣诞树下。虽然没有人真的见过神秘人的样子，但是人们通常装扮成头戴红色圣诞帽子，大大的白色胡子，一身红色棉衣，脚穿红色靴子的样子，因为总在圣诞节前夜出现派发礼物，所以习惯地称他为</a:t>
            </a:r>
            <a:r>
              <a:rPr lang="en-US" altLang="zh-CN" sz="1800" b="1"/>
              <a:t>"</a:t>
            </a:r>
            <a:r>
              <a:rPr lang="zh-CN" altLang="en-US" sz="1800" b="1"/>
              <a:t>圣诞老人</a:t>
            </a:r>
            <a:r>
              <a:rPr lang="en-US" altLang="zh-CN" sz="1800" b="1"/>
              <a:t>"</a:t>
            </a:r>
            <a:r>
              <a:rPr lang="zh-CN" altLang="en-US" sz="1800" b="1"/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4" descr="sell-christmas-santa-claus-pop-up-greeting-car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64163" y="620713"/>
            <a:ext cx="3095625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Text Box 5"/>
          <p:cNvSpPr txBox="1">
            <a:spLocks noChangeArrowheads="1"/>
          </p:cNvSpPr>
          <p:nvPr/>
        </p:nvSpPr>
        <p:spPr bwMode="auto">
          <a:xfrm>
            <a:off x="5508625" y="4437063"/>
            <a:ext cx="32400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/>
              <a:t>card</a:t>
            </a:r>
            <a:r>
              <a:rPr lang="en-US" altLang="zh-CN" sz="4000">
                <a:solidFill>
                  <a:srgbClr val="FF0000"/>
                </a:solidFill>
              </a:rPr>
              <a:t>s</a:t>
            </a:r>
          </a:p>
        </p:txBody>
      </p:sp>
      <p:pic>
        <p:nvPicPr>
          <p:cNvPr id="20484" name="Picture 4" descr="greeting-card-christmas-car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476250"/>
            <a:ext cx="4749800" cy="364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1476375" y="4508500"/>
            <a:ext cx="32400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</a:rPr>
              <a:t>a </a:t>
            </a:r>
            <a:r>
              <a:rPr lang="en-US" altLang="zh-CN" sz="3600"/>
              <a:t>card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4"/>
          <p:cNvSpPr txBox="1">
            <a:spLocks noChangeArrowheads="1"/>
          </p:cNvSpPr>
          <p:nvPr/>
        </p:nvSpPr>
        <p:spPr bwMode="auto">
          <a:xfrm>
            <a:off x="2268538" y="836613"/>
            <a:ext cx="6191250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</a:rPr>
              <a:t>First</a:t>
            </a:r>
            <a:r>
              <a:rPr lang="zh-CN" altLang="en-US" sz="3600"/>
              <a:t>，</a:t>
            </a:r>
            <a:r>
              <a:rPr lang="en-US" altLang="zh-CN" sz="3600"/>
              <a:t>take out a piece of paper.</a:t>
            </a:r>
          </a:p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</a:rPr>
              <a:t>Next</a:t>
            </a:r>
            <a:r>
              <a:rPr lang="en-US" altLang="zh-CN" sz="3600"/>
              <a:t>, fold it in half.</a:t>
            </a:r>
          </a:p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</a:rPr>
              <a:t>Then</a:t>
            </a:r>
            <a:r>
              <a:rPr lang="en-US" altLang="zh-CN" sz="3600"/>
              <a:t>, draw some pictures on it.</a:t>
            </a:r>
          </a:p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</a:rPr>
              <a:t>Finally</a:t>
            </a:r>
            <a:r>
              <a:rPr lang="en-US" altLang="zh-CN" sz="3600"/>
              <a:t>, write ‘Dear××,</a:t>
            </a:r>
          </a:p>
          <a:p>
            <a:pPr>
              <a:spcBef>
                <a:spcPct val="50000"/>
              </a:spcBef>
            </a:pPr>
            <a:r>
              <a:rPr lang="en-US" altLang="zh-CN" sz="3600"/>
              <a:t>Merry Christmas!’</a:t>
            </a: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900113" y="765175"/>
            <a:ext cx="1150937" cy="436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</a:rPr>
              <a:t>首先</a:t>
            </a: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</a:rPr>
              <a:t>接着</a:t>
            </a: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</a:rPr>
              <a:t>然后</a:t>
            </a: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</a:rPr>
              <a:t>最后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56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56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56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798</TotalTime>
  <Words>649</Words>
  <Application>Microsoft Office PowerPoint</Application>
  <PresentationFormat>全屏显示(4:3)</PresentationFormat>
  <Paragraphs>84</Paragraphs>
  <Slides>18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Arial</vt:lpstr>
      <vt:lpstr>宋体</vt:lpstr>
      <vt:lpstr>Calibri</vt:lpstr>
      <vt:lpstr>Comic Sans MS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Homework：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Daisy</dc:creator>
  <cp:lastModifiedBy>SDWM</cp:lastModifiedBy>
  <cp:revision>59</cp:revision>
  <dcterms:created xsi:type="dcterms:W3CDTF">2013-11-08T07:28:35Z</dcterms:created>
  <dcterms:modified xsi:type="dcterms:W3CDTF">2014-09-23T23:58:03Z</dcterms:modified>
</cp:coreProperties>
</file>