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9D506E-CF81-4E6F-8C0E-8310F38B09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7A2E8A-6E33-40C9-90BE-96A23D32D2F2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BFC8D9-60F2-4FB5-8713-9C87F3C9086E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774113-6ECE-4907-B4CE-0B83B837BEF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B6BE07-D691-41B1-90FD-A340B968CD6F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E75060-B390-4CE0-B405-BBDADF319EC0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65829C-8D6F-4B64-A8F7-1BD1177D64C9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155FB-8289-45BD-A4EC-64EBF5FD2D1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5DFD1-DE38-4A86-92C1-F633C91789C7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1612CC-1494-4FD4-9630-59045EE98EC4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6A8D72-1FE9-44A1-893A-6BC2E8DC4AF7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bg1"/>
                </a:solidFill>
                <a:latin typeface="宋体" pitchFamily="2" charset="-122"/>
              </a:rPr>
              <a:t>Copyright 2004-2009 </a:t>
            </a:r>
            <a:r>
              <a:rPr lang="zh-CN" altLang="en-US" sz="1000" dirty="0">
                <a:solidFill>
                  <a:schemeClr val="bg1"/>
                </a:solidFill>
                <a:latin typeface="宋体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90600" y="2057400"/>
            <a:ext cx="7334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彩云" pitchFamily="2" charset="-122"/>
              </a:rPr>
              <a:t>第二课时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843213" y="2205038"/>
            <a:ext cx="304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latin typeface="Times New Roman" pitchFamily="18" charset="0"/>
              </a:rPr>
              <a:t>Unit 9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124075" y="36449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latin typeface="Times New Roman" pitchFamily="18" charset="0"/>
              </a:rPr>
              <a:t>The English Club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692275" y="908050"/>
            <a:ext cx="5162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>
                <a:latin typeface="Times New Roman" pitchFamily="18" charset="0"/>
                <a:ea typeface="黑体" pitchFamily="2" charset="-122"/>
              </a:rPr>
              <a:t>苏教牛津版五年级英语下册课件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2743200" y="2667000"/>
            <a:ext cx="3276600" cy="1785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917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Bye bye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1"/>
          <p:cNvPicPr>
            <a:picLocks noChangeAspect="1" noChangeArrowheads="1"/>
          </p:cNvPicPr>
          <p:nvPr/>
        </p:nvPicPr>
        <p:blipFill>
          <a:blip r:embed="rId6" cstate="print"/>
          <a:srcRect l="26485" t="35251" r="19713"/>
          <a:stretch>
            <a:fillRect/>
          </a:stretch>
        </p:blipFill>
        <p:spPr bwMode="auto">
          <a:xfrm>
            <a:off x="4343400" y="1295400"/>
            <a:ext cx="4572000" cy="4114800"/>
          </a:xfrm>
          <a:prstGeom prst="rect">
            <a:avLst/>
          </a:prstGeom>
          <a:noFill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66800" y="8382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I’m 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Miss Liu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85800" y="205740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I’m from 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China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66800" y="335280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I’m 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Chinese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</a:p>
        </p:txBody>
      </p:sp>
      <p:pic>
        <p:nvPicPr>
          <p:cNvPr id="4102" name="Picture 6" descr="黄花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143000"/>
            <a:ext cx="1066800" cy="1066800"/>
          </a:xfrm>
          <a:prstGeom prst="rect">
            <a:avLst/>
          </a:prstGeom>
          <a:noFill/>
        </p:spPr>
      </p:pic>
      <p:pic>
        <p:nvPicPr>
          <p:cNvPr id="4103" name="Picture 7" descr="兰花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0400" y="2590800"/>
            <a:ext cx="909638" cy="909638"/>
          </a:xfrm>
          <a:prstGeom prst="rect">
            <a:avLst/>
          </a:prstGeom>
          <a:noFill/>
        </p:spPr>
      </p:pic>
      <p:pic>
        <p:nvPicPr>
          <p:cNvPr id="4104" name="Picture 8" descr="绿花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343400"/>
            <a:ext cx="985838" cy="985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  <p:bldP spid="4100" grpId="0" autoUpdateAnimBg="0"/>
      <p:bldP spid="410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8"/>
          <p:cNvPicPr>
            <a:picLocks noChangeAspect="1" noChangeArrowheads="1"/>
          </p:cNvPicPr>
          <p:nvPr/>
        </p:nvPicPr>
        <p:blipFill>
          <a:blip r:embed="rId5" cstate="print"/>
          <a:srcRect l="34973" t="2219" r="5458" b="4948"/>
          <a:stretch>
            <a:fillRect/>
          </a:stretch>
        </p:blipFill>
        <p:spPr bwMode="auto">
          <a:xfrm>
            <a:off x="3505200" y="0"/>
            <a:ext cx="5638800" cy="6858000"/>
          </a:xfrm>
          <a:prstGeom prst="rect">
            <a:avLst/>
          </a:prstGeo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533400"/>
            <a:ext cx="36576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The more we get together, together, together.</a:t>
            </a:r>
          </a:p>
          <a:p>
            <a:pPr>
              <a:spcBef>
                <a:spcPct val="50000"/>
              </a:spcBef>
            </a:pPr>
            <a:endParaRPr kumimoji="1" lang="en-US" altLang="zh-CN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The more we get together, the happier we’ll be.</a:t>
            </a:r>
          </a:p>
          <a:p>
            <a:pPr>
              <a:spcBef>
                <a:spcPct val="50000"/>
              </a:spcBef>
            </a:pPr>
            <a:endParaRPr kumimoji="1" lang="en-US" altLang="zh-CN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For your friends are my friends, and my friends are your friends.</a:t>
            </a:r>
          </a:p>
          <a:p>
            <a:pPr>
              <a:spcBef>
                <a:spcPct val="50000"/>
              </a:spcBef>
            </a:pPr>
            <a:endParaRPr kumimoji="1" lang="en-US" altLang="zh-CN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The more we get together, the happier we’ll be.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8"/>
          <p:cNvPicPr>
            <a:picLocks noChangeAspect="1" noChangeArrowheads="1"/>
          </p:cNvPicPr>
          <p:nvPr/>
        </p:nvPicPr>
        <p:blipFill>
          <a:blip r:embed="rId5" cstate="print"/>
          <a:srcRect l="34973" t="2219" r="5458" b="4948"/>
          <a:stretch>
            <a:fillRect/>
          </a:stretch>
        </p:blipFill>
        <p:spPr bwMode="auto">
          <a:xfrm>
            <a:off x="3563938" y="260350"/>
            <a:ext cx="5207000" cy="6165850"/>
          </a:xfrm>
          <a:prstGeom prst="rect">
            <a:avLst/>
          </a:prstGeom>
          <a:noFill/>
        </p:spPr>
      </p:pic>
      <p:pic>
        <p:nvPicPr>
          <p:cNvPr id="6147" name="Picture 3" descr="29"/>
          <p:cNvPicPr>
            <a:picLocks noChangeAspect="1" noChangeArrowheads="1"/>
          </p:cNvPicPr>
          <p:nvPr/>
        </p:nvPicPr>
        <p:blipFill>
          <a:blip r:embed="rId6" cstate="print"/>
          <a:srcRect t="1190"/>
          <a:stretch>
            <a:fillRect/>
          </a:stretch>
        </p:blipFill>
        <p:spPr bwMode="auto">
          <a:xfrm>
            <a:off x="323850" y="549275"/>
            <a:ext cx="2881313" cy="5876925"/>
          </a:xfrm>
          <a:prstGeom prst="rect">
            <a:avLst/>
          </a:prstGeom>
          <a:noFill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505200" y="533400"/>
            <a:ext cx="3048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7200" b="1">
                <a:latin typeface="Times New Roman" pitchFamily="18" charset="0"/>
              </a:rPr>
              <a:t>visit</a:t>
            </a:r>
            <a:r>
              <a:rPr kumimoji="1" lang="en-US" altLang="zh-CN" sz="7200" b="1">
                <a:solidFill>
                  <a:srgbClr val="FF0000"/>
                </a:solidFill>
                <a:latin typeface="Times New Roman" pitchFamily="18" charset="0"/>
              </a:rPr>
              <a:t>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30"/>
          <p:cNvPicPr>
            <a:picLocks noChangeAspect="1" noChangeArrowheads="1"/>
          </p:cNvPicPr>
          <p:nvPr/>
        </p:nvPicPr>
        <p:blipFill>
          <a:blip r:embed="rId5" cstate="print"/>
          <a:srcRect l="6674" t="15524" r="7404" b="3752"/>
          <a:stretch>
            <a:fillRect/>
          </a:stretch>
        </p:blipFill>
        <p:spPr bwMode="auto">
          <a:xfrm>
            <a:off x="762000" y="0"/>
            <a:ext cx="7696200" cy="4648200"/>
          </a:xfrm>
          <a:prstGeom prst="rect">
            <a:avLst/>
          </a:prstGeom>
          <a:noFill/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1000" y="4876800"/>
            <a:ext cx="449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a What's the visitor's name?</a:t>
            </a:r>
            <a:r>
              <a:rPr kumimoji="1" lang="en-US" altLang="zh-CN" sz="3200">
                <a:latin typeface="Times New Roman" pitchFamily="18" charset="0"/>
              </a:rPr>
              <a:t>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81000" y="5638800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b Where is he from?</a:t>
            </a:r>
            <a:r>
              <a:rPr kumimoji="1" lang="en-US" altLang="zh-CN" sz="3200">
                <a:latin typeface="Times New Roman" pitchFamily="18" charset="0"/>
              </a:rPr>
              <a:t>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876800" y="4953000"/>
            <a:ext cx="365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His name is </a:t>
            </a:r>
            <a:r>
              <a:rPr kumimoji="1" lang="en-US" altLang="zh-CN" sz="2800">
                <a:solidFill>
                  <a:srgbClr val="FF0000"/>
                </a:solidFill>
                <a:latin typeface="Times New Roman" pitchFamily="18" charset="0"/>
              </a:rPr>
              <a:t>Tony White</a:t>
            </a:r>
            <a:r>
              <a:rPr kumimoji="1" lang="en-US" altLang="zh-CN" sz="2800">
                <a:latin typeface="Times New Roman" pitchFamily="18" charset="0"/>
              </a:rPr>
              <a:t>.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953000" y="57150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He is from </a:t>
            </a:r>
            <a:r>
              <a:rPr kumimoji="1" lang="en-US" altLang="zh-CN" sz="2800">
                <a:solidFill>
                  <a:srgbClr val="FF0000"/>
                </a:solidFill>
                <a:latin typeface="Times New Roman" pitchFamily="18" charset="0"/>
              </a:rPr>
              <a:t>the USA</a:t>
            </a:r>
            <a:r>
              <a:rPr kumimoji="1" lang="en-US" altLang="zh-CN" sz="280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  <p:bldP spid="717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30"/>
          <p:cNvPicPr>
            <a:picLocks noChangeAspect="1" noChangeArrowheads="1"/>
          </p:cNvPicPr>
          <p:nvPr/>
        </p:nvPicPr>
        <p:blipFill>
          <a:blip r:embed="rId5" cstate="print"/>
          <a:srcRect l="6674" t="15524" r="7404" b="3752"/>
          <a:stretch>
            <a:fillRect/>
          </a:stretch>
        </p:blipFill>
        <p:spPr bwMode="auto">
          <a:xfrm>
            <a:off x="685800" y="0"/>
            <a:ext cx="7772400" cy="4724400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28600" y="51054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c Does he speak Chinese?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28600" y="5867400"/>
            <a:ext cx="459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d Does he like Shanghai? 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265613" y="5105400"/>
            <a:ext cx="4878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No, he doesn't. He </a:t>
            </a: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speaks </a:t>
            </a:r>
            <a:r>
              <a:rPr kumimoji="1" lang="en-US" altLang="zh-CN" sz="2400">
                <a:latin typeface="Times New Roman" pitchFamily="18" charset="0"/>
              </a:rPr>
              <a:t>English. 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343400" y="5867400"/>
            <a:ext cx="459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Yes, he does. </a:t>
            </a: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He'd like to</a:t>
            </a:r>
            <a:r>
              <a:rPr kumimoji="1" lang="en-US" altLang="zh-CN" sz="2400">
                <a:latin typeface="Times New Roman" pitchFamily="18" charset="0"/>
              </a:rPr>
              <a:t> visit it.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l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l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  <p:bldP spid="819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50" b="9091"/>
          <a:stretch>
            <a:fillRect/>
          </a:stretch>
        </p:blipFill>
        <p:spPr bwMode="auto">
          <a:xfrm>
            <a:off x="914400" y="2057400"/>
            <a:ext cx="3578225" cy="3671888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14600" y="381000"/>
            <a:ext cx="4343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A: Do you speak...?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B: Yes, I do. I speak ...,too.</a:t>
            </a:r>
          </a:p>
        </p:txBody>
      </p:sp>
      <p:pic>
        <p:nvPicPr>
          <p:cNvPr id="9220" name="Picture 4" descr="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596" b="3125"/>
          <a:stretch>
            <a:fillRect/>
          </a:stretch>
        </p:blipFill>
        <p:spPr bwMode="auto">
          <a:xfrm>
            <a:off x="5105400" y="2057400"/>
            <a:ext cx="3151188" cy="3733800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9600" y="1905000"/>
            <a:ext cx="30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1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572000" y="1905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2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590800" y="533400"/>
            <a:ext cx="40386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A: Do you speak...?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B: No, I don't. I speak ...</a:t>
            </a:r>
          </a:p>
        </p:txBody>
      </p:sp>
      <p:pic>
        <p:nvPicPr>
          <p:cNvPr id="10243" name="Picture 3" descr="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0F5FC"/>
              </a:clrFrom>
              <a:clrTo>
                <a:srgbClr val="F0F5FC">
                  <a:alpha val="0"/>
                </a:srgbClr>
              </a:clrTo>
            </a:clrChange>
          </a:blip>
          <a:srcRect l="11429" b="6061"/>
          <a:stretch>
            <a:fillRect/>
          </a:stretch>
        </p:blipFill>
        <p:spPr bwMode="auto">
          <a:xfrm>
            <a:off x="1066800" y="2209800"/>
            <a:ext cx="3233738" cy="3429000"/>
          </a:xfrm>
          <a:prstGeom prst="rect">
            <a:avLst/>
          </a:prstGeom>
          <a:noFill/>
        </p:spPr>
      </p:pic>
      <p:pic>
        <p:nvPicPr>
          <p:cNvPr id="10244" name="Picture 4" descr="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1" b="6451"/>
          <a:stretch>
            <a:fillRect/>
          </a:stretch>
        </p:blipFill>
        <p:spPr bwMode="auto">
          <a:xfrm>
            <a:off x="5181600" y="2209800"/>
            <a:ext cx="3071813" cy="3352800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3400" y="21336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3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800600" y="21336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>
                <a:latin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04800" y="990600"/>
            <a:ext cx="86106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Homework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</a:t>
            </a:r>
            <a:r>
              <a:rPr kumimoji="1" lang="en-US" altLang="zh-CN" sz="2400" b="1">
                <a:latin typeface="Times New Roman" pitchFamily="18" charset="0"/>
              </a:rPr>
              <a:t>1 </a:t>
            </a:r>
            <a:r>
              <a:rPr kumimoji="1" lang="zh-CN" altLang="en-US" sz="2400" b="1">
                <a:latin typeface="Times New Roman" pitchFamily="18" charset="0"/>
              </a:rPr>
              <a:t>听录音，朗读并表演对话。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 </a:t>
            </a:r>
            <a:r>
              <a:rPr kumimoji="1" lang="en-US" altLang="zh-CN" sz="2400" b="1">
                <a:latin typeface="Times New Roman" pitchFamily="18" charset="0"/>
              </a:rPr>
              <a:t>2 </a:t>
            </a:r>
            <a:r>
              <a:rPr kumimoji="1" lang="zh-CN" altLang="en-US" sz="2400" b="1">
                <a:latin typeface="Times New Roman" pitchFamily="18" charset="0"/>
              </a:rPr>
              <a:t>根据对话内容，完成短文。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    </a:t>
            </a:r>
            <a:r>
              <a:rPr kumimoji="1" lang="en-US" altLang="zh-CN" sz="2400" b="1">
                <a:latin typeface="Times New Roman" pitchFamily="18" charset="0"/>
              </a:rPr>
              <a:t>Tony White is a_______today.He is from________.He speaks______. 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    He and the students are from different _______.Wang Bing is from______. He is ______. He speaks _____. Nancy and David are from_______.They are ______.They speak______.Ben is from______. He is ______. He speaks ______ too.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  3 </a:t>
            </a:r>
            <a:r>
              <a:rPr kumimoji="1" lang="zh-CN" altLang="en-US" sz="2400" b="1">
                <a:latin typeface="Times New Roman" pitchFamily="18" charset="0"/>
              </a:rPr>
              <a:t>完成补充习题。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cnjy">
  <a:themeElements>
    <a:clrScheme name="21cnj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cnj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普通</Template>
  <TotalTime>3</TotalTime>
  <Words>385</Words>
  <Application>Microsoft Office PowerPoint</Application>
  <PresentationFormat>全屏显示(4:3)</PresentationFormat>
  <Paragraphs>58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Times New Roman</vt:lpstr>
      <vt:lpstr>华文彩云</vt:lpstr>
      <vt:lpstr>黑体</vt:lpstr>
      <vt:lpstr>21cnjy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21cnjy</dc:title>
  <dc:subject>21cnjy</dc:subject>
  <dc:creator>21cnjy</dc:creator>
  <cp:keywords>21cnjy</cp:keywords>
  <dc:description>21cnjy</dc:description>
  <cp:lastModifiedBy>Microsoft</cp:lastModifiedBy>
  <cp:revision>2</cp:revision>
  <dcterms:created xsi:type="dcterms:W3CDTF">2010-04-30T04:59:17Z</dcterms:created>
  <dcterms:modified xsi:type="dcterms:W3CDTF">2012-05-08T22:29:02Z</dcterms:modified>
  <cp:category>21cnjy</cp:category>
</cp:coreProperties>
</file>