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2" r:id="rId4"/>
    <p:sldId id="257" r:id="rId5"/>
    <p:sldId id="258" r:id="rId6"/>
    <p:sldId id="259" r:id="rId7"/>
    <p:sldId id="262" r:id="rId8"/>
    <p:sldId id="260" r:id="rId9"/>
    <p:sldId id="261" r:id="rId10"/>
    <p:sldId id="267" r:id="rId11"/>
    <p:sldId id="268" r:id="rId12"/>
    <p:sldId id="263" r:id="rId13"/>
    <p:sldId id="266" r:id="rId14"/>
    <p:sldId id="270" r:id="rId15"/>
    <p:sldId id="264" r:id="rId16"/>
    <p:sldId id="273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6600CC"/>
    <a:srgbClr val="000066"/>
    <a:srgbClr val="632B8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H:\Unit4-1\&#23545;&#35805;2.wav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25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Unit4-1\Letuschant.wav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gif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file:///H:\Unit4-1\collectingstamps.wav" TargetMode="External"/><Relationship Id="rId1" Type="http://schemas.openxmlformats.org/officeDocument/2006/relationships/audio" Target="file:///H:\collectingstamps.wav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Unit4-1\diving.wav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Unit4-1\playingtheviolin.wav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Unit4-1\ridingabike.wav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Unit4-1\makingkites.wav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Comic Sans MS" pitchFamily="66" charset="0"/>
              </a:rPr>
              <a:t>UNIT 4 I HAVE A PEN PAL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Comic Sans MS" pitchFamily="66" charset="0"/>
              </a:rPr>
              <a:t>A   LET’S  LEARN</a:t>
            </a:r>
          </a:p>
          <a:p>
            <a:r>
              <a:rPr lang="en-US" altLang="zh-CN" dirty="0" smtClean="0">
                <a:solidFill>
                  <a:srgbClr val="632B8D"/>
                </a:solidFill>
                <a:latin typeface="Comic Sans MS" pitchFamily="66" charset="0"/>
              </a:rPr>
              <a:t>                                                                                                        </a:t>
            </a:r>
            <a:endParaRPr lang="zh-CN" altLang="en-US" dirty="0">
              <a:solidFill>
                <a:srgbClr val="632B8D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dirty="0" smtClean="0">
                <a:solidFill>
                  <a:srgbClr val="FF0000"/>
                </a:solidFill>
                <a:latin typeface="Comic Sans MS" pitchFamily="66" charset="0"/>
                <a:ea typeface="经典趣体简" pitchFamily="49" charset="-122"/>
              </a:rPr>
              <a:t>动词后面添加</a:t>
            </a:r>
            <a:r>
              <a:rPr lang="zh-CN" altLang="en-GB" sz="3600" dirty="0" smtClean="0">
                <a:solidFill>
                  <a:srgbClr val="FF0000"/>
                </a:solidFill>
                <a:latin typeface="Comic Sans MS" pitchFamily="66" charset="0"/>
                <a:ea typeface="经典趣体简" pitchFamily="49" charset="-122"/>
              </a:rPr>
              <a:t> </a:t>
            </a:r>
            <a:r>
              <a:rPr lang="en-GB" altLang="zh-CN" sz="3600" dirty="0" err="1" smtClean="0">
                <a:solidFill>
                  <a:srgbClr val="FF0000"/>
                </a:solidFill>
                <a:latin typeface="Comic Sans MS" pitchFamily="66" charset="0"/>
                <a:ea typeface="经典趣体简" pitchFamily="49" charset="-122"/>
              </a:rPr>
              <a:t>ing</a:t>
            </a:r>
            <a:r>
              <a:rPr lang="en-GB" altLang="zh-CN" sz="3600" dirty="0" smtClean="0">
                <a:solidFill>
                  <a:srgbClr val="FF0000"/>
                </a:solidFill>
                <a:latin typeface="Comic Sans MS" pitchFamily="66" charset="0"/>
                <a:ea typeface="经典趣体简" pitchFamily="49" charset="-122"/>
              </a:rPr>
              <a:t>，</a:t>
            </a:r>
            <a:r>
              <a:rPr lang="zh-CN" altLang="en-GB" sz="3600" dirty="0" smtClean="0">
                <a:solidFill>
                  <a:srgbClr val="FF0000"/>
                </a:solidFill>
                <a:latin typeface="Comic Sans MS" pitchFamily="66" charset="0"/>
                <a:ea typeface="经典趣体简" pitchFamily="49" charset="-122"/>
              </a:rPr>
              <a:t>一般有三种常见的情况</a:t>
            </a:r>
            <a:r>
              <a:rPr lang="zh-CN" altLang="en-GB" dirty="0" smtClean="0">
                <a:solidFill>
                  <a:srgbClr val="FF0000"/>
                </a:solidFill>
                <a:latin typeface="经典趣体简" pitchFamily="49" charset="-122"/>
                <a:ea typeface="经典趣体简" pitchFamily="49" charset="-122"/>
              </a:rPr>
              <a:t>：</a:t>
            </a:r>
            <a:r>
              <a:rPr lang="zh-CN" altLang="en-GB" dirty="0" smtClean="0">
                <a:solidFill>
                  <a:srgbClr val="0000FF"/>
                </a:solidFill>
                <a:latin typeface="经典趣体简" pitchFamily="49" charset="-122"/>
                <a:ea typeface="经典趣体简" pitchFamily="49" charset="-122"/>
              </a:rPr>
              <a:t/>
            </a:r>
            <a:br>
              <a:rPr lang="zh-CN" altLang="en-GB" dirty="0" smtClean="0">
                <a:solidFill>
                  <a:srgbClr val="0000FF"/>
                </a:solidFill>
                <a:latin typeface="经典趣体简" pitchFamily="49" charset="-122"/>
                <a:ea typeface="经典趣体简" pitchFamily="49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20000"/>
              </a:lnSpc>
              <a:buAutoNum type="arabicParenBoth"/>
            </a:pPr>
            <a:r>
              <a:rPr lang="zh-CN" altLang="en-GB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在动词后面直接</a:t>
            </a:r>
            <a:r>
              <a:rPr lang="zh-CN" altLang="en-US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添</a:t>
            </a:r>
            <a:r>
              <a:rPr lang="zh-CN" altLang="en-GB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加，如</a:t>
            </a:r>
            <a:r>
              <a:rPr lang="en-GB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collect</a:t>
            </a:r>
            <a:r>
              <a:rPr lang="zh-CN" altLang="en-US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→</a:t>
            </a:r>
            <a:r>
              <a:rPr lang="en-US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collecting</a:t>
            </a:r>
            <a:r>
              <a:rPr lang="en-GB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，play</a:t>
            </a:r>
            <a:r>
              <a:rPr lang="zh-CN" altLang="en-US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→</a:t>
            </a:r>
            <a:r>
              <a:rPr lang="en-US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playing</a:t>
            </a:r>
            <a:r>
              <a:rPr lang="zh-CN" altLang="en-GB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等；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GB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(2) 动词去掉最后不发音的字母</a:t>
            </a:r>
            <a:r>
              <a:rPr lang="en-GB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e，</a:t>
            </a:r>
            <a:r>
              <a:rPr lang="zh-CN" altLang="en-GB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再加</a:t>
            </a:r>
            <a:r>
              <a:rPr lang="en-GB" altLang="zh-CN" dirty="0" err="1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ing</a:t>
            </a:r>
            <a:r>
              <a:rPr lang="en-GB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，</a:t>
            </a:r>
            <a:r>
              <a:rPr lang="zh-CN" altLang="en-GB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   如：</a:t>
            </a:r>
            <a:r>
              <a:rPr lang="en-GB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ride</a:t>
            </a:r>
            <a:r>
              <a:rPr lang="zh-CN" altLang="en-US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→</a:t>
            </a:r>
            <a:r>
              <a:rPr lang="en-US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riding</a:t>
            </a:r>
            <a:r>
              <a:rPr lang="en-GB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，dive</a:t>
            </a:r>
            <a:r>
              <a:rPr lang="zh-CN" altLang="en-US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→</a:t>
            </a:r>
            <a:r>
              <a:rPr lang="en-US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diving</a:t>
            </a:r>
            <a:r>
              <a:rPr lang="zh-CN" altLang="en-GB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等；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GB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(3)</a:t>
            </a:r>
            <a:r>
              <a:rPr lang="zh-CN" altLang="en-US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重读闭音节结尾，</a:t>
            </a:r>
            <a:r>
              <a:rPr lang="zh-CN" altLang="en-GB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动词双写最后一个字母，然后再</a:t>
            </a:r>
            <a:r>
              <a:rPr lang="zh-CN" altLang="en-US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添加</a:t>
            </a:r>
            <a:r>
              <a:rPr lang="en-GB" altLang="zh-CN" dirty="0" err="1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ing</a:t>
            </a:r>
            <a:r>
              <a:rPr lang="en-GB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，</a:t>
            </a:r>
            <a:r>
              <a:rPr lang="zh-CN" altLang="en-GB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 如：</a:t>
            </a:r>
            <a:endParaRPr lang="en-US" altLang="zh-CN" dirty="0" smtClean="0">
              <a:solidFill>
                <a:srgbClr val="0000FF"/>
              </a:solidFill>
              <a:latin typeface="Comic Sans MS" pitchFamily="66" charset="0"/>
              <a:ea typeface="经典趣体简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GB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  swim</a:t>
            </a:r>
            <a:r>
              <a:rPr lang="zh-CN" altLang="en-US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→</a:t>
            </a:r>
            <a:r>
              <a:rPr lang="en-US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swimming</a:t>
            </a:r>
            <a:r>
              <a:rPr lang="en-GB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，run</a:t>
            </a:r>
            <a:r>
              <a:rPr lang="zh-CN" altLang="en-US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→</a:t>
            </a:r>
            <a:r>
              <a:rPr lang="en-US" altLang="zh-CN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running</a:t>
            </a:r>
            <a:r>
              <a:rPr lang="zh-CN" altLang="en-GB" dirty="0" smtClean="0">
                <a:solidFill>
                  <a:srgbClr val="0000FF"/>
                </a:solidFill>
                <a:latin typeface="Comic Sans MS" pitchFamily="66" charset="0"/>
                <a:ea typeface="经典趣体简" pitchFamily="49" charset="-122"/>
              </a:rPr>
              <a:t>等。</a:t>
            </a:r>
            <a:endParaRPr lang="zh-CN" altLang="en-US" dirty="0" smtClean="0">
              <a:solidFill>
                <a:srgbClr val="0000FF"/>
              </a:solidFill>
              <a:latin typeface="Comic Sans MS" pitchFamily="66" charset="0"/>
              <a:ea typeface="经典趣体简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  <a:latin typeface="经典趣体简" pitchFamily="49" charset="-122"/>
                <a:ea typeface="经典趣体简" pitchFamily="49" charset="-122"/>
              </a:rPr>
              <a:t>动词</a:t>
            </a:r>
            <a:r>
              <a:rPr lang="en-GB" altLang="zh-CN" dirty="0" err="1" smtClean="0">
                <a:solidFill>
                  <a:srgbClr val="FF0000"/>
                </a:solidFill>
                <a:latin typeface="Arial Black" pitchFamily="34" charset="0"/>
                <a:ea typeface="经典趣体简" pitchFamily="49" charset="-122"/>
              </a:rPr>
              <a:t>ing</a:t>
            </a:r>
            <a:r>
              <a:rPr lang="zh-CN" altLang="en-GB" dirty="0" smtClean="0">
                <a:solidFill>
                  <a:srgbClr val="FF0000"/>
                </a:solidFill>
                <a:latin typeface="经典趣体简" pitchFamily="49" charset="-122"/>
                <a:ea typeface="经典趣体简" pitchFamily="49" charset="-122"/>
              </a:rPr>
              <a:t>形式在句中一般有什么作用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30000"/>
              </a:lnSpc>
              <a:buNone/>
            </a:pPr>
            <a:r>
              <a:rPr lang="zh-CN" altLang="en-US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  一般有两种作用：</a:t>
            </a: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、表示现在进行时态的需要。</a:t>
            </a: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、动名词形式。</a:t>
            </a:r>
            <a:endParaRPr lang="en-US" altLang="zh-CN" b="1" dirty="0" smtClean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在本课</a:t>
            </a:r>
            <a:r>
              <a:rPr lang="en-GB" altLang="zh-CN" dirty="0" smtClean="0">
                <a:solidFill>
                  <a:srgbClr val="0000CC"/>
                </a:solidFill>
                <a:latin typeface="Arial Black" pitchFamily="34" charset="0"/>
                <a:ea typeface="隶书" pitchFamily="49" charset="-122"/>
              </a:rPr>
              <a:t>like doing </a:t>
            </a:r>
            <a:r>
              <a:rPr lang="en-GB" altLang="zh-CN" dirty="0" err="1" smtClean="0">
                <a:solidFill>
                  <a:srgbClr val="0000CC"/>
                </a:solidFill>
                <a:latin typeface="Arial Black" pitchFamily="34" charset="0"/>
                <a:ea typeface="隶书" pitchFamily="49" charset="-122"/>
              </a:rPr>
              <a:t>sth</a:t>
            </a:r>
            <a:r>
              <a:rPr lang="en-GB" altLang="zh-CN" b="1" dirty="0" smtClean="0">
                <a:solidFill>
                  <a:srgbClr val="0000CC"/>
                </a:solidFill>
                <a:latin typeface="Arial Black" pitchFamily="34" charset="0"/>
                <a:ea typeface="隶书" pitchFamily="49" charset="-122"/>
              </a:rPr>
              <a:t> …</a:t>
            </a:r>
            <a:r>
              <a:rPr lang="en-GB" altLang="zh-CN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GB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句型中需要用到动名词形式。</a:t>
            </a:r>
            <a:endParaRPr lang="zh-CN" altLang="en-US" b="1" dirty="0" smtClean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3643306" cy="796908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latin typeface="Comic Sans MS" pitchFamily="66" charset="0"/>
              </a:rPr>
              <a:t>Sentences:</a:t>
            </a:r>
            <a:endParaRPr lang="zh-CN" alt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>
                <a:latin typeface="Comic Sans MS" pitchFamily="66" charset="0"/>
              </a:rPr>
              <a:t>What is your hobby?         </a:t>
            </a:r>
          </a:p>
          <a:p>
            <a:pPr>
              <a:buNone/>
            </a:pPr>
            <a:r>
              <a:rPr lang="en-US" altLang="zh-CN" dirty="0" smtClean="0">
                <a:latin typeface="Comic Sans MS" pitchFamily="66" charset="0"/>
              </a:rPr>
              <a:t>                            I like collecting stamps.</a:t>
            </a:r>
            <a:endParaRPr lang="zh-CN" altLang="en-US" dirty="0">
              <a:latin typeface="Comic Sans MS" pitchFamily="66" charset="0"/>
            </a:endParaRPr>
          </a:p>
        </p:txBody>
      </p:sp>
      <p:pic>
        <p:nvPicPr>
          <p:cNvPr id="6" name="Picture 28" descr="D:\小英模板图片\小六PPT模版\1\renw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2786058"/>
            <a:ext cx="6629400" cy="3540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对话1.wav">
            <a:hlinkClick r:id="" action="ppaction://media"/>
          </p:cNvPr>
          <p:cNvPicPr>
            <a:picLocks noRot="1" noChangeAspect="1"/>
          </p:cNvPicPr>
          <p:nvPr>
            <a:wavAudioFile r:embed="rId1" name="对话1.wav"/>
          </p:nvPr>
        </p:nvPicPr>
        <p:blipFill>
          <a:blip r:embed="rId6" cstate="print"/>
          <a:stretch>
            <a:fillRect/>
          </a:stretch>
        </p:blipFill>
        <p:spPr>
          <a:xfrm>
            <a:off x="714348" y="2428868"/>
            <a:ext cx="304800" cy="304800"/>
          </a:xfrm>
          <a:prstGeom prst="rect">
            <a:avLst/>
          </a:prstGeom>
        </p:spPr>
      </p:pic>
      <p:pic>
        <p:nvPicPr>
          <p:cNvPr id="11" name="对话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215338" y="30003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3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3114668" cy="78579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Exercises: </a:t>
            </a:r>
            <a:r>
              <a:rPr lang="en-US" altLang="zh-CN" dirty="0" smtClean="0">
                <a:solidFill>
                  <a:srgbClr val="FF0000"/>
                </a:solidFill>
                <a:sym typeface="Wingdings" pitchFamily="2" charset="2"/>
              </a:rPr>
              <a:t>(</a:t>
            </a:r>
            <a:r>
              <a:rPr lang="zh-CN" altLang="en-US" dirty="0" smtClean="0">
                <a:solidFill>
                  <a:srgbClr val="FF0000"/>
                </a:solidFill>
                <a:sym typeface="Wingdings" pitchFamily="2" charset="2"/>
              </a:rPr>
              <a:t>一</a:t>
            </a:r>
            <a:r>
              <a:rPr lang="en-US" altLang="zh-CN" dirty="0" smtClean="0">
                <a:solidFill>
                  <a:srgbClr val="FF0000"/>
                </a:solidFill>
                <a:sym typeface="Wingdings" pitchFamily="2" charset="2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占位符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Picture 56" descr="E:\小六资源库\第一学期\Unit 4 I have a pen pal\媒体素材\课件类\collecting stamps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54000"/>
          </a:blip>
          <a:stretch>
            <a:fillRect/>
          </a:stretch>
        </p:blipFill>
        <p:spPr bwMode="auto">
          <a:xfrm>
            <a:off x="1071538" y="4071942"/>
            <a:ext cx="21907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文本占位符 1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内容占位符 17"/>
          <p:cNvSpPr>
            <a:spLocks noGrp="1"/>
          </p:cNvSpPr>
          <p:nvPr>
            <p:ph sz="quarter" idx="4"/>
          </p:nvPr>
        </p:nvSpPr>
        <p:spPr>
          <a:xfrm>
            <a:off x="357158" y="2214554"/>
            <a:ext cx="8615394" cy="39512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400" b="1" dirty="0" smtClean="0">
                <a:solidFill>
                  <a:srgbClr val="FF0000"/>
                </a:solidFill>
              </a:rPr>
              <a:t>   playing  the violin                 riding  a  bike                  diving</a:t>
            </a:r>
          </a:p>
          <a:p>
            <a:pPr>
              <a:buNone/>
            </a:pP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100" b="1" dirty="0" smtClean="0">
                <a:solidFill>
                  <a:srgbClr val="FF0000"/>
                </a:solidFill>
              </a:rPr>
              <a:t>       collecting stamps                                 making kites</a:t>
            </a:r>
          </a:p>
        </p:txBody>
      </p:sp>
      <p:pic>
        <p:nvPicPr>
          <p:cNvPr id="7" name="Picture 60" descr="E:\小六资源库\第一学期\Unit 4 I have a pen pal\媒体素材\课件类\riding a bike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42000"/>
          </a:blip>
          <a:srcRect/>
          <a:stretch>
            <a:fillRect/>
          </a:stretch>
        </p:blipFill>
        <p:spPr bwMode="auto">
          <a:xfrm>
            <a:off x="3214678" y="1214422"/>
            <a:ext cx="2428892" cy="2045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8" descr="E:\小六资源库\第一学期\Unit 4 I have a pen pal\媒体素材\课件类\making kites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36000"/>
          </a:blip>
          <a:srcRect/>
          <a:stretch>
            <a:fillRect/>
          </a:stretch>
        </p:blipFill>
        <p:spPr bwMode="auto">
          <a:xfrm>
            <a:off x="5000628" y="3857628"/>
            <a:ext cx="2762244" cy="1841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9" descr="E:\小六资源库\第一学期\Unit 4 I have a pen pal\媒体素材\课件类\playing the violin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36000"/>
          </a:blip>
          <a:srcRect/>
          <a:stretch>
            <a:fillRect/>
          </a:stretch>
        </p:blipFill>
        <p:spPr bwMode="auto">
          <a:xfrm>
            <a:off x="642910" y="1142984"/>
            <a:ext cx="2286016" cy="195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7" descr="E:\小六资源库\第一学期\Unit 4 I have a pen pal\媒体素材\课件类\diving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42000"/>
          </a:blip>
          <a:srcRect/>
          <a:stretch>
            <a:fillRect/>
          </a:stretch>
        </p:blipFill>
        <p:spPr bwMode="auto">
          <a:xfrm>
            <a:off x="6572264" y="1071546"/>
            <a:ext cx="2214578" cy="1968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0"/>
            <a:ext cx="1971660" cy="868346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</a:rPr>
              <a:t>（二）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1532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1.   ---What’s your (    )?</a:t>
            </a:r>
          </a:p>
          <a:p>
            <a:pPr>
              <a:buNone/>
            </a:pPr>
            <a:r>
              <a:rPr lang="en-US" altLang="zh-CN" dirty="0" smtClean="0"/>
              <a:t>       ---I like riding a bike.</a:t>
            </a:r>
          </a:p>
          <a:p>
            <a:pPr>
              <a:buNone/>
            </a:pPr>
            <a:r>
              <a:rPr lang="en-US" altLang="zh-CN" dirty="0" smtClean="0"/>
              <a:t>      A. name        B. job       C. hobby</a:t>
            </a:r>
          </a:p>
          <a:p>
            <a:pPr marL="514350" indent="-514350">
              <a:buAutoNum type="arabicPeriod" startAt="2"/>
            </a:pPr>
            <a:r>
              <a:rPr lang="en-US" altLang="zh-CN" dirty="0" smtClean="0"/>
              <a:t>She likes (    ).</a:t>
            </a:r>
          </a:p>
          <a:p>
            <a:pPr marL="514350" indent="-514350">
              <a:buNone/>
            </a:pPr>
            <a:r>
              <a:rPr lang="en-US" altLang="zh-CN" dirty="0" smtClean="0"/>
              <a:t>      A. swim        B. diving      C. collect stamps</a:t>
            </a:r>
          </a:p>
          <a:p>
            <a:pPr marL="514350" indent="-514350">
              <a:buAutoNum type="arabicPeriod" startAt="3"/>
            </a:pPr>
            <a:r>
              <a:rPr lang="en-US" altLang="zh-CN" dirty="0" smtClean="0"/>
              <a:t>Amy (    )making kites.</a:t>
            </a:r>
          </a:p>
          <a:p>
            <a:pPr marL="514350" indent="-514350">
              <a:buNone/>
            </a:pPr>
            <a:r>
              <a:rPr lang="en-US" altLang="zh-CN" dirty="0" smtClean="0"/>
              <a:t>      A. like      B. likes       C. are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714348" y="1600200"/>
            <a:ext cx="797245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                                </a:t>
            </a:r>
            <a:r>
              <a:rPr lang="en-US" altLang="zh-CN" dirty="0" smtClean="0">
                <a:solidFill>
                  <a:srgbClr val="FF0000"/>
                </a:solidFill>
              </a:rPr>
              <a:t>C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   </a:t>
            </a:r>
            <a:r>
              <a:rPr lang="en-US" altLang="zh-CN" dirty="0" smtClean="0">
                <a:solidFill>
                  <a:srgbClr val="FF0000"/>
                </a:solidFill>
              </a:rPr>
              <a:t>B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</a:t>
            </a:r>
            <a:r>
              <a:rPr lang="en-US" altLang="zh-CN" dirty="0" smtClean="0">
                <a:solidFill>
                  <a:srgbClr val="FF0000"/>
                </a:solidFill>
              </a:rPr>
              <a:t>B</a:t>
            </a:r>
            <a:r>
              <a:rPr lang="en-US" altLang="zh-CN" dirty="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solidFill>
                  <a:srgbClr val="FF0000"/>
                </a:solidFill>
              </a:rPr>
              <a:t>Summary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solidFill>
              <a:srgbClr val="7030A0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Comic Sans MS" pitchFamily="66" charset="0"/>
              </a:rPr>
              <a:t>Words:</a:t>
            </a:r>
          </a:p>
          <a:p>
            <a:pPr>
              <a:buNone/>
            </a:pPr>
            <a:r>
              <a:rPr lang="en-US" altLang="zh-CN" dirty="0" smtClean="0">
                <a:latin typeface="Comic Sans MS" pitchFamily="66" charset="0"/>
              </a:rPr>
              <a:t>   riding a bike         playing the violin making kites         diving</a:t>
            </a:r>
          </a:p>
          <a:p>
            <a:pPr>
              <a:buNone/>
            </a:pPr>
            <a:r>
              <a:rPr lang="en-US" altLang="zh-CN" dirty="0" smtClean="0">
                <a:latin typeface="Comic Sans MS" pitchFamily="66" charset="0"/>
              </a:rPr>
              <a:t>   collecting stamps</a:t>
            </a:r>
          </a:p>
          <a:p>
            <a:pPr>
              <a:buNone/>
            </a:pPr>
            <a:endParaRPr lang="en-US" altLang="zh-CN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Comic Sans MS" pitchFamily="66" charset="0"/>
              </a:rPr>
              <a:t>Sentences:</a:t>
            </a:r>
          </a:p>
          <a:p>
            <a:pPr>
              <a:buNone/>
            </a:pPr>
            <a:r>
              <a:rPr lang="en-US" altLang="zh-CN" dirty="0" smtClean="0">
                <a:latin typeface="Comic Sans MS" pitchFamily="66" charset="0"/>
              </a:rPr>
              <a:t>What is your hobby?</a:t>
            </a:r>
          </a:p>
          <a:p>
            <a:pPr>
              <a:buNone/>
            </a:pPr>
            <a:r>
              <a:rPr lang="en-US" altLang="zh-CN" dirty="0" smtClean="0">
                <a:latin typeface="Comic Sans MS" pitchFamily="66" charset="0"/>
              </a:rPr>
              <a:t>I like </a:t>
            </a:r>
            <a:r>
              <a:rPr lang="en-US" altLang="zh-CN" u="sng" dirty="0" smtClean="0">
                <a:latin typeface="Comic Sans MS" pitchFamily="66" charset="0"/>
              </a:rPr>
              <a:t>collecting stamps</a:t>
            </a:r>
            <a:r>
              <a:rPr lang="en-US" altLang="zh-CN" dirty="0" smtClean="0">
                <a:latin typeface="Comic Sans MS" pitchFamily="66" charset="0"/>
              </a:rPr>
              <a:t>.</a:t>
            </a:r>
            <a:endParaRPr lang="zh-CN" alt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728" y="1714488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en-US" altLang="zh-CN" sz="9600" dirty="0" smtClean="0">
                <a:solidFill>
                  <a:srgbClr val="0000CC"/>
                </a:solidFill>
                <a:latin typeface="Comic Sans MS" pitchFamily="66" charset="0"/>
              </a:rPr>
              <a:t>                                            Bye </a:t>
            </a:r>
            <a:r>
              <a:rPr lang="en-US" altLang="zh-CN" sz="9600" dirty="0" err="1" smtClean="0">
                <a:solidFill>
                  <a:srgbClr val="0000CC"/>
                </a:solidFill>
                <a:latin typeface="Comic Sans MS" pitchFamily="66" charset="0"/>
              </a:rPr>
              <a:t>bye</a:t>
            </a:r>
            <a:r>
              <a:rPr lang="zh-CN" altLang="en-US" sz="9600" dirty="0" smtClean="0">
                <a:solidFill>
                  <a:srgbClr val="0000CC"/>
                </a:solidFill>
                <a:latin typeface="Comic Sans MS" pitchFamily="66" charset="0"/>
              </a:rPr>
              <a:t>！</a:t>
            </a:r>
            <a:endParaRPr lang="zh-CN" altLang="en-US" sz="9600" dirty="0">
              <a:solidFill>
                <a:srgbClr val="0000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4071934" cy="868346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Comic Sans MS" pitchFamily="66" charset="0"/>
              </a:rPr>
              <a:t>Warming </a:t>
            </a:r>
            <a:r>
              <a:rPr lang="en-US" altLang="zh-CN" dirty="0" smtClean="0">
                <a:solidFill>
                  <a:srgbClr val="FF0000"/>
                </a:solidFill>
                <a:latin typeface="Comic Sans MS" pitchFamily="66" charset="0"/>
              </a:rPr>
              <a:t>up:</a:t>
            </a:r>
            <a:endParaRPr lang="zh-CN" alt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564360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GB" altLang="zh-CN" sz="2800" b="1" dirty="0" smtClean="0">
              <a:solidFill>
                <a:srgbClr val="FF0000"/>
              </a:solidFill>
              <a:latin typeface="Arial" charset="0"/>
            </a:endParaRPr>
          </a:p>
          <a:p>
            <a:pPr algn="ctr">
              <a:buNone/>
            </a:pPr>
            <a:r>
              <a:rPr lang="en-GB" altLang="zh-CN" b="1" dirty="0" smtClean="0">
                <a:solidFill>
                  <a:srgbClr val="0000FF"/>
                </a:solidFill>
                <a:latin typeface="Comic Sans MS" pitchFamily="66" charset="0"/>
              </a:rPr>
              <a:t>Let’s chant       </a:t>
            </a:r>
          </a:p>
          <a:p>
            <a:pPr algn="ctr">
              <a:buNone/>
            </a:pPr>
            <a:r>
              <a:rPr lang="en-GB" altLang="zh-CN" sz="2800" b="1" dirty="0" smtClean="0">
                <a:solidFill>
                  <a:srgbClr val="000066"/>
                </a:solidFill>
                <a:latin typeface="Comic Sans MS" pitchFamily="66" charset="0"/>
              </a:rPr>
              <a:t>Tell me about your </a:t>
            </a:r>
            <a:r>
              <a:rPr lang="en-GB" altLang="zh-CN" sz="2800" b="1" dirty="0" smtClean="0">
                <a:solidFill>
                  <a:srgbClr val="FF0000"/>
                </a:solidFill>
                <a:latin typeface="Comic Sans MS" pitchFamily="66" charset="0"/>
              </a:rPr>
              <a:t>pen pal</a:t>
            </a:r>
            <a:r>
              <a:rPr lang="en-GB" altLang="zh-CN" sz="2800" b="1" dirty="0" smtClean="0">
                <a:solidFill>
                  <a:srgbClr val="000066"/>
                </a:solidFill>
                <a:latin typeface="Comic Sans MS" pitchFamily="66" charset="0"/>
              </a:rPr>
              <a:t>.</a:t>
            </a:r>
          </a:p>
          <a:p>
            <a:pPr algn="ctr">
              <a:buNone/>
            </a:pPr>
            <a:r>
              <a:rPr lang="en-GB" altLang="zh-CN" sz="2800" b="1" dirty="0" smtClean="0">
                <a:solidFill>
                  <a:srgbClr val="000066"/>
                </a:solidFill>
                <a:latin typeface="Comic Sans MS" pitchFamily="66" charset="0"/>
              </a:rPr>
              <a:t>What does he like to do?</a:t>
            </a:r>
          </a:p>
          <a:p>
            <a:pPr algn="ctr">
              <a:buNone/>
            </a:pPr>
            <a:r>
              <a:rPr lang="en-GB" altLang="zh-CN" sz="2800" b="1" dirty="0" smtClean="0">
                <a:solidFill>
                  <a:srgbClr val="000066"/>
                </a:solidFill>
                <a:latin typeface="Comic Sans MS" pitchFamily="66" charset="0"/>
              </a:rPr>
              <a:t>His hobby is painting, </a:t>
            </a:r>
          </a:p>
          <a:p>
            <a:pPr algn="ctr">
              <a:buNone/>
            </a:pPr>
            <a:r>
              <a:rPr lang="en-GB" altLang="zh-CN" sz="2800" b="1" dirty="0" smtClean="0">
                <a:solidFill>
                  <a:srgbClr val="000066"/>
                </a:solidFill>
                <a:latin typeface="Comic Sans MS" pitchFamily="66" charset="0"/>
              </a:rPr>
              <a:t>and that’s my </a:t>
            </a:r>
            <a:r>
              <a:rPr lang="en-GB" altLang="zh-CN" sz="2800" b="1" dirty="0" smtClean="0">
                <a:solidFill>
                  <a:srgbClr val="FF0000"/>
                </a:solidFill>
                <a:latin typeface="Comic Sans MS" pitchFamily="66" charset="0"/>
              </a:rPr>
              <a:t>hobby </a:t>
            </a:r>
            <a:r>
              <a:rPr lang="en-GB" altLang="zh-CN" sz="2800" b="1" dirty="0" smtClean="0">
                <a:solidFill>
                  <a:srgbClr val="000066"/>
                </a:solidFill>
                <a:latin typeface="Comic Sans MS" pitchFamily="66" charset="0"/>
              </a:rPr>
              <a:t>too!</a:t>
            </a:r>
          </a:p>
          <a:p>
            <a:pPr algn="ctr">
              <a:buNone/>
            </a:pPr>
            <a:r>
              <a:rPr lang="en-GB" altLang="zh-CN" sz="2800" b="1" dirty="0" smtClean="0">
                <a:solidFill>
                  <a:srgbClr val="000066"/>
                </a:solidFill>
                <a:latin typeface="Comic Sans MS" pitchFamily="66" charset="0"/>
              </a:rPr>
              <a:t>How does he go to school?</a:t>
            </a:r>
          </a:p>
          <a:p>
            <a:pPr algn="ctr">
              <a:buNone/>
            </a:pPr>
            <a:r>
              <a:rPr lang="en-GB" altLang="zh-CN" sz="2800" b="1" dirty="0" smtClean="0">
                <a:solidFill>
                  <a:srgbClr val="000066"/>
                </a:solidFill>
                <a:latin typeface="Comic Sans MS" pitchFamily="66" charset="0"/>
              </a:rPr>
              <a:t>Does he go to school by car?</a:t>
            </a:r>
          </a:p>
          <a:p>
            <a:pPr algn="ctr">
              <a:buNone/>
            </a:pPr>
            <a:r>
              <a:rPr lang="en-GB" altLang="zh-CN" sz="2800" b="1" dirty="0" smtClean="0">
                <a:solidFill>
                  <a:srgbClr val="000066"/>
                </a:solidFill>
                <a:latin typeface="Comic Sans MS" pitchFamily="66" charset="0"/>
              </a:rPr>
              <a:t>No he goes on foot,</a:t>
            </a:r>
          </a:p>
          <a:p>
            <a:pPr algn="ctr">
              <a:buNone/>
            </a:pPr>
            <a:r>
              <a:rPr lang="en-GB" altLang="zh-CN" sz="2800" b="1" dirty="0" smtClean="0">
                <a:solidFill>
                  <a:srgbClr val="000066"/>
                </a:solidFill>
                <a:latin typeface="Comic Sans MS" pitchFamily="66" charset="0"/>
              </a:rPr>
              <a:t>because his school is not too far.</a:t>
            </a:r>
            <a:endParaRPr lang="en-US" altLang="zh-CN" sz="2800" b="1" dirty="0" smtClean="0">
              <a:solidFill>
                <a:srgbClr val="000066"/>
              </a:solidFill>
              <a:latin typeface="Comic Sans MS" pitchFamily="66" charset="0"/>
            </a:endParaRPr>
          </a:p>
          <a:p>
            <a:endParaRPr lang="zh-CN" altLang="en-US" dirty="0">
              <a:solidFill>
                <a:srgbClr val="000066"/>
              </a:solidFill>
            </a:endParaRPr>
          </a:p>
        </p:txBody>
      </p:sp>
      <p:pic>
        <p:nvPicPr>
          <p:cNvPr id="5" name="Letuschant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786578" y="92867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3971924" cy="928670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 smtClean="0">
                <a:solidFill>
                  <a:srgbClr val="FF0000"/>
                </a:solidFill>
                <a:latin typeface="Comic Sans MS" pitchFamily="66" charset="0"/>
              </a:rPr>
              <a:t>Review</a:t>
            </a:r>
            <a:r>
              <a:rPr lang="zh-CN" altLang="en-US" dirty="0" smtClean="0">
                <a:solidFill>
                  <a:srgbClr val="FF0000"/>
                </a:solidFill>
                <a:latin typeface="Comic Sans MS" pitchFamily="66" charset="0"/>
              </a:rPr>
              <a:t>：</a:t>
            </a:r>
            <a:endParaRPr lang="zh-CN" alt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2" descr="readbook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57158" y="928670"/>
            <a:ext cx="1900222" cy="138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占位符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sz="quarter" idx="4"/>
          </p:nvPr>
        </p:nvSpPr>
        <p:spPr>
          <a:xfrm>
            <a:off x="571472" y="1142984"/>
            <a:ext cx="8115328" cy="571501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dirty="0" smtClean="0"/>
              <a:t>                          </a:t>
            </a:r>
            <a:r>
              <a:rPr lang="en-US" altLang="zh-CN" sz="2600" b="1" dirty="0" smtClean="0">
                <a:solidFill>
                  <a:srgbClr val="FF0000"/>
                </a:solidFill>
              </a:rPr>
              <a:t>reading a magazine        </a:t>
            </a:r>
          </a:p>
          <a:p>
            <a:pPr>
              <a:buNone/>
            </a:pPr>
            <a:endParaRPr lang="en-US" altLang="zh-CN" sz="2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600" b="1" dirty="0" smtClean="0">
                <a:solidFill>
                  <a:srgbClr val="FF0000"/>
                </a:solidFill>
              </a:rPr>
              <a:t>                                                                doing homework</a:t>
            </a:r>
          </a:p>
          <a:p>
            <a:pPr>
              <a:buNone/>
            </a:pPr>
            <a:endParaRPr lang="en-US" altLang="zh-CN" sz="2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600" b="1" dirty="0" smtClean="0">
                <a:solidFill>
                  <a:srgbClr val="FF0000"/>
                </a:solidFill>
              </a:rPr>
              <a:t>                          going to the cinema</a:t>
            </a:r>
          </a:p>
          <a:p>
            <a:pPr>
              <a:buNone/>
            </a:pPr>
            <a:r>
              <a:rPr lang="en-US" altLang="zh-CN" sz="2600" b="1" dirty="0" smtClean="0">
                <a:solidFill>
                  <a:srgbClr val="FF0000"/>
                </a:solidFill>
              </a:rPr>
              <a:t>  </a:t>
            </a:r>
          </a:p>
          <a:p>
            <a:pPr>
              <a:buNone/>
            </a:pPr>
            <a:r>
              <a:rPr lang="en-US" altLang="zh-CN" sz="2600" b="1" dirty="0" smtClean="0">
                <a:solidFill>
                  <a:srgbClr val="FF0000"/>
                </a:solidFill>
              </a:rPr>
              <a:t>                                                  playing computer games</a:t>
            </a:r>
          </a:p>
          <a:p>
            <a:pPr>
              <a:buNone/>
            </a:pPr>
            <a:r>
              <a:rPr lang="en-US" altLang="zh-CN" sz="2600" b="1" dirty="0" smtClean="0">
                <a:solidFill>
                  <a:srgbClr val="FF0000"/>
                </a:solidFill>
              </a:rPr>
              <a:t>                                    </a:t>
            </a:r>
          </a:p>
          <a:p>
            <a:pPr>
              <a:buNone/>
            </a:pPr>
            <a:endParaRPr lang="en-US" altLang="zh-CN" sz="2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600" b="1" dirty="0" smtClean="0">
                <a:solidFill>
                  <a:srgbClr val="FF0000"/>
                </a:solidFill>
              </a:rPr>
              <a:t>                          taking a trip </a:t>
            </a:r>
          </a:p>
          <a:p>
            <a:pPr>
              <a:buNone/>
            </a:pPr>
            <a:endParaRPr lang="en-US" altLang="zh-CN" sz="2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600" b="1" dirty="0" smtClean="0">
                <a:solidFill>
                  <a:srgbClr val="FF0000"/>
                </a:solidFill>
              </a:rPr>
              <a:t>                                                              doing housework</a:t>
            </a:r>
          </a:p>
          <a:p>
            <a:pPr>
              <a:buNone/>
            </a:pPr>
            <a:r>
              <a:rPr lang="en-US" altLang="zh-CN" sz="2600" b="1" dirty="0" smtClean="0">
                <a:solidFill>
                  <a:srgbClr val="FF0000"/>
                </a:solidFill>
              </a:rPr>
              <a:t>  </a:t>
            </a:r>
          </a:p>
          <a:p>
            <a:pPr>
              <a:buNone/>
            </a:pPr>
            <a:r>
              <a:rPr lang="en-US" altLang="zh-CN" dirty="0" smtClean="0"/>
              <a:t>  </a:t>
            </a:r>
          </a:p>
        </p:txBody>
      </p:sp>
      <p:pic>
        <p:nvPicPr>
          <p:cNvPr id="5" name="Picture 15" descr="ema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2643182"/>
            <a:ext cx="1643074" cy="1558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4" descr="imag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643446"/>
            <a:ext cx="1785950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aoSc33_1355_2005251612737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44" y="1000108"/>
            <a:ext cx="1622238" cy="160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HaoSc33_1355_20052516117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86644" y="4643446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cin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2500306"/>
            <a:ext cx="1785950" cy="1793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4857752" cy="785794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Comic Sans MS" pitchFamily="66" charset="0"/>
              </a:rPr>
              <a:t>Presentation</a:t>
            </a:r>
            <a:r>
              <a:rPr lang="en-US" altLang="zh-CN" dirty="0" smtClean="0">
                <a:solidFill>
                  <a:srgbClr val="FF0000"/>
                </a:solidFill>
                <a:latin typeface="Comic Sans MS" pitchFamily="66" charset="0"/>
              </a:rPr>
              <a:t>:</a:t>
            </a:r>
            <a:endParaRPr lang="zh-CN" alt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4400" dirty="0" smtClean="0">
                <a:latin typeface="Comic Sans MS" pitchFamily="66" charset="0"/>
              </a:rPr>
              <a:t>collecting stamps</a:t>
            </a:r>
            <a:endParaRPr lang="zh-CN" altLang="en-US" sz="4400" dirty="0">
              <a:latin typeface="Comic Sans MS" pitchFamily="66" charset="0"/>
            </a:endParaRPr>
          </a:p>
        </p:txBody>
      </p:sp>
      <p:pic>
        <p:nvPicPr>
          <p:cNvPr id="1026" name="Picture 2" descr="H:\collecting__stamp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2000240"/>
            <a:ext cx="5143500" cy="4214818"/>
          </a:xfrm>
          <a:prstGeom prst="rect">
            <a:avLst/>
          </a:prstGeom>
          <a:noFill/>
        </p:spPr>
      </p:pic>
      <p:pic>
        <p:nvPicPr>
          <p:cNvPr id="9" name="collectingstamps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collectingstamps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7286644" y="714356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03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diving</a:t>
            </a:r>
            <a:endParaRPr lang="zh-CN" altLang="en-US" dirty="0"/>
          </a:p>
        </p:txBody>
      </p:sp>
      <p:pic>
        <p:nvPicPr>
          <p:cNvPr id="4" name="内容占位符 3" descr="diving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6" name="diving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786578" y="64291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omic Sans MS" pitchFamily="66" charset="0"/>
              </a:rPr>
              <a:t>playing the violin</a:t>
            </a:r>
            <a:endParaRPr lang="zh-CN" altLang="en-US" dirty="0">
              <a:latin typeface="Comic Sans MS" pitchFamily="66" charset="0"/>
            </a:endParaRPr>
          </a:p>
        </p:txBody>
      </p:sp>
      <p:pic>
        <p:nvPicPr>
          <p:cNvPr id="4" name="内容占位符 3" descr="playing__the__violin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6" name="playingthevioli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715272" y="7143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omic Sans MS" pitchFamily="66" charset="0"/>
              </a:rPr>
              <a:t>riding a bike</a:t>
            </a:r>
            <a:endParaRPr lang="zh-CN" altLang="en-US" dirty="0">
              <a:latin typeface="Comic Sans MS" pitchFamily="66" charset="0"/>
            </a:endParaRPr>
          </a:p>
        </p:txBody>
      </p:sp>
      <p:pic>
        <p:nvPicPr>
          <p:cNvPr id="4" name="内容占位符 3" descr="riding__a__bike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285852" y="1300608"/>
            <a:ext cx="4610290" cy="5357850"/>
          </a:xfrm>
        </p:spPr>
      </p:pic>
      <p:pic>
        <p:nvPicPr>
          <p:cNvPr id="6" name="ridingabike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143768" y="4286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omic Sans MS" pitchFamily="66" charset="0"/>
              </a:rPr>
              <a:t>making kites</a:t>
            </a:r>
            <a:endParaRPr lang="zh-CN" altLang="en-US" dirty="0">
              <a:latin typeface="Comic Sans MS" pitchFamily="66" charset="0"/>
            </a:endParaRPr>
          </a:p>
        </p:txBody>
      </p:sp>
      <p:pic>
        <p:nvPicPr>
          <p:cNvPr id="4" name="内容占位符 3" descr="making__kites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428860" y="1600200"/>
            <a:ext cx="4214842" cy="5043510"/>
          </a:xfrm>
        </p:spPr>
      </p:pic>
      <p:pic>
        <p:nvPicPr>
          <p:cNvPr id="6" name="makingkites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000892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      playing the violin                   riding a bike 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making  kites     collecting stamps         diving</a:t>
            </a:r>
            <a:endParaRPr lang="zh-CN" altLang="en-US" dirty="0"/>
          </a:p>
        </p:txBody>
      </p:sp>
      <p:pic>
        <p:nvPicPr>
          <p:cNvPr id="7" name="Picture 1044" descr="E:\小六资源库\第一学期\Unit 4 I have a pen pal\媒体素材\课件类\Let's learn.gif"/>
          <p:cNvPicPr>
            <a:picLocks noChangeAspect="1" noChangeArrowheads="1"/>
          </p:cNvPicPr>
          <p:nvPr/>
        </p:nvPicPr>
        <p:blipFill>
          <a:blip r:embed="rId3" cstate="print"/>
          <a:srcRect t="7301" b="21587"/>
          <a:stretch>
            <a:fillRect/>
          </a:stretch>
        </p:blipFill>
        <p:spPr bwMode="auto">
          <a:xfrm>
            <a:off x="0" y="571480"/>
            <a:ext cx="8915400" cy="47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428</Words>
  <Application>Microsoft Office PowerPoint</Application>
  <PresentationFormat>全屏显示(4:3)</PresentationFormat>
  <Paragraphs>93</Paragraphs>
  <Slides>16</Slides>
  <Notes>0</Notes>
  <HiddenSlides>0</HiddenSlides>
  <MMClips>9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UNIT 4 I HAVE A PEN PAL</vt:lpstr>
      <vt:lpstr>Warming up:</vt:lpstr>
      <vt:lpstr>Review：</vt:lpstr>
      <vt:lpstr>Presentation:</vt:lpstr>
      <vt:lpstr>diving</vt:lpstr>
      <vt:lpstr>playing the violin</vt:lpstr>
      <vt:lpstr>riding a bike</vt:lpstr>
      <vt:lpstr>making kites</vt:lpstr>
      <vt:lpstr>幻灯片 9</vt:lpstr>
      <vt:lpstr>动词后面添加 ing，一般有三种常见的情况： </vt:lpstr>
      <vt:lpstr>动词ing形式在句中一般有什么作用</vt:lpstr>
      <vt:lpstr>Sentences:</vt:lpstr>
      <vt:lpstr>Exercises: (一)</vt:lpstr>
      <vt:lpstr>（二）</vt:lpstr>
      <vt:lpstr>Summary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</cp:lastModifiedBy>
  <cp:revision>76</cp:revision>
  <dcterms:created xsi:type="dcterms:W3CDTF">2013-10-22T06:23:55Z</dcterms:created>
  <dcterms:modified xsi:type="dcterms:W3CDTF">2013-10-28T15:15:38Z</dcterms:modified>
</cp:coreProperties>
</file>