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13" r:id="rId2"/>
    <p:sldId id="265" r:id="rId3"/>
    <p:sldId id="267" r:id="rId4"/>
    <p:sldId id="268" r:id="rId5"/>
    <p:sldId id="332" r:id="rId6"/>
    <p:sldId id="270" r:id="rId7"/>
    <p:sldId id="271" r:id="rId8"/>
    <p:sldId id="272" r:id="rId9"/>
    <p:sldId id="273" r:id="rId10"/>
    <p:sldId id="279" r:id="rId11"/>
    <p:sldId id="321" r:id="rId12"/>
    <p:sldId id="281" r:id="rId13"/>
    <p:sldId id="306" r:id="rId14"/>
    <p:sldId id="282" r:id="rId15"/>
    <p:sldId id="283" r:id="rId16"/>
    <p:sldId id="284" r:id="rId17"/>
    <p:sldId id="285" r:id="rId18"/>
    <p:sldId id="309" r:id="rId19"/>
    <p:sldId id="314" r:id="rId20"/>
    <p:sldId id="316" r:id="rId21"/>
    <p:sldId id="318" r:id="rId22"/>
    <p:sldId id="320" r:id="rId23"/>
    <p:sldId id="345" r:id="rId24"/>
    <p:sldId id="346" r:id="rId25"/>
    <p:sldId id="347" r:id="rId26"/>
    <p:sldId id="297" r:id="rId27"/>
    <p:sldId id="333" r:id="rId28"/>
    <p:sldId id="298" r:id="rId29"/>
    <p:sldId id="348" r:id="rId30"/>
    <p:sldId id="349" r:id="rId31"/>
    <p:sldId id="334" r:id="rId32"/>
    <p:sldId id="331" r:id="rId33"/>
    <p:sldId id="323" r:id="rId34"/>
    <p:sldId id="329" r:id="rId35"/>
    <p:sldId id="291" r:id="rId36"/>
    <p:sldId id="344" r:id="rId37"/>
    <p:sldId id="305" r:id="rId38"/>
    <p:sldId id="339" r:id="rId39"/>
    <p:sldId id="341" r:id="rId40"/>
    <p:sldId id="340" r:id="rId41"/>
    <p:sldId id="338" r:id="rId42"/>
    <p:sldId id="307" r:id="rId43"/>
    <p:sldId id="350" r:id="rId4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26" autoAdjust="0"/>
    <p:restoredTop sz="94660"/>
  </p:normalViewPr>
  <p:slideViewPr>
    <p:cSldViewPr>
      <p:cViewPr varScale="1">
        <p:scale>
          <a:sx n="87" d="100"/>
          <a:sy n="87" d="100"/>
        </p:scale>
        <p:origin x="-5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24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3FCBF78-FDD1-4540-A0A7-D1F1C58574E0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D6B78-569B-467B-8E11-F995FC90763B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069B75-5492-48AC-96A9-DDD7A5102CD3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F0076-639D-4DEE-9874-DB69F2E3F9FF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6237C1-35B4-4939-8655-2CA71114E45A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C90736-169E-4590-9933-66CA2A36A3A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581547-D0C7-4E46-951C-BEDCCD2BCEFF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C94541-EBB2-4A2A-8215-B31F4EB42140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0548BA-2A57-4A23-944E-006E2283D21A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327A97-6410-421A-A9A8-D03F314A7FB6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8AC63B-B33B-475D-9458-3C158A766EFB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897B11-2FFF-404F-990B-8F9FE7319FB5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D4F34CE-83F4-4E47-99A6-66A08A9699B9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C97D0-9001-4A1D-A6B6-046DC69FBA7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6BD69A2-2C01-4C45-A1CD-B2DA90802953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17A45-DC1B-4FE1-90E3-1B92FA9C5C61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9924C73-4C02-45A0-9460-9E0FDD97EADF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511866-1515-460B-AAE1-7341E250C748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99A96F-55D3-4931-B50C-841375F93341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A6ED2-291D-4B62-AB0C-A11E48EB1B52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D551DD-71E4-4251-991E-630C2D98DEE4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3EEE8C8-5780-425F-9F28-A1442F6DD3ED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24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24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93DFA7B2-F790-44B1-B05F-B7690DA2C1FA}" type="datetimeFigureOut">
              <a:rPr lang="zh-CN" altLang="en-US"/>
              <a:pPr/>
              <a:t>2014/10/13 Monday</a:t>
            </a:fld>
            <a:endParaRPr lang="en-US" altLang="zh-CN"/>
          </a:p>
        </p:txBody>
      </p:sp>
      <p:sp>
        <p:nvSpPr>
          <p:cNvPr id="624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624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C8CD76C4-C000-4BA3-A707-13469DC99BDC}" type="slidenum">
              <a:rPr lang="zh-CN" altLang="en-US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7.wav"/><Relationship Id="rId6" Type="http://schemas.openxmlformats.org/officeDocument/2006/relationships/image" Target="../media/image15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4.jpe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8.wav"/><Relationship Id="rId5" Type="http://schemas.openxmlformats.org/officeDocument/2006/relationships/image" Target="../media/image16.png"/><Relationship Id="rId4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9.wav"/><Relationship Id="rId5" Type="http://schemas.openxmlformats.org/officeDocument/2006/relationships/image" Target="../media/image17.png"/><Relationship Id="rId4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0.wav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1.wav"/><Relationship Id="rId5" Type="http://schemas.openxmlformats.org/officeDocument/2006/relationships/image" Target="../media/image21.png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2.wav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5.png"/><Relationship Id="rId4" Type="http://schemas.openxmlformats.org/officeDocument/2006/relationships/oleObject" Target="../embeddings/oleObject6.bin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oleObject" Target="../embeddings/oleObject8.bin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3.wav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ep.com.cn/200410/ca587122.htm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3.wav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4.wav"/><Relationship Id="rId4" Type="http://schemas.openxmlformats.org/officeDocument/2006/relationships/image" Target="../media/image2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5.wav"/><Relationship Id="rId4" Type="http://schemas.openxmlformats.org/officeDocument/2006/relationships/image" Target="../media/image3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6.wav"/><Relationship Id="rId4" Type="http://schemas.openxmlformats.org/officeDocument/2006/relationships/image" Target="../media/image3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7.wav"/><Relationship Id="rId5" Type="http://schemas.openxmlformats.org/officeDocument/2006/relationships/image" Target="../media/image35.png"/><Relationship Id="rId4" Type="http://schemas.openxmlformats.org/officeDocument/2006/relationships/image" Target="../media/image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4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5.wav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6.wav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ChangeArrowheads="1"/>
          </p:cNvSpPr>
          <p:nvPr/>
        </p:nvSpPr>
        <p:spPr bwMode="auto">
          <a:xfrm>
            <a:off x="0" y="1600200"/>
            <a:ext cx="91440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altLang="zh-CN" sz="6600" b="1">
                <a:solidFill>
                  <a:srgbClr val="F9072F"/>
                </a:solidFill>
                <a:latin typeface="Comic Sans MS" pitchFamily="66" charset="0"/>
              </a:rPr>
              <a:t>Unit 1</a:t>
            </a:r>
            <a:r>
              <a:rPr lang="en-US" altLang="zh-CN" sz="6600" b="1" u="sng">
                <a:solidFill>
                  <a:srgbClr val="F9072F"/>
                </a:solidFill>
                <a:latin typeface="Comic Sans MS" pitchFamily="66" charset="0"/>
              </a:rPr>
              <a:t/>
            </a:r>
            <a:br>
              <a:rPr lang="en-US" altLang="zh-CN" sz="6600" b="1" u="sng">
                <a:solidFill>
                  <a:srgbClr val="F9072F"/>
                </a:solidFill>
                <a:latin typeface="Comic Sans MS" pitchFamily="66" charset="0"/>
              </a:rPr>
            </a:br>
            <a:r>
              <a:rPr lang="en-US" altLang="zh-CN" sz="6600" b="1">
                <a:solidFill>
                  <a:srgbClr val="F9072F"/>
                </a:solidFill>
                <a:latin typeface="Comic Sans MS" pitchFamily="66" charset="0"/>
              </a:rPr>
              <a:t>How can I get there?</a:t>
            </a:r>
            <a:br>
              <a:rPr lang="en-US" altLang="zh-CN" sz="6600" b="1">
                <a:solidFill>
                  <a:srgbClr val="F9072F"/>
                </a:solidFill>
                <a:latin typeface="Comic Sans MS" pitchFamily="66" charset="0"/>
              </a:rPr>
            </a:br>
            <a:r>
              <a:rPr lang="en-US" altLang="zh-CN" sz="6000" b="1">
                <a:solidFill>
                  <a:srgbClr val="F9072F"/>
                </a:solidFill>
                <a:latin typeface="Comic Sans MS" pitchFamily="66" charset="0"/>
              </a:rPr>
              <a:t/>
            </a:r>
            <a:br>
              <a:rPr lang="en-US" altLang="zh-CN" sz="6000" b="1">
                <a:solidFill>
                  <a:srgbClr val="F9072F"/>
                </a:solidFill>
                <a:latin typeface="Comic Sans MS" pitchFamily="66" charset="0"/>
              </a:rPr>
            </a:br>
            <a:r>
              <a:rPr lang="en-US" altLang="zh-CN" sz="6000" b="1">
                <a:solidFill>
                  <a:srgbClr val="F9072F"/>
                </a:solidFill>
                <a:latin typeface="Comic Sans MS" pitchFamily="66" charset="0"/>
              </a:rPr>
              <a:t>B Let’s learn</a:t>
            </a:r>
          </a:p>
        </p:txBody>
      </p:sp>
      <p:pic>
        <p:nvPicPr>
          <p:cNvPr id="9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3438" y="4941888"/>
            <a:ext cx="123348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 descr="2625614_105005607000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684588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3132138" y="549275"/>
            <a:ext cx="6011862" cy="2303463"/>
          </a:xfrm>
          <a:prstGeom prst="wedgeEllipseCallout">
            <a:avLst>
              <a:gd name="adj1" fmla="val -65700"/>
              <a:gd name="adj2" fmla="val -826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348038" y="1268413"/>
            <a:ext cx="532765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want to see a film.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图片 4" descr="x_20100711013621321024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354513"/>
            <a:ext cx="2879725" cy="2503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2" descr="图片l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924300" y="3789363"/>
            <a:ext cx="3490913" cy="273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364163" y="1989138"/>
            <a:ext cx="116046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0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7d97b20-3612-448c-8681-2cd89775c2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051050" cy="136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u=1626352322,901393788&amp;fm=23&amp;gp=0.jpg"/>
          <p:cNvPicPr>
            <a:picLocks noChangeAspect="1"/>
          </p:cNvPicPr>
          <p:nvPr/>
        </p:nvPicPr>
        <p:blipFill>
          <a:blip r:embed="rId3"/>
          <a:srcRect r="500" b="29021"/>
          <a:stretch>
            <a:fillRect/>
          </a:stretch>
        </p:blipFill>
        <p:spPr bwMode="auto">
          <a:xfrm>
            <a:off x="0" y="1268413"/>
            <a:ext cx="1835150" cy="1535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6" descr="bookstore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2636838"/>
            <a:ext cx="1979613" cy="1716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图片l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4076700"/>
            <a:ext cx="19081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x_20100711013621321024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5335588"/>
            <a:ext cx="1908175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51050" y="0"/>
            <a:ext cx="7092950" cy="10779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Science museum</a:t>
            </a:r>
            <a:r>
              <a:rPr lang="en-US" altLang="zh-CN" sz="3200" b="1">
                <a:latin typeface="Calibri" pitchFamily="34" charset="0"/>
              </a:rPr>
              <a:t>, </a:t>
            </a:r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science museum. </a:t>
            </a:r>
          </a:p>
          <a:p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Go to the science museum, see a robot.</a:t>
            </a:r>
            <a:endParaRPr lang="zh-CN" altLang="en-US" sz="32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692275" y="1341438"/>
            <a:ext cx="7451725" cy="107632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alibri" pitchFamily="34" charset="0"/>
              </a:rPr>
              <a:t>Post office, post office.</a:t>
            </a:r>
          </a:p>
          <a:p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Go to the post office, send a postcard.</a:t>
            </a:r>
            <a:endParaRPr lang="zh-CN" altLang="en-US" sz="32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124075" y="2636838"/>
            <a:ext cx="7019925" cy="1077912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C00000"/>
                </a:solidFill>
                <a:latin typeface="Calibri" pitchFamily="34" charset="0"/>
              </a:rPr>
              <a:t>Bookstore, bookstore.</a:t>
            </a:r>
          </a:p>
          <a:p>
            <a:r>
              <a:rPr lang="en-US" altLang="zh-CN" sz="3200" b="1">
                <a:solidFill>
                  <a:srgbClr val="002060"/>
                </a:solidFill>
                <a:latin typeface="Calibri" pitchFamily="34" charset="0"/>
              </a:rPr>
              <a:t>Go to the bookstore, buy some books.</a:t>
            </a:r>
            <a:endParaRPr lang="zh-CN" altLang="en-US" sz="3200" b="1">
              <a:solidFill>
                <a:srgbClr val="002060"/>
              </a:solidFill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79613" y="5373688"/>
            <a:ext cx="7164387" cy="1076325"/>
          </a:xfrm>
          <a:prstGeom prst="rect">
            <a:avLst/>
          </a:prstGeom>
          <a:solidFill>
            <a:schemeClr val="accent6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Hospital. Hospital.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+mn-lt"/>
                <a:ea typeface="+mn-ea"/>
              </a:rPr>
              <a:t>Go to the hospital, see a doctor.</a:t>
            </a:r>
            <a:endParaRPr lang="zh-CN" altLang="en-US" sz="3200" b="1" dirty="0">
              <a:solidFill>
                <a:srgbClr val="002060"/>
              </a:solidFill>
              <a:latin typeface="+mn-lt"/>
              <a:ea typeface="+mn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35150" y="4076700"/>
            <a:ext cx="7308850" cy="107791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FF0000"/>
                </a:solidFill>
                <a:latin typeface="+mn-lt"/>
                <a:ea typeface="+mn-ea"/>
              </a:rPr>
              <a:t>Cinema, cinema.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>
                <a:solidFill>
                  <a:srgbClr val="002060"/>
                </a:solidFill>
                <a:latin typeface="+mn-lt"/>
                <a:ea typeface="+mn-ea"/>
              </a:rPr>
              <a:t>Go to the cinema, see a film.</a:t>
            </a:r>
            <a:endParaRPr lang="zh-CN" altLang="en-US" sz="3200" b="1" dirty="0">
              <a:solidFill>
                <a:srgbClr val="002060"/>
              </a:solidFill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图片l2"/>
          <p:cNvPicPr>
            <a:picLocks noChangeAspect="1" noChangeArrowheads="1"/>
          </p:cNvPicPr>
          <p:nvPr/>
        </p:nvPicPr>
        <p:blipFill>
          <a:blip r:embed="rId3"/>
          <a:srcRect l="8060" t="7445" r="8118" b="6171"/>
          <a:stretch>
            <a:fillRect/>
          </a:stretch>
        </p:blipFill>
        <p:spPr bwMode="auto">
          <a:xfrm>
            <a:off x="971550" y="0"/>
            <a:ext cx="619283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图片 1" descr="2625614_105005607000_2.jpg"/>
          <p:cNvPicPr>
            <a:picLocks noChangeAspect="1"/>
          </p:cNvPicPr>
          <p:nvPr/>
        </p:nvPicPr>
        <p:blipFill>
          <a:blip r:embed="rId4"/>
          <a:srcRect t="8228" r="1762"/>
          <a:stretch>
            <a:fillRect/>
          </a:stretch>
        </p:blipFill>
        <p:spPr bwMode="auto">
          <a:xfrm>
            <a:off x="468313" y="2565400"/>
            <a:ext cx="29511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形标注 3"/>
          <p:cNvSpPr/>
          <p:nvPr/>
        </p:nvSpPr>
        <p:spPr>
          <a:xfrm>
            <a:off x="3419475" y="2565400"/>
            <a:ext cx="5724525" cy="2592388"/>
          </a:xfrm>
          <a:prstGeom prst="wedgeEllipseCallout">
            <a:avLst>
              <a:gd name="adj1" fmla="val -71951"/>
              <a:gd name="adj2" fmla="val -121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3492500" y="3500438"/>
            <a:ext cx="5651500" cy="708025"/>
          </a:xfrm>
          <a:prstGeom prst="rect">
            <a:avLst/>
          </a:prstGeom>
          <a:solidFill>
            <a:schemeClr val="accent6"/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What an interesting film!</a:t>
            </a:r>
            <a:endParaRPr lang="zh-CN" altLang="en-US" sz="4000" b="1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8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5651500" y="4149725"/>
            <a:ext cx="1017588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14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流程图: 可选过程 2"/>
          <p:cNvSpPr/>
          <p:nvPr/>
        </p:nvSpPr>
        <p:spPr>
          <a:xfrm>
            <a:off x="827088" y="333375"/>
            <a:ext cx="6121400" cy="1727200"/>
          </a:xfrm>
          <a:prstGeom prst="flowChartAlternate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interesting:</a:t>
            </a:r>
            <a:r>
              <a:rPr lang="zh-CN" altLang="en-US" sz="4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有趣的</a:t>
            </a:r>
            <a:endParaRPr lang="en-US" altLang="zh-CN" sz="4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流程图: 可选过程 3"/>
          <p:cNvSpPr/>
          <p:nvPr/>
        </p:nvSpPr>
        <p:spPr>
          <a:xfrm>
            <a:off x="900113" y="2133600"/>
            <a:ext cx="6480175" cy="3455988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40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What an </a:t>
            </a:r>
            <a:r>
              <a:rPr lang="en-US" altLang="zh-CN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interesting film!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多</a:t>
            </a:r>
            <a:r>
              <a:rPr lang="zh-CN" altLang="en-US" sz="4000" b="1" dirty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么有趣的电影</a:t>
            </a:r>
            <a:r>
              <a:rPr lang="zh-CN" altLang="en-US" sz="4000" b="1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啊！</a:t>
            </a:r>
            <a:endParaRPr lang="en-US" altLang="zh-CN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图片l2"/>
          <p:cNvPicPr>
            <a:picLocks noChangeAspect="1" noChangeArrowheads="1"/>
          </p:cNvPicPr>
          <p:nvPr/>
        </p:nvPicPr>
        <p:blipFill>
          <a:blip r:embed="rId3"/>
          <a:srcRect l="8060" t="7445" r="8118" b="6171"/>
          <a:stretch>
            <a:fillRect/>
          </a:stretch>
        </p:blipFill>
        <p:spPr bwMode="auto">
          <a:xfrm>
            <a:off x="971550" y="0"/>
            <a:ext cx="619283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图片 2" descr="2625614_105005607000_2.jpg"/>
          <p:cNvPicPr>
            <a:picLocks noChangeAspect="1"/>
          </p:cNvPicPr>
          <p:nvPr/>
        </p:nvPicPr>
        <p:blipFill>
          <a:blip r:embed="rId4"/>
          <a:srcRect t="8228" r="1762"/>
          <a:stretch>
            <a:fillRect/>
          </a:stretch>
        </p:blipFill>
        <p:spPr bwMode="auto">
          <a:xfrm>
            <a:off x="468313" y="2565400"/>
            <a:ext cx="29511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形标注 3"/>
          <p:cNvSpPr/>
          <p:nvPr/>
        </p:nvSpPr>
        <p:spPr>
          <a:xfrm>
            <a:off x="3419475" y="2565400"/>
            <a:ext cx="5724525" cy="2592388"/>
          </a:xfrm>
          <a:prstGeom prst="wedgeEllipseCallout">
            <a:avLst>
              <a:gd name="adj1" fmla="val -71951"/>
              <a:gd name="adj2" fmla="val -121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527425" y="3429000"/>
            <a:ext cx="5616575" cy="76993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But I’m hungry now.</a:t>
            </a:r>
            <a:endParaRPr lang="zh-CN" alt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859338" y="4149725"/>
            <a:ext cx="1160462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9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图片l2"/>
          <p:cNvPicPr>
            <a:picLocks noChangeAspect="1" noChangeArrowheads="1"/>
          </p:cNvPicPr>
          <p:nvPr/>
        </p:nvPicPr>
        <p:blipFill>
          <a:blip r:embed="rId3"/>
          <a:srcRect l="8060" t="7445" r="8118" b="6171"/>
          <a:stretch>
            <a:fillRect/>
          </a:stretch>
        </p:blipFill>
        <p:spPr bwMode="auto">
          <a:xfrm>
            <a:off x="971550" y="0"/>
            <a:ext cx="619283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图片 2" descr="2625614_105005607000_2.jpg"/>
          <p:cNvPicPr>
            <a:picLocks noChangeAspect="1"/>
          </p:cNvPicPr>
          <p:nvPr/>
        </p:nvPicPr>
        <p:blipFill>
          <a:blip r:embed="rId4"/>
          <a:srcRect t="8228" r="1762"/>
          <a:stretch>
            <a:fillRect/>
          </a:stretch>
        </p:blipFill>
        <p:spPr bwMode="auto">
          <a:xfrm>
            <a:off x="468313" y="2565400"/>
            <a:ext cx="29511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形标注 3"/>
          <p:cNvSpPr/>
          <p:nvPr/>
        </p:nvSpPr>
        <p:spPr>
          <a:xfrm>
            <a:off x="3419475" y="2565400"/>
            <a:ext cx="5724525" cy="2592388"/>
          </a:xfrm>
          <a:prstGeom prst="wedgeEllipseCallout">
            <a:avLst>
              <a:gd name="adj1" fmla="val -71951"/>
              <a:gd name="adj2" fmla="val -12163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563938" y="3429000"/>
            <a:ext cx="540067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like pizza.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4" descr="00e04cd33e8f0c9284832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72225" y="3141663"/>
            <a:ext cx="2136775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5148263" y="4149725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305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图片 1" descr="3064_129536483330000000_6745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42988" y="0"/>
            <a:ext cx="7718425" cy="4802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TextBox 2"/>
          <p:cNvSpPr txBox="1">
            <a:spLocks noChangeArrowheads="1"/>
          </p:cNvSpPr>
          <p:nvPr/>
        </p:nvSpPr>
        <p:spPr bwMode="auto">
          <a:xfrm>
            <a:off x="179388" y="5157788"/>
            <a:ext cx="8964612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Italian restaurant </a:t>
            </a:r>
            <a:r>
              <a:rPr lang="zh-CN" altLang="en-US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意大利餐厅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图片l2"/>
          <p:cNvPicPr>
            <a:picLocks noChangeAspect="1" noChangeArrowheads="1"/>
          </p:cNvPicPr>
          <p:nvPr/>
        </p:nvPicPr>
        <p:blipFill>
          <a:blip r:embed="rId3"/>
          <a:srcRect l="8060" t="7445" r="8118" b="6171"/>
          <a:stretch>
            <a:fillRect/>
          </a:stretch>
        </p:blipFill>
        <p:spPr bwMode="auto">
          <a:xfrm>
            <a:off x="971550" y="0"/>
            <a:ext cx="6192838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8" name="图片 2" descr="2625614_105005607000_2.jpg"/>
          <p:cNvPicPr>
            <a:picLocks noChangeAspect="1"/>
          </p:cNvPicPr>
          <p:nvPr/>
        </p:nvPicPr>
        <p:blipFill>
          <a:blip r:embed="rId4"/>
          <a:srcRect t="8228" r="1762"/>
          <a:stretch>
            <a:fillRect/>
          </a:stretch>
        </p:blipFill>
        <p:spPr bwMode="auto">
          <a:xfrm>
            <a:off x="468313" y="2565400"/>
            <a:ext cx="2951162" cy="321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671888" y="3068638"/>
            <a:ext cx="5472112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How can I get to the Italian restaurant? 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027988" y="5589588"/>
            <a:ext cx="657225" cy="65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54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十字形 8"/>
          <p:cNvSpPr/>
          <p:nvPr/>
        </p:nvSpPr>
        <p:spPr>
          <a:xfrm>
            <a:off x="-757238" y="404813"/>
            <a:ext cx="5148263" cy="5157787"/>
          </a:xfrm>
          <a:prstGeom prst="plus">
            <a:avLst>
              <a:gd name="adj" fmla="val 4713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过程 10"/>
          <p:cNvSpPr/>
          <p:nvPr/>
        </p:nvSpPr>
        <p:spPr>
          <a:xfrm>
            <a:off x="6875463" y="2781300"/>
            <a:ext cx="2268537" cy="431800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95738" y="3860800"/>
            <a:ext cx="4248150" cy="2305050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右箭头 12"/>
          <p:cNvSpPr/>
          <p:nvPr/>
        </p:nvSpPr>
        <p:spPr>
          <a:xfrm flipH="1">
            <a:off x="3779838" y="2708275"/>
            <a:ext cx="1804987" cy="123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>
            <a:off x="6588125" y="2636838"/>
            <a:ext cx="1368425" cy="1312862"/>
          </a:xfrm>
          <a:prstGeom prst="bentArrow">
            <a:avLst>
              <a:gd name="adj1" fmla="val 25000"/>
              <a:gd name="adj2" fmla="val 28147"/>
              <a:gd name="adj3" fmla="val 25000"/>
              <a:gd name="adj4" fmla="val 226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08175" y="0"/>
            <a:ext cx="4751388" cy="13684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727" name="TextBox 9"/>
          <p:cNvSpPr txBox="1">
            <a:spLocks noChangeArrowheads="1"/>
          </p:cNvSpPr>
          <p:nvPr/>
        </p:nvSpPr>
        <p:spPr bwMode="auto">
          <a:xfrm>
            <a:off x="4859338" y="5373688"/>
            <a:ext cx="36734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cinema</a:t>
            </a:r>
            <a:endParaRPr lang="zh-CN" alt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28" name="TextBox 13"/>
          <p:cNvSpPr txBox="1">
            <a:spLocks noChangeArrowheads="1"/>
          </p:cNvSpPr>
          <p:nvPr/>
        </p:nvSpPr>
        <p:spPr bwMode="auto">
          <a:xfrm>
            <a:off x="2195513" y="333375"/>
            <a:ext cx="41767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Italian restaurant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732588" y="1916113"/>
            <a:ext cx="2627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563938" y="2205038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left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1" name="图片 16" descr="2625614_105005607000_2.jpg"/>
          <p:cNvPicPr>
            <a:picLocks noChangeAspect="1"/>
          </p:cNvPicPr>
          <p:nvPr/>
        </p:nvPicPr>
        <p:blipFill>
          <a:blip r:embed="rId3"/>
          <a:srcRect t="8228" r="1762"/>
          <a:stretch>
            <a:fillRect/>
          </a:stretch>
        </p:blipFill>
        <p:spPr bwMode="auto">
          <a:xfrm>
            <a:off x="2771775" y="4365625"/>
            <a:ext cx="20256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43438" y="4292600"/>
            <a:ext cx="4249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 here?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270875" y="5732463"/>
            <a:ext cx="87312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4720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8" grpId="0"/>
      <p:bldP spid="29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533400" y="304800"/>
          <a:ext cx="1257300" cy="1228725"/>
        </p:xfrm>
        <a:graphic>
          <a:graphicData uri="http://schemas.openxmlformats.org/presentationml/2006/ole">
            <p:oleObj spid="_x0000_s1026" r:id="rId3" imgW="1257476" imgH="1228571" progId="PBrush">
              <p:embed/>
            </p:oleObj>
          </a:graphicData>
        </a:graphic>
      </p:graphicFrame>
      <p:graphicFrame>
        <p:nvGraphicFramePr>
          <p:cNvPr id="40963" name="Object 3"/>
          <p:cNvGraphicFramePr>
            <a:graphicFrameLocks noChangeAspect="1"/>
          </p:cNvGraphicFramePr>
          <p:nvPr/>
        </p:nvGraphicFramePr>
        <p:xfrm>
          <a:off x="533400" y="2590800"/>
          <a:ext cx="1447800" cy="1152525"/>
        </p:xfrm>
        <a:graphic>
          <a:graphicData uri="http://schemas.openxmlformats.org/presentationml/2006/ole">
            <p:oleObj spid="_x0000_s1027" r:id="rId4" imgW="1448002" imgH="1152381" progId="PBrush">
              <p:embed/>
            </p:oleObj>
          </a:graphicData>
        </a:graphic>
      </p:graphicFrame>
      <p:sp>
        <p:nvSpPr>
          <p:cNvPr id="1028" name="Text Box 5"/>
          <p:cNvSpPr txBox="1">
            <a:spLocks noChangeArrowheads="1"/>
          </p:cNvSpPr>
          <p:nvPr/>
        </p:nvSpPr>
        <p:spPr bwMode="auto">
          <a:xfrm>
            <a:off x="2843213" y="836613"/>
            <a:ext cx="3887787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8800" b="1">
                <a:solidFill>
                  <a:srgbClr val="FF0066"/>
                </a:solidFill>
                <a:cs typeface="Arial" charset="0"/>
              </a:rPr>
              <a:t>turn</a:t>
            </a:r>
            <a:r>
              <a:rPr lang="en-US" altLang="zh-CN" sz="8000">
                <a:solidFill>
                  <a:srgbClr val="FF0066"/>
                </a:solidFill>
                <a:latin typeface="Calibri" pitchFamily="34" charset="0"/>
              </a:rPr>
              <a:t> </a:t>
            </a:r>
            <a:r>
              <a:rPr lang="en-US" altLang="zh-CN" sz="2400">
                <a:solidFill>
                  <a:srgbClr val="FF0066"/>
                </a:solidFill>
                <a:latin typeface="Calibri" pitchFamily="34" charset="0"/>
              </a:rPr>
              <a:t> </a:t>
            </a:r>
          </a:p>
        </p:txBody>
      </p:sp>
      <p:sp>
        <p:nvSpPr>
          <p:cNvPr id="1029" name="Text Box 8"/>
          <p:cNvSpPr txBox="1">
            <a:spLocks noChangeArrowheads="1"/>
          </p:cNvSpPr>
          <p:nvPr/>
        </p:nvSpPr>
        <p:spPr bwMode="auto">
          <a:xfrm>
            <a:off x="3059113" y="2133600"/>
            <a:ext cx="3200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7200" b="1">
                <a:latin typeface="Calibri" pitchFamily="34" charset="0"/>
              </a:rPr>
              <a:t>转弯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图片 1" descr="2625614_105005607000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5292725" cy="616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椭圆形标注 3"/>
          <p:cNvSpPr/>
          <p:nvPr/>
        </p:nvSpPr>
        <p:spPr>
          <a:xfrm>
            <a:off x="4067175" y="0"/>
            <a:ext cx="5257800" cy="4508500"/>
          </a:xfrm>
          <a:prstGeom prst="wedgeEllipseCallout">
            <a:avLst>
              <a:gd name="adj1" fmla="val -73423"/>
              <a:gd name="adj2" fmla="val -949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339" name="TextBox 4"/>
          <p:cNvSpPr txBox="1">
            <a:spLocks noChangeArrowheads="1"/>
          </p:cNvSpPr>
          <p:nvPr/>
        </p:nvSpPr>
        <p:spPr bwMode="auto">
          <a:xfrm>
            <a:off x="3779838" y="1844675"/>
            <a:ext cx="5545137" cy="8318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Hello, boys and girls!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859338" y="4437063"/>
            <a:ext cx="1233487" cy="123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4643438" y="5732463"/>
            <a:ext cx="3744912" cy="708025"/>
          </a:xfrm>
          <a:prstGeom prst="rect">
            <a:avLst/>
          </a:prstGeom>
          <a:solidFill>
            <a:srgbClr val="00B0F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latin typeface="Times New Roman" pitchFamily="18" charset="0"/>
                <a:cs typeface="Times New Roman" pitchFamily="18" charset="0"/>
              </a:rPr>
              <a:t>A  talking robot!</a:t>
            </a:r>
            <a:endParaRPr lang="zh-CN" altLang="en-US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329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250825" y="0"/>
          <a:ext cx="2455863" cy="2398713"/>
        </p:xfrm>
        <a:graphic>
          <a:graphicData uri="http://schemas.openxmlformats.org/presentationml/2006/ole">
            <p:oleObj spid="_x0000_s3074" r:id="rId3" imgW="1257476" imgH="1228571" progId="PBrush">
              <p:embed/>
            </p:oleObj>
          </a:graphicData>
        </a:graphic>
      </p:graphicFrame>
      <p:graphicFrame>
        <p:nvGraphicFramePr>
          <p:cNvPr id="76803" name="Object 3"/>
          <p:cNvGraphicFramePr>
            <a:graphicFrameLocks noChangeAspect="1"/>
          </p:cNvGraphicFramePr>
          <p:nvPr/>
        </p:nvGraphicFramePr>
        <p:xfrm>
          <a:off x="0" y="3284538"/>
          <a:ext cx="3043238" cy="2422525"/>
        </p:xfrm>
        <a:graphic>
          <a:graphicData uri="http://schemas.openxmlformats.org/presentationml/2006/ole">
            <p:oleObj spid="_x0000_s3075" r:id="rId4" imgW="1448002" imgH="1152381" progId="PBrush">
              <p:embed/>
            </p:oleObj>
          </a:graphicData>
        </a:graphic>
      </p:graphicFrame>
      <p:sp>
        <p:nvSpPr>
          <p:cNvPr id="76805" name="Text Box 5"/>
          <p:cNvSpPr txBox="1">
            <a:spLocks noChangeArrowheads="1"/>
          </p:cNvSpPr>
          <p:nvPr/>
        </p:nvSpPr>
        <p:spPr bwMode="auto">
          <a:xfrm>
            <a:off x="3276600" y="228600"/>
            <a:ext cx="4699000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800" b="1">
                <a:solidFill>
                  <a:srgbClr val="FF0066"/>
                </a:solidFill>
                <a:cs typeface="Arial" charset="0"/>
              </a:rPr>
              <a:t>turn left 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3276600" y="2997200"/>
            <a:ext cx="5116513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800" b="1">
                <a:solidFill>
                  <a:srgbClr val="FF0066"/>
                </a:solidFill>
                <a:cs typeface="Arial" charset="0"/>
              </a:rPr>
              <a:t>turn</a:t>
            </a:r>
            <a:r>
              <a:rPr lang="en-US" altLang="zh-CN" sz="8000">
                <a:solidFill>
                  <a:srgbClr val="FF0066"/>
                </a:solidFill>
                <a:latin typeface="Calibri" pitchFamily="34" charset="0"/>
              </a:rPr>
              <a:t> </a:t>
            </a:r>
            <a:r>
              <a:rPr lang="en-US" altLang="zh-CN" sz="8800" b="1">
                <a:solidFill>
                  <a:srgbClr val="FF0066"/>
                </a:solidFill>
                <a:cs typeface="Arial" charset="0"/>
              </a:rPr>
              <a:t>right</a:t>
            </a:r>
          </a:p>
        </p:txBody>
      </p:sp>
      <p:sp>
        <p:nvSpPr>
          <p:cNvPr id="4103" name="Text Box 8"/>
          <p:cNvSpPr txBox="1">
            <a:spLocks noChangeArrowheads="1"/>
          </p:cNvSpPr>
          <p:nvPr/>
        </p:nvSpPr>
        <p:spPr bwMode="auto">
          <a:xfrm>
            <a:off x="3581400" y="1371600"/>
            <a:ext cx="32004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>
                <a:latin typeface="Calibri" pitchFamily="34" charset="0"/>
              </a:rPr>
              <a:t> </a:t>
            </a:r>
            <a:r>
              <a:rPr lang="zh-CN" altLang="en-US" sz="7200" b="1">
                <a:latin typeface="Calibri" pitchFamily="34" charset="0"/>
              </a:rPr>
              <a:t>左转弯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71888" y="4437063"/>
            <a:ext cx="5472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7200" b="1">
                <a:latin typeface="Calibri" pitchFamily="34" charset="0"/>
              </a:rPr>
              <a:t>右转弯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68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8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6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68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5" grpId="0"/>
      <p:bldP spid="76806" grpId="0"/>
      <p:bldP spid="4103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十字形 8"/>
          <p:cNvSpPr/>
          <p:nvPr/>
        </p:nvSpPr>
        <p:spPr>
          <a:xfrm>
            <a:off x="-757238" y="404813"/>
            <a:ext cx="5148263" cy="5157787"/>
          </a:xfrm>
          <a:prstGeom prst="plus">
            <a:avLst>
              <a:gd name="adj" fmla="val 4713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过程 10"/>
          <p:cNvSpPr/>
          <p:nvPr/>
        </p:nvSpPr>
        <p:spPr>
          <a:xfrm>
            <a:off x="6875463" y="2781300"/>
            <a:ext cx="2268537" cy="431800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24300" y="3789363"/>
            <a:ext cx="4248150" cy="230346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右箭头 12"/>
          <p:cNvSpPr/>
          <p:nvPr/>
        </p:nvSpPr>
        <p:spPr>
          <a:xfrm flipH="1">
            <a:off x="3779838" y="2708275"/>
            <a:ext cx="1804987" cy="123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>
            <a:off x="6588125" y="2636838"/>
            <a:ext cx="1368425" cy="1312862"/>
          </a:xfrm>
          <a:prstGeom prst="bentArrow">
            <a:avLst>
              <a:gd name="adj1" fmla="val 25000"/>
              <a:gd name="adj2" fmla="val 28147"/>
              <a:gd name="adj3" fmla="val 25000"/>
              <a:gd name="adj4" fmla="val 226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08175" y="0"/>
            <a:ext cx="4751388" cy="13684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967" name="TextBox 9"/>
          <p:cNvSpPr txBox="1">
            <a:spLocks noChangeArrowheads="1"/>
          </p:cNvSpPr>
          <p:nvPr/>
        </p:nvSpPr>
        <p:spPr bwMode="auto">
          <a:xfrm>
            <a:off x="4859338" y="5373688"/>
            <a:ext cx="36734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cinema</a:t>
            </a:r>
            <a:endParaRPr lang="zh-CN" alt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8" name="TextBox 13"/>
          <p:cNvSpPr txBox="1">
            <a:spLocks noChangeArrowheads="1"/>
          </p:cNvSpPr>
          <p:nvPr/>
        </p:nvSpPr>
        <p:spPr bwMode="auto">
          <a:xfrm>
            <a:off x="2195513" y="333375"/>
            <a:ext cx="41767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Italian restaurant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直接箭头连接符 15"/>
          <p:cNvCxnSpPr>
            <a:stCxn id="13" idx="3"/>
          </p:cNvCxnSpPr>
          <p:nvPr/>
        </p:nvCxnSpPr>
        <p:spPr>
          <a:xfrm flipH="1" flipV="1">
            <a:off x="2051050" y="2997200"/>
            <a:ext cx="1728788" cy="190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051050" y="3141663"/>
            <a:ext cx="237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 straight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732588" y="1916113"/>
            <a:ext cx="2627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563938" y="2205038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left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73" name="图片 16" descr="2625614_105005607000_2.jpg"/>
          <p:cNvPicPr>
            <a:picLocks noChangeAspect="1"/>
          </p:cNvPicPr>
          <p:nvPr/>
        </p:nvPicPr>
        <p:blipFill>
          <a:blip r:embed="rId2"/>
          <a:srcRect t="8228" r="1762"/>
          <a:stretch>
            <a:fillRect/>
          </a:stretch>
        </p:blipFill>
        <p:spPr bwMode="auto">
          <a:xfrm>
            <a:off x="2771775" y="4365625"/>
            <a:ext cx="20256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43438" y="4292600"/>
            <a:ext cx="4249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right,here?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1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250825" y="0"/>
          <a:ext cx="1441450" cy="1408113"/>
        </p:xfrm>
        <a:graphic>
          <a:graphicData uri="http://schemas.openxmlformats.org/presentationml/2006/ole">
            <p:oleObj spid="_x0000_s5122" r:id="rId3" imgW="1257476" imgH="1228571" progId="PBrush">
              <p:embed/>
            </p:oleObj>
          </a:graphicData>
        </a:graphic>
      </p:graphicFrame>
      <p:graphicFrame>
        <p:nvGraphicFramePr>
          <p:cNvPr id="76803" name="Object 3"/>
          <p:cNvGraphicFramePr>
            <a:graphicFrameLocks noChangeAspect="1"/>
          </p:cNvGraphicFramePr>
          <p:nvPr/>
        </p:nvGraphicFramePr>
        <p:xfrm>
          <a:off x="0" y="1484313"/>
          <a:ext cx="1908175" cy="1519237"/>
        </p:xfrm>
        <a:graphic>
          <a:graphicData uri="http://schemas.openxmlformats.org/presentationml/2006/ole">
            <p:oleObj spid="_x0000_s5123" name="BMP 图像" r:id="rId4" imgW="1448002" imgH="1152381" progId="PBrush">
              <p:embed/>
            </p:oleObj>
          </a:graphicData>
        </a:graphic>
      </p:graphicFrame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1619250" y="188913"/>
            <a:ext cx="45354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turn left </a:t>
            </a:r>
          </a:p>
        </p:txBody>
      </p:sp>
      <p:sp>
        <p:nvSpPr>
          <p:cNvPr id="5125" name="Text Box 6"/>
          <p:cNvSpPr txBox="1">
            <a:spLocks noChangeArrowheads="1"/>
          </p:cNvSpPr>
          <p:nvPr/>
        </p:nvSpPr>
        <p:spPr bwMode="auto">
          <a:xfrm>
            <a:off x="2051050" y="1412875"/>
            <a:ext cx="39036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turn</a:t>
            </a:r>
            <a:r>
              <a:rPr lang="en-US" altLang="zh-CN" sz="6600">
                <a:solidFill>
                  <a:srgbClr val="FF0066"/>
                </a:solidFill>
                <a:latin typeface="Calibri" pitchFamily="34" charset="0"/>
              </a:rPr>
              <a:t> </a:t>
            </a:r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right</a:t>
            </a:r>
          </a:p>
        </p:txBody>
      </p:sp>
      <p:sp>
        <p:nvSpPr>
          <p:cNvPr id="5126" name="Text Box 8"/>
          <p:cNvSpPr txBox="1">
            <a:spLocks noChangeArrowheads="1"/>
          </p:cNvSpPr>
          <p:nvPr/>
        </p:nvSpPr>
        <p:spPr bwMode="auto">
          <a:xfrm>
            <a:off x="5292725" y="188913"/>
            <a:ext cx="3200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latin typeface="Calibri" pitchFamily="34" charset="0"/>
              </a:rPr>
              <a:t> </a:t>
            </a:r>
            <a:r>
              <a:rPr lang="zh-CN" altLang="en-US" sz="6000" b="1">
                <a:latin typeface="Calibri" pitchFamily="34" charset="0"/>
              </a:rPr>
              <a:t>左转弯</a:t>
            </a:r>
          </a:p>
        </p:txBody>
      </p:sp>
      <p:sp>
        <p:nvSpPr>
          <p:cNvPr id="5127" name="TextBox 7"/>
          <p:cNvSpPr txBox="1">
            <a:spLocks noChangeArrowheads="1"/>
          </p:cNvSpPr>
          <p:nvPr/>
        </p:nvSpPr>
        <p:spPr bwMode="auto">
          <a:xfrm>
            <a:off x="5903913" y="1412875"/>
            <a:ext cx="32400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Calibri" pitchFamily="34" charset="0"/>
              </a:rPr>
              <a:t>右转弯</a:t>
            </a:r>
          </a:p>
        </p:txBody>
      </p:sp>
      <p:pic>
        <p:nvPicPr>
          <p:cNvPr id="2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24175"/>
            <a:ext cx="19573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35150" y="2997200"/>
            <a:ext cx="7705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go  straight  </a:t>
            </a:r>
            <a:r>
              <a:rPr lang="zh-CN" altLang="en-US" sz="6000" b="1">
                <a:cs typeface="Arial" charset="0"/>
              </a:rPr>
              <a:t>直走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十字形 8"/>
          <p:cNvSpPr/>
          <p:nvPr/>
        </p:nvSpPr>
        <p:spPr>
          <a:xfrm>
            <a:off x="-757238" y="404813"/>
            <a:ext cx="5148263" cy="5157787"/>
          </a:xfrm>
          <a:prstGeom prst="plus">
            <a:avLst>
              <a:gd name="adj" fmla="val 4713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过程 10"/>
          <p:cNvSpPr/>
          <p:nvPr/>
        </p:nvSpPr>
        <p:spPr>
          <a:xfrm>
            <a:off x="6875463" y="2781300"/>
            <a:ext cx="2268537" cy="431800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24300" y="3789363"/>
            <a:ext cx="4248150" cy="230346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右箭头 12"/>
          <p:cNvSpPr/>
          <p:nvPr/>
        </p:nvSpPr>
        <p:spPr>
          <a:xfrm flipH="1">
            <a:off x="3779838" y="2708275"/>
            <a:ext cx="1804987" cy="123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>
            <a:off x="6588125" y="2636838"/>
            <a:ext cx="1368425" cy="1312862"/>
          </a:xfrm>
          <a:prstGeom prst="bentArrow">
            <a:avLst>
              <a:gd name="adj1" fmla="val 25000"/>
              <a:gd name="adj2" fmla="val 28147"/>
              <a:gd name="adj3" fmla="val 25000"/>
              <a:gd name="adj4" fmla="val 226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08175" y="0"/>
            <a:ext cx="4751388" cy="13684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919" name="TextBox 9"/>
          <p:cNvSpPr txBox="1">
            <a:spLocks noChangeArrowheads="1"/>
          </p:cNvSpPr>
          <p:nvPr/>
        </p:nvSpPr>
        <p:spPr bwMode="auto">
          <a:xfrm>
            <a:off x="4859338" y="5373688"/>
            <a:ext cx="36734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cinema</a:t>
            </a:r>
            <a:endParaRPr lang="zh-CN" alt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920" name="TextBox 13"/>
          <p:cNvSpPr txBox="1">
            <a:spLocks noChangeArrowheads="1"/>
          </p:cNvSpPr>
          <p:nvPr/>
        </p:nvSpPr>
        <p:spPr bwMode="auto">
          <a:xfrm>
            <a:off x="2195513" y="333375"/>
            <a:ext cx="41767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Italian restaurant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直接箭头连接符 15"/>
          <p:cNvCxnSpPr>
            <a:stCxn id="13" idx="3"/>
          </p:cNvCxnSpPr>
          <p:nvPr/>
        </p:nvCxnSpPr>
        <p:spPr>
          <a:xfrm flipH="1" flipV="1">
            <a:off x="2051050" y="2997200"/>
            <a:ext cx="1728788" cy="190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611188" y="2997200"/>
            <a:ext cx="1223962" cy="14398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4292600"/>
            <a:ext cx="1835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crossing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051050" y="3141663"/>
            <a:ext cx="237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 straight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732588" y="1916113"/>
            <a:ext cx="2627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563938" y="2205038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left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7" name="图片 16" descr="2625614_105005607000_2.jpg"/>
          <p:cNvPicPr>
            <a:picLocks noChangeAspect="1"/>
          </p:cNvPicPr>
          <p:nvPr/>
        </p:nvPicPr>
        <p:blipFill>
          <a:blip r:embed="rId2"/>
          <a:srcRect t="8228" r="1762"/>
          <a:stretch>
            <a:fillRect/>
          </a:stretch>
        </p:blipFill>
        <p:spPr bwMode="auto">
          <a:xfrm>
            <a:off x="2771775" y="4365625"/>
            <a:ext cx="20256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43438" y="4292600"/>
            <a:ext cx="4249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right,here?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直角上箭头 18"/>
          <p:cNvSpPr/>
          <p:nvPr/>
        </p:nvSpPr>
        <p:spPr>
          <a:xfrm flipH="1">
            <a:off x="1692275" y="2420938"/>
            <a:ext cx="647700" cy="576262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8" grpId="0"/>
      <p:bldP spid="29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802" name="Object 2"/>
          <p:cNvGraphicFramePr>
            <a:graphicFrameLocks noChangeAspect="1"/>
          </p:cNvGraphicFramePr>
          <p:nvPr/>
        </p:nvGraphicFramePr>
        <p:xfrm>
          <a:off x="250825" y="0"/>
          <a:ext cx="1441450" cy="1408113"/>
        </p:xfrm>
        <a:graphic>
          <a:graphicData uri="http://schemas.openxmlformats.org/presentationml/2006/ole">
            <p:oleObj spid="_x0000_s35842" r:id="rId3" imgW="1257476" imgH="1228571" progId="PBrush">
              <p:embed/>
            </p:oleObj>
          </a:graphicData>
        </a:graphic>
      </p:graphicFrame>
      <p:graphicFrame>
        <p:nvGraphicFramePr>
          <p:cNvPr id="76803" name="Object 3"/>
          <p:cNvGraphicFramePr>
            <a:graphicFrameLocks noChangeAspect="1"/>
          </p:cNvGraphicFramePr>
          <p:nvPr/>
        </p:nvGraphicFramePr>
        <p:xfrm>
          <a:off x="0" y="1484313"/>
          <a:ext cx="1908175" cy="1519237"/>
        </p:xfrm>
        <a:graphic>
          <a:graphicData uri="http://schemas.openxmlformats.org/presentationml/2006/ole">
            <p:oleObj spid="_x0000_s35843" name="BMP 图像" r:id="rId4" imgW="1448002" imgH="1152381" progId="PBrush">
              <p:embed/>
            </p:oleObj>
          </a:graphicData>
        </a:graphic>
      </p:graphicFrame>
      <p:sp>
        <p:nvSpPr>
          <p:cNvPr id="35844" name="Text Box 5"/>
          <p:cNvSpPr txBox="1">
            <a:spLocks noChangeArrowheads="1"/>
          </p:cNvSpPr>
          <p:nvPr/>
        </p:nvSpPr>
        <p:spPr bwMode="auto">
          <a:xfrm>
            <a:off x="1619250" y="188913"/>
            <a:ext cx="4535488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turn left </a:t>
            </a:r>
          </a:p>
        </p:txBody>
      </p:sp>
      <p:sp>
        <p:nvSpPr>
          <p:cNvPr id="35845" name="Text Box 6"/>
          <p:cNvSpPr txBox="1">
            <a:spLocks noChangeArrowheads="1"/>
          </p:cNvSpPr>
          <p:nvPr/>
        </p:nvSpPr>
        <p:spPr bwMode="auto">
          <a:xfrm>
            <a:off x="2051050" y="1412875"/>
            <a:ext cx="390366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turn</a:t>
            </a:r>
            <a:r>
              <a:rPr lang="en-US" altLang="zh-CN" sz="6600">
                <a:solidFill>
                  <a:srgbClr val="FF0066"/>
                </a:solidFill>
                <a:latin typeface="Calibri" pitchFamily="34" charset="0"/>
              </a:rPr>
              <a:t> </a:t>
            </a:r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right</a:t>
            </a:r>
          </a:p>
        </p:txBody>
      </p:sp>
      <p:sp>
        <p:nvSpPr>
          <p:cNvPr id="35846" name="Text Box 8"/>
          <p:cNvSpPr txBox="1">
            <a:spLocks noChangeArrowheads="1"/>
          </p:cNvSpPr>
          <p:nvPr/>
        </p:nvSpPr>
        <p:spPr bwMode="auto">
          <a:xfrm>
            <a:off x="5292725" y="188913"/>
            <a:ext cx="32004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6000" b="1">
                <a:latin typeface="Calibri" pitchFamily="34" charset="0"/>
              </a:rPr>
              <a:t> </a:t>
            </a:r>
            <a:r>
              <a:rPr lang="zh-CN" altLang="en-US" sz="6000" b="1">
                <a:latin typeface="Calibri" pitchFamily="34" charset="0"/>
              </a:rPr>
              <a:t>左转弯</a:t>
            </a:r>
          </a:p>
        </p:txBody>
      </p:sp>
      <p:sp>
        <p:nvSpPr>
          <p:cNvPr id="35847" name="TextBox 7"/>
          <p:cNvSpPr txBox="1">
            <a:spLocks noChangeArrowheads="1"/>
          </p:cNvSpPr>
          <p:nvPr/>
        </p:nvSpPr>
        <p:spPr bwMode="auto">
          <a:xfrm>
            <a:off x="5903913" y="1412875"/>
            <a:ext cx="3240087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6000" b="1">
                <a:latin typeface="Calibri" pitchFamily="34" charset="0"/>
              </a:rPr>
              <a:t>右转弯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2924175"/>
            <a:ext cx="1957388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24400"/>
            <a:ext cx="18446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1835150" y="2997200"/>
            <a:ext cx="77057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go  straight  </a:t>
            </a:r>
            <a:r>
              <a:rPr lang="zh-CN" altLang="en-US" sz="6000" b="1">
                <a:cs typeface="Arial" charset="0"/>
              </a:rPr>
              <a:t>直走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908175" y="4868863"/>
            <a:ext cx="7235825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FF0066"/>
                </a:solidFill>
                <a:cs typeface="Arial" charset="0"/>
              </a:rPr>
              <a:t>crossing</a:t>
            </a:r>
            <a:r>
              <a:rPr lang="en-US" altLang="zh-CN">
                <a:latin typeface="Calibri" pitchFamily="34" charset="0"/>
              </a:rPr>
              <a:t>  </a:t>
            </a:r>
            <a:r>
              <a:rPr lang="zh-CN" altLang="en-US" sz="6000" b="1">
                <a:latin typeface="Calibri" pitchFamily="34" charset="0"/>
              </a:rPr>
              <a:t>十字路口</a:t>
            </a:r>
          </a:p>
        </p:txBody>
      </p:sp>
    </p:spTree>
  </p:cSld>
  <p:clrMapOvr>
    <a:masterClrMapping/>
  </p:clrMapOvr>
  <p:transition spd="med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十字形 8"/>
          <p:cNvSpPr/>
          <p:nvPr/>
        </p:nvSpPr>
        <p:spPr>
          <a:xfrm>
            <a:off x="-757238" y="404813"/>
            <a:ext cx="5148263" cy="5157787"/>
          </a:xfrm>
          <a:prstGeom prst="plus">
            <a:avLst>
              <a:gd name="adj" fmla="val 47137"/>
            </a:avLst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流程图: 过程 10"/>
          <p:cNvSpPr/>
          <p:nvPr/>
        </p:nvSpPr>
        <p:spPr>
          <a:xfrm>
            <a:off x="6875463" y="2781300"/>
            <a:ext cx="2268537" cy="431800"/>
          </a:xfrm>
          <a:prstGeom prst="flowChartProces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3924300" y="3789363"/>
            <a:ext cx="4248150" cy="2303462"/>
          </a:xfrm>
          <a:prstGeom prst="ellips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圆角右箭头 12"/>
          <p:cNvSpPr/>
          <p:nvPr/>
        </p:nvSpPr>
        <p:spPr>
          <a:xfrm flipH="1">
            <a:off x="3779838" y="2708275"/>
            <a:ext cx="1804987" cy="1231900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7" name="圆角右箭头 6"/>
          <p:cNvSpPr/>
          <p:nvPr/>
        </p:nvSpPr>
        <p:spPr>
          <a:xfrm>
            <a:off x="6588125" y="2636838"/>
            <a:ext cx="1368425" cy="1312862"/>
          </a:xfrm>
          <a:prstGeom prst="bentArrow">
            <a:avLst>
              <a:gd name="adj1" fmla="val 25000"/>
              <a:gd name="adj2" fmla="val 28147"/>
              <a:gd name="adj3" fmla="val 25000"/>
              <a:gd name="adj4" fmla="val 226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1908175" y="0"/>
            <a:ext cx="4751388" cy="1368425"/>
          </a:xfrm>
          <a:prstGeom prst="ellipse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991" name="TextBox 9"/>
          <p:cNvSpPr txBox="1">
            <a:spLocks noChangeArrowheads="1"/>
          </p:cNvSpPr>
          <p:nvPr/>
        </p:nvSpPr>
        <p:spPr bwMode="auto">
          <a:xfrm>
            <a:off x="4859338" y="5373688"/>
            <a:ext cx="3673475" cy="101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cinema</a:t>
            </a:r>
            <a:endParaRPr lang="zh-CN" altLang="en-US" sz="6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2195513" y="333375"/>
            <a:ext cx="4176712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Italian restaurant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6" name="直接箭头连接符 15"/>
          <p:cNvCxnSpPr>
            <a:stCxn id="13" idx="3"/>
          </p:cNvCxnSpPr>
          <p:nvPr/>
        </p:nvCxnSpPr>
        <p:spPr>
          <a:xfrm flipH="1" flipV="1">
            <a:off x="2051050" y="2997200"/>
            <a:ext cx="1728788" cy="1905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3" name="直接箭头连接符 22"/>
          <p:cNvCxnSpPr/>
          <p:nvPr/>
        </p:nvCxnSpPr>
        <p:spPr>
          <a:xfrm flipV="1">
            <a:off x="611188" y="2997200"/>
            <a:ext cx="1223962" cy="143986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0" y="4292600"/>
            <a:ext cx="18351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crossing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TextBox 26"/>
          <p:cNvSpPr txBox="1">
            <a:spLocks noChangeArrowheads="1"/>
          </p:cNvSpPr>
          <p:nvPr/>
        </p:nvSpPr>
        <p:spPr bwMode="auto">
          <a:xfrm>
            <a:off x="2051050" y="3141663"/>
            <a:ext cx="23764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 straight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6732588" y="1916113"/>
            <a:ext cx="2627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3563938" y="2205038"/>
            <a:ext cx="201612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left</a:t>
            </a:r>
            <a:endParaRPr lang="zh-CN" alt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999" name="图片 16" descr="2625614_105005607000_2.jpg"/>
          <p:cNvPicPr>
            <a:picLocks noChangeAspect="1"/>
          </p:cNvPicPr>
          <p:nvPr/>
        </p:nvPicPr>
        <p:blipFill>
          <a:blip r:embed="rId2"/>
          <a:srcRect t="8228" r="1762"/>
          <a:stretch>
            <a:fillRect/>
          </a:stretch>
        </p:blipFill>
        <p:spPr bwMode="auto">
          <a:xfrm>
            <a:off x="2771775" y="4365625"/>
            <a:ext cx="2025650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4643438" y="4292600"/>
            <a:ext cx="42497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Turn right,here?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直角上箭头 18"/>
          <p:cNvSpPr/>
          <p:nvPr/>
        </p:nvSpPr>
        <p:spPr>
          <a:xfrm flipH="1">
            <a:off x="1692275" y="2349500"/>
            <a:ext cx="647700" cy="647700"/>
          </a:xfrm>
          <a:prstGeom prst="bentUpArrow">
            <a:avLst>
              <a:gd name="adj1" fmla="val 25000"/>
              <a:gd name="adj2" fmla="val 25000"/>
              <a:gd name="adj3" fmla="val 2500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21" name="直接箭头连接符 20"/>
          <p:cNvCxnSpPr>
            <a:stCxn id="19" idx="0"/>
          </p:cNvCxnSpPr>
          <p:nvPr/>
        </p:nvCxnSpPr>
        <p:spPr>
          <a:xfrm flipH="1" flipV="1">
            <a:off x="1835150" y="765175"/>
            <a:ext cx="19050" cy="158432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/>
      <p:bldP spid="24" grpId="0"/>
      <p:bldP spid="27" grpId="0"/>
      <p:bldP spid="28" grpId="0"/>
      <p:bldP spid="29" grpId="0"/>
      <p:bldP spid="1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4" descr="u=1153828891,4287223681&amp;fm=23&amp;gp=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09800" y="1219200"/>
            <a:ext cx="4419600" cy="3322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Rectangle 5"/>
          <p:cNvSpPr>
            <a:spLocks noChangeArrowheads="1"/>
          </p:cNvSpPr>
          <p:nvPr/>
        </p:nvSpPr>
        <p:spPr bwMode="auto">
          <a:xfrm>
            <a:off x="0" y="4648200"/>
            <a:ext cx="44958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600" b="1">
                <a:solidFill>
                  <a:srgbClr val="E30726"/>
                </a:solidFill>
                <a:cs typeface="Arial" charset="0"/>
              </a:rPr>
              <a:t>turn left</a:t>
            </a:r>
          </a:p>
        </p:txBody>
      </p:sp>
      <p:sp>
        <p:nvSpPr>
          <p:cNvPr id="13318" name="Rectangle 6"/>
          <p:cNvSpPr>
            <a:spLocks noChangeArrowheads="1"/>
          </p:cNvSpPr>
          <p:nvPr/>
        </p:nvSpPr>
        <p:spPr bwMode="auto">
          <a:xfrm>
            <a:off x="4800600" y="4651375"/>
            <a:ext cx="39481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rgbClr val="E30726"/>
                </a:solidFill>
                <a:cs typeface="Arial" charset="0"/>
              </a:rPr>
              <a:t>turn right</a:t>
            </a:r>
          </a:p>
        </p:txBody>
      </p:sp>
      <p:sp>
        <p:nvSpPr>
          <p:cNvPr id="13319" name="Rectangle 7"/>
          <p:cNvSpPr>
            <a:spLocks noChangeArrowheads="1"/>
          </p:cNvSpPr>
          <p:nvPr/>
        </p:nvSpPr>
        <p:spPr bwMode="auto">
          <a:xfrm>
            <a:off x="1981200" y="168275"/>
            <a:ext cx="4664075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600" b="1">
                <a:solidFill>
                  <a:srgbClr val="E30726"/>
                </a:solidFill>
                <a:cs typeface="Arial" charset="0"/>
              </a:rPr>
              <a:t>go straight</a:t>
            </a:r>
          </a:p>
        </p:txBody>
      </p:sp>
      <p:sp>
        <p:nvSpPr>
          <p:cNvPr id="13320" name="Line 8"/>
          <p:cNvSpPr>
            <a:spLocks noChangeShapeType="1"/>
          </p:cNvSpPr>
          <p:nvPr/>
        </p:nvSpPr>
        <p:spPr bwMode="auto">
          <a:xfrm flipH="1">
            <a:off x="1905000" y="3124200"/>
            <a:ext cx="1219200" cy="17526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1" name="Line 9"/>
          <p:cNvSpPr>
            <a:spLocks noChangeShapeType="1"/>
          </p:cNvSpPr>
          <p:nvPr/>
        </p:nvSpPr>
        <p:spPr bwMode="auto">
          <a:xfrm>
            <a:off x="5638800" y="3124200"/>
            <a:ext cx="1371600" cy="19050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3322" name="Line 10"/>
          <p:cNvSpPr>
            <a:spLocks noChangeShapeType="1"/>
          </p:cNvSpPr>
          <p:nvPr/>
        </p:nvSpPr>
        <p:spPr bwMode="auto">
          <a:xfrm flipH="1">
            <a:off x="4267200" y="1066800"/>
            <a:ext cx="0" cy="1143000"/>
          </a:xfrm>
          <a:prstGeom prst="line">
            <a:avLst/>
          </a:prstGeom>
          <a:noFill/>
          <a:ln w="63500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3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3319" grpId="0"/>
      <p:bldP spid="13320" grpId="0" animBg="1"/>
      <p:bldP spid="13321" grpId="0" animBg="1"/>
      <p:bldP spid="1332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item-0CA6FACF-B781F5050000000000373A2406E240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6325" y="0"/>
            <a:ext cx="2987675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4" name="Picture 7" descr="a5fce948486e7b79a188cf413c44e32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172200" cy="321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789363"/>
            <a:ext cx="9144000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latin typeface="Times New Roman" pitchFamily="18" charset="0"/>
                <a:cs typeface="Times New Roman" pitchFamily="18" charset="0"/>
              </a:rPr>
              <a:t>Turn left </a:t>
            </a:r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at</a:t>
            </a:r>
            <a:r>
              <a:rPr lang="en-US" altLang="zh-CN" sz="4800" b="1">
                <a:latin typeface="Times New Roman" pitchFamily="18" charset="0"/>
                <a:cs typeface="Times New Roman" pitchFamily="18" charset="0"/>
              </a:rPr>
              <a:t> the crossing.</a:t>
            </a:r>
          </a:p>
          <a:p>
            <a:r>
              <a:rPr lang="zh-CN" altLang="en-US" sz="4800" b="1">
                <a:latin typeface="Times New Roman" pitchFamily="18" charset="0"/>
                <a:cs typeface="Times New Roman" pitchFamily="18" charset="0"/>
              </a:rPr>
              <a:t>在十字路口左转弯。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7" descr="a5fce948486e7b79a188cf413c44e3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28600"/>
            <a:ext cx="6172200" cy="3211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066800" y="3505200"/>
            <a:ext cx="40767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8000" b="1">
                <a:solidFill>
                  <a:srgbClr val="E30726"/>
                </a:solidFill>
                <a:latin typeface="Comic Sans MS" pitchFamily="66" charset="0"/>
              </a:rPr>
              <a:t>crossing</a:t>
            </a:r>
          </a:p>
        </p:txBody>
      </p:sp>
      <p:pic>
        <p:nvPicPr>
          <p:cNvPr id="9226" name="Picture 10" descr="124825815938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76875" y="0"/>
            <a:ext cx="36671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7" name="Rectangle 11"/>
          <p:cNvSpPr>
            <a:spLocks noChangeArrowheads="1"/>
          </p:cNvSpPr>
          <p:nvPr/>
        </p:nvSpPr>
        <p:spPr bwMode="auto">
          <a:xfrm>
            <a:off x="0" y="4948238"/>
            <a:ext cx="8904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cs typeface="Arial" charset="0"/>
              </a:rPr>
              <a:t>Turn right </a:t>
            </a:r>
            <a:r>
              <a:rPr lang="en-US" altLang="zh-CN" sz="5400" b="1">
                <a:solidFill>
                  <a:srgbClr val="E30726"/>
                </a:solidFill>
                <a:cs typeface="Arial" charset="0"/>
              </a:rPr>
              <a:t>at</a:t>
            </a:r>
            <a:r>
              <a:rPr lang="en-US" altLang="zh-CN" sz="5400" b="1">
                <a:cs typeface="Arial" charset="0"/>
              </a:rPr>
              <a:t> the crossing. 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68313" y="6027738"/>
            <a:ext cx="5616575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4800" b="1">
                <a:latin typeface="Calibri" pitchFamily="34" charset="0"/>
              </a:rPr>
              <a:t>在十字路口右转弯。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500"/>
                                        <p:tgtEl>
                                          <p:spTgt spid="9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7" grpId="0" build="allAtOnce"/>
      <p:bldP spid="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4" descr="item-0CA6FACF-B781F5050000000000373A2406E2402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91200" y="0"/>
            <a:ext cx="33528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84175" y="4365625"/>
            <a:ext cx="8759825" cy="1014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6000" b="1">
                <a:cs typeface="Arial" charset="0"/>
              </a:rPr>
              <a:t>Turn left </a:t>
            </a:r>
            <a:r>
              <a:rPr lang="en-US" altLang="zh-CN" sz="6000" b="1">
                <a:solidFill>
                  <a:srgbClr val="E30726"/>
                </a:solidFill>
                <a:cs typeface="Arial" charset="0"/>
              </a:rPr>
              <a:t>at</a:t>
            </a:r>
            <a:r>
              <a:rPr lang="en-US" altLang="zh-CN" sz="6000" b="1">
                <a:cs typeface="Arial" charset="0"/>
              </a:rPr>
              <a:t> the cinema.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27088" y="5516563"/>
            <a:ext cx="640873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在公园左转弯。</a:t>
            </a:r>
          </a:p>
        </p:txBody>
      </p:sp>
      <p:pic>
        <p:nvPicPr>
          <p:cNvPr id="46084" name="Picture 2" descr="图片l2"/>
          <p:cNvPicPr>
            <a:picLocks noChangeAspect="1" noChangeArrowheads="1"/>
          </p:cNvPicPr>
          <p:nvPr/>
        </p:nvPicPr>
        <p:blipFill>
          <a:blip r:embed="rId3"/>
          <a:srcRect l="8060" t="7445" r="8118" b="6171"/>
          <a:stretch>
            <a:fillRect/>
          </a:stretch>
        </p:blipFill>
        <p:spPr bwMode="auto">
          <a:xfrm>
            <a:off x="0" y="0"/>
            <a:ext cx="5456238" cy="357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图片 1" descr="2625614_105005607000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771775" cy="501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 2"/>
          <p:cNvSpPr/>
          <p:nvPr/>
        </p:nvSpPr>
        <p:spPr>
          <a:xfrm>
            <a:off x="2771775" y="404813"/>
            <a:ext cx="6372225" cy="2519362"/>
          </a:xfrm>
          <a:prstGeom prst="roundRect">
            <a:avLst>
              <a:gd name="adj" fmla="val 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2771775" y="692150"/>
            <a:ext cx="6372225" cy="193992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I’m from the science museum.</a:t>
            </a:r>
            <a:endParaRPr lang="zh-CN" altLang="en-US" sz="6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图片 5" descr="c7d97b20-3612-448c-8681-2cd89775c259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24088" y="0"/>
            <a:ext cx="6919912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5288" y="4797425"/>
            <a:ext cx="7740650" cy="17541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science  museum </a:t>
            </a:r>
          </a:p>
          <a:p>
            <a:r>
              <a:rPr lang="zh-CN" altLang="en-US" sz="5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科技博物馆</a:t>
            </a:r>
          </a:p>
        </p:txBody>
      </p:sp>
      <p:pic>
        <p:nvPicPr>
          <p:cNvPr id="9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423275" y="6137275"/>
            <a:ext cx="720725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4" grpId="0" animBg="1"/>
      <p:bldP spid="7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4" descr="124825815938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6463" y="0"/>
            <a:ext cx="3667125" cy="366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6" name="Picture 2" descr="pic_166467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 r="183" b="143"/>
          <a:stretch>
            <a:fillRect/>
          </a:stretch>
        </p:blipFill>
        <p:spPr bwMode="auto">
          <a:xfrm>
            <a:off x="755650" y="260350"/>
            <a:ext cx="2770188" cy="326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8" name="Rectangle 8"/>
          <p:cNvSpPr>
            <a:spLocks noChangeArrowheads="1"/>
          </p:cNvSpPr>
          <p:nvPr/>
        </p:nvSpPr>
        <p:spPr bwMode="auto">
          <a:xfrm>
            <a:off x="0" y="4948238"/>
            <a:ext cx="8674100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5400" b="1">
                <a:cs typeface="Arial" charset="0"/>
              </a:rPr>
              <a:t>Turn right </a:t>
            </a:r>
            <a:r>
              <a:rPr lang="en-US" altLang="zh-CN" sz="5400" b="1">
                <a:solidFill>
                  <a:srgbClr val="E30726"/>
                </a:solidFill>
                <a:cs typeface="Arial" charset="0"/>
              </a:rPr>
              <a:t>at</a:t>
            </a:r>
            <a:r>
              <a:rPr lang="en-US" altLang="zh-CN" sz="5400" b="1">
                <a:cs typeface="Arial" charset="0"/>
              </a:rPr>
              <a:t> the hospital. 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95288" y="5876925"/>
            <a:ext cx="84248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latin typeface="Calibri" pitchFamily="34" charset="0"/>
              </a:rPr>
              <a:t>在医院右转弯。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8" grpId="0"/>
      <p:bldP spid="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1988840"/>
            <a:ext cx="8360237" cy="1754326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Play a game!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I say you do &amp; I</a:t>
            </a: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r>
              <a:rPr lang="en-US" altLang="zh-CN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ea typeface="+mn-ea"/>
                <a:cs typeface="Times New Roman" pitchFamily="18" charset="0"/>
              </a:rPr>
              <a:t>do you say.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1"/>
          <p:cNvSpPr txBox="1">
            <a:spLocks noChangeArrowheads="1"/>
          </p:cNvSpPr>
          <p:nvPr/>
        </p:nvSpPr>
        <p:spPr bwMode="auto">
          <a:xfrm>
            <a:off x="0" y="333375"/>
            <a:ext cx="8964613" cy="922338"/>
          </a:xfrm>
          <a:prstGeom prst="rect">
            <a:avLst/>
          </a:prstGeom>
          <a:solidFill>
            <a:srgbClr val="00B05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5400" b="1">
                <a:latin typeface="Calibri" pitchFamily="34" charset="0"/>
              </a:rPr>
              <a:t>Be a tour guide for the robot</a:t>
            </a:r>
            <a:endParaRPr lang="zh-CN" altLang="en-US" sz="5400" b="1">
              <a:latin typeface="Calibri" pitchFamily="34" charset="0"/>
            </a:endParaRPr>
          </a:p>
        </p:txBody>
      </p:sp>
      <p:pic>
        <p:nvPicPr>
          <p:cNvPr id="49154" name="图片 2" descr="2625614_105005607000_2.jpg"/>
          <p:cNvPicPr>
            <a:picLocks noChangeAspect="1"/>
          </p:cNvPicPr>
          <p:nvPr/>
        </p:nvPicPr>
        <p:blipFill>
          <a:blip r:embed="rId2"/>
          <a:srcRect t="8228" r="1762"/>
          <a:stretch>
            <a:fillRect/>
          </a:stretch>
        </p:blipFill>
        <p:spPr bwMode="auto">
          <a:xfrm>
            <a:off x="2124075" y="1341438"/>
            <a:ext cx="4300538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39552" y="5805264"/>
            <a:ext cx="6984776" cy="769441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为</a:t>
            </a:r>
            <a:r>
              <a:rPr lang="en-US" altLang="zh-CN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Robot</a:t>
            </a:r>
            <a:r>
              <a:rPr lang="zh-CN" alt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当回导游吧！</a:t>
            </a:r>
            <a:endParaRPr lang="zh-CN" altLang="en-US" sz="4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5219700" y="260350"/>
            <a:ext cx="1944688" cy="5857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bookstore</a:t>
            </a:r>
            <a:endParaRPr lang="zh-CN" altLang="en-US" sz="3200" b="1">
              <a:latin typeface="Calibr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2924175"/>
            <a:ext cx="2159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3716338"/>
            <a:ext cx="2159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775" y="2997200"/>
            <a:ext cx="19081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71775" y="3716338"/>
            <a:ext cx="20510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292725" y="3068638"/>
            <a:ext cx="21224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64163" y="3644900"/>
            <a:ext cx="21240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56550" y="3068638"/>
            <a:ext cx="11874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56550" y="3644900"/>
            <a:ext cx="11874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71775" y="0"/>
            <a:ext cx="0" cy="29702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95513" y="0"/>
            <a:ext cx="0" cy="29702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95513" y="3716338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00338" y="3716338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87900" y="3644900"/>
            <a:ext cx="0" cy="28082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64163" y="3716338"/>
            <a:ext cx="0" cy="28082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716463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451725" y="3644900"/>
            <a:ext cx="0" cy="26368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292725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56550" y="3644900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380288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956550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0198" name="TextBox 46"/>
          <p:cNvSpPr txBox="1">
            <a:spLocks noChangeArrowheads="1"/>
          </p:cNvSpPr>
          <p:nvPr/>
        </p:nvSpPr>
        <p:spPr bwMode="auto">
          <a:xfrm>
            <a:off x="5651500" y="5229225"/>
            <a:ext cx="1800225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cinema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0199" name="TextBox 50"/>
          <p:cNvSpPr txBox="1">
            <a:spLocks noChangeArrowheads="1"/>
          </p:cNvSpPr>
          <p:nvPr/>
        </p:nvSpPr>
        <p:spPr bwMode="auto">
          <a:xfrm>
            <a:off x="0" y="0"/>
            <a:ext cx="2195513" cy="12001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science museum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0200" name="TextBox 51"/>
          <p:cNvSpPr txBox="1">
            <a:spLocks noChangeArrowheads="1"/>
          </p:cNvSpPr>
          <p:nvPr/>
        </p:nvSpPr>
        <p:spPr bwMode="auto">
          <a:xfrm>
            <a:off x="0" y="5229225"/>
            <a:ext cx="2195513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hospital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0201" name="TextBox 52"/>
          <p:cNvSpPr txBox="1">
            <a:spLocks noChangeArrowheads="1"/>
          </p:cNvSpPr>
          <p:nvPr/>
        </p:nvSpPr>
        <p:spPr bwMode="auto">
          <a:xfrm>
            <a:off x="2771775" y="188913"/>
            <a:ext cx="1728788" cy="10763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post office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50202" name="TextBox 53"/>
          <p:cNvSpPr txBox="1">
            <a:spLocks noChangeArrowheads="1"/>
          </p:cNvSpPr>
          <p:nvPr/>
        </p:nvSpPr>
        <p:spPr bwMode="auto">
          <a:xfrm>
            <a:off x="3563938" y="5084763"/>
            <a:ext cx="1223962" cy="6461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park</a:t>
            </a:r>
            <a:endParaRPr lang="zh-CN" altLang="en-US" sz="3600" b="1">
              <a:latin typeface="Calibri" pitchFamily="34" charset="0"/>
            </a:endParaRPr>
          </a:p>
        </p:txBody>
      </p:sp>
      <p:pic>
        <p:nvPicPr>
          <p:cNvPr id="50203" name="图片 56" descr="2625614_105005607000_2.jpg"/>
          <p:cNvPicPr>
            <a:picLocks noChangeAspect="1"/>
          </p:cNvPicPr>
          <p:nvPr/>
        </p:nvPicPr>
        <p:blipFill>
          <a:blip r:embed="rId3"/>
          <a:srcRect t="8228" r="1762"/>
          <a:stretch>
            <a:fillRect/>
          </a:stretch>
        </p:blipFill>
        <p:spPr bwMode="auto">
          <a:xfrm>
            <a:off x="7380288" y="5229225"/>
            <a:ext cx="595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9" name="直接箭头连接符 58"/>
          <p:cNvCxnSpPr/>
          <p:nvPr/>
        </p:nvCxnSpPr>
        <p:spPr>
          <a:xfrm flipV="1">
            <a:off x="7667625" y="3789363"/>
            <a:ext cx="0" cy="13684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7" name="圆角右箭头 66"/>
          <p:cNvSpPr/>
          <p:nvPr/>
        </p:nvSpPr>
        <p:spPr>
          <a:xfrm flipH="1">
            <a:off x="7092950" y="3213100"/>
            <a:ext cx="647700" cy="576263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 flipH="1">
            <a:off x="5219700" y="3357563"/>
            <a:ext cx="1944688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9" name="圆角右箭头 78"/>
          <p:cNvSpPr/>
          <p:nvPr/>
        </p:nvSpPr>
        <p:spPr>
          <a:xfrm rot="5400000" flipH="1" flipV="1">
            <a:off x="4500563" y="2492375"/>
            <a:ext cx="935038" cy="649287"/>
          </a:xfrm>
          <a:prstGeom prst="bentArrow">
            <a:avLst>
              <a:gd name="adj1" fmla="val 25000"/>
              <a:gd name="adj2" fmla="val 50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81" name="直接箭头连接符 80"/>
          <p:cNvCxnSpPr>
            <a:stCxn id="79" idx="3"/>
          </p:cNvCxnSpPr>
          <p:nvPr/>
        </p:nvCxnSpPr>
        <p:spPr>
          <a:xfrm flipH="1" flipV="1">
            <a:off x="4932363" y="549275"/>
            <a:ext cx="34925" cy="18002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4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43900" y="6057900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" name="十字星 37"/>
          <p:cNvSpPr/>
          <p:nvPr/>
        </p:nvSpPr>
        <p:spPr>
          <a:xfrm>
            <a:off x="2051050" y="5300663"/>
            <a:ext cx="360363" cy="360362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十字星 38"/>
          <p:cNvSpPr/>
          <p:nvPr/>
        </p:nvSpPr>
        <p:spPr>
          <a:xfrm>
            <a:off x="4643438" y="5229225"/>
            <a:ext cx="360362" cy="360363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2555875" y="476250"/>
            <a:ext cx="360363" cy="360363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十字星 40"/>
          <p:cNvSpPr/>
          <p:nvPr/>
        </p:nvSpPr>
        <p:spPr>
          <a:xfrm>
            <a:off x="5003800" y="333375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十字星 41"/>
          <p:cNvSpPr/>
          <p:nvPr/>
        </p:nvSpPr>
        <p:spPr>
          <a:xfrm>
            <a:off x="2051050" y="333375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1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492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4"/>
                </p:tgtEl>
              </p:cMediaNode>
            </p:audio>
          </p:childTnLst>
        </p:cTn>
      </p:par>
    </p:tnLst>
    <p:bldLst>
      <p:bldP spid="5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49"/>
          <p:cNvSpPr txBox="1">
            <a:spLocks noChangeArrowheads="1"/>
          </p:cNvSpPr>
          <p:nvPr/>
        </p:nvSpPr>
        <p:spPr bwMode="auto">
          <a:xfrm>
            <a:off x="5219700" y="260350"/>
            <a:ext cx="1944688" cy="5857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bookstore</a:t>
            </a:r>
            <a:endParaRPr lang="zh-CN" altLang="en-US" sz="3200" b="1">
              <a:latin typeface="Calibr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2924175"/>
            <a:ext cx="2159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3716338"/>
            <a:ext cx="2159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775" y="2997200"/>
            <a:ext cx="19081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71775" y="3716338"/>
            <a:ext cx="20510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292725" y="3068638"/>
            <a:ext cx="21224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64163" y="3644900"/>
            <a:ext cx="21240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56550" y="3068638"/>
            <a:ext cx="11874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56550" y="3644900"/>
            <a:ext cx="11874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71775" y="0"/>
            <a:ext cx="0" cy="29702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95513" y="0"/>
            <a:ext cx="0" cy="29702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95513" y="3716338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00338" y="3716338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87900" y="3644900"/>
            <a:ext cx="0" cy="28082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64163" y="3716338"/>
            <a:ext cx="0" cy="28082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716463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451725" y="3644900"/>
            <a:ext cx="0" cy="26368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292725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56550" y="3644900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380288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956550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1222" name="TextBox 46"/>
          <p:cNvSpPr txBox="1">
            <a:spLocks noChangeArrowheads="1"/>
          </p:cNvSpPr>
          <p:nvPr/>
        </p:nvSpPr>
        <p:spPr bwMode="auto">
          <a:xfrm>
            <a:off x="5651500" y="5229225"/>
            <a:ext cx="1800225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cinema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1223" name="TextBox 50"/>
          <p:cNvSpPr txBox="1">
            <a:spLocks noChangeArrowheads="1"/>
          </p:cNvSpPr>
          <p:nvPr/>
        </p:nvSpPr>
        <p:spPr bwMode="auto">
          <a:xfrm>
            <a:off x="0" y="0"/>
            <a:ext cx="2195513" cy="12001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science museum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0" y="5229225"/>
            <a:ext cx="2195513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hospital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1225" name="TextBox 52"/>
          <p:cNvSpPr txBox="1">
            <a:spLocks noChangeArrowheads="1"/>
          </p:cNvSpPr>
          <p:nvPr/>
        </p:nvSpPr>
        <p:spPr bwMode="auto">
          <a:xfrm>
            <a:off x="2771775" y="188913"/>
            <a:ext cx="1728788" cy="58420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cinema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51226" name="TextBox 53"/>
          <p:cNvSpPr txBox="1">
            <a:spLocks noChangeArrowheads="1"/>
          </p:cNvSpPr>
          <p:nvPr/>
        </p:nvSpPr>
        <p:spPr bwMode="auto">
          <a:xfrm>
            <a:off x="3563938" y="5084763"/>
            <a:ext cx="1223962" cy="6461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park</a:t>
            </a:r>
            <a:endParaRPr lang="zh-CN" altLang="en-US" sz="3600" b="1">
              <a:latin typeface="Calibri" pitchFamily="34" charset="0"/>
            </a:endParaRPr>
          </a:p>
        </p:txBody>
      </p:sp>
      <p:pic>
        <p:nvPicPr>
          <p:cNvPr id="51227" name="图片 56" descr="2625614_105005607000_2.jpg"/>
          <p:cNvPicPr>
            <a:picLocks noChangeAspect="1"/>
          </p:cNvPicPr>
          <p:nvPr/>
        </p:nvPicPr>
        <p:blipFill>
          <a:blip r:embed="rId3"/>
          <a:srcRect t="8228" r="1762"/>
          <a:stretch>
            <a:fillRect/>
          </a:stretch>
        </p:blipFill>
        <p:spPr bwMode="auto">
          <a:xfrm>
            <a:off x="7380288" y="5229225"/>
            <a:ext cx="595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9" name="直接箭头连接符 58"/>
          <p:cNvCxnSpPr/>
          <p:nvPr/>
        </p:nvCxnSpPr>
        <p:spPr>
          <a:xfrm flipV="1">
            <a:off x="7667625" y="3789363"/>
            <a:ext cx="0" cy="13684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7" name="圆角右箭头 66"/>
          <p:cNvSpPr/>
          <p:nvPr/>
        </p:nvSpPr>
        <p:spPr>
          <a:xfrm flipH="1">
            <a:off x="7092950" y="3213100"/>
            <a:ext cx="647700" cy="576263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 flipH="1">
            <a:off x="5580063" y="3357563"/>
            <a:ext cx="1584325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7" name="直接箭头连接符 36"/>
          <p:cNvCxnSpPr/>
          <p:nvPr/>
        </p:nvCxnSpPr>
        <p:spPr>
          <a:xfrm flipH="1">
            <a:off x="2700338" y="3357563"/>
            <a:ext cx="2879725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5" name="圆角右箭头 34"/>
          <p:cNvSpPr/>
          <p:nvPr/>
        </p:nvSpPr>
        <p:spPr>
          <a:xfrm rot="5400000" flipV="1">
            <a:off x="1979612" y="3573463"/>
            <a:ext cx="936625" cy="647700"/>
          </a:xfrm>
          <a:prstGeom prst="bentArrow">
            <a:avLst>
              <a:gd name="adj1" fmla="val 25000"/>
              <a:gd name="adj2" fmla="val 50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8" name="直接箭头连接符 37"/>
          <p:cNvCxnSpPr/>
          <p:nvPr/>
        </p:nvCxnSpPr>
        <p:spPr>
          <a:xfrm>
            <a:off x="2339975" y="4365625"/>
            <a:ext cx="36513" cy="107950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6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270875" y="5984875"/>
            <a:ext cx="87312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十字星 38"/>
          <p:cNvSpPr/>
          <p:nvPr/>
        </p:nvSpPr>
        <p:spPr>
          <a:xfrm>
            <a:off x="2051050" y="333375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2555875" y="333375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十字星 40"/>
          <p:cNvSpPr/>
          <p:nvPr/>
        </p:nvSpPr>
        <p:spPr>
          <a:xfrm>
            <a:off x="2051050" y="5300663"/>
            <a:ext cx="360363" cy="360362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十字星 41"/>
          <p:cNvSpPr/>
          <p:nvPr/>
        </p:nvSpPr>
        <p:spPr>
          <a:xfrm>
            <a:off x="5076825" y="333375"/>
            <a:ext cx="358775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251" fill="hold"/>
                                        <p:tgtEl>
                                          <p:spTgt spid="3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6"/>
                </p:tgtEl>
              </p:cMediaNode>
            </p:audio>
          </p:childTnLst>
        </p:cTn>
      </p:par>
    </p:tnLst>
    <p:bldLst>
      <p:bldP spid="52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5" name="图片 1" descr="2625614_105005607000_2.jpg"/>
          <p:cNvPicPr>
            <a:picLocks noChangeAspect="1"/>
          </p:cNvPicPr>
          <p:nvPr/>
        </p:nvPicPr>
        <p:blipFill>
          <a:blip r:embed="rId3"/>
          <a:srcRect t="8228" r="1762"/>
          <a:stretch>
            <a:fillRect/>
          </a:stretch>
        </p:blipFill>
        <p:spPr bwMode="auto">
          <a:xfrm>
            <a:off x="0" y="404813"/>
            <a:ext cx="4011613" cy="558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圆角矩形标注 2"/>
          <p:cNvSpPr/>
          <p:nvPr/>
        </p:nvSpPr>
        <p:spPr>
          <a:xfrm>
            <a:off x="3708400" y="908050"/>
            <a:ext cx="5435600" cy="3600450"/>
          </a:xfrm>
          <a:prstGeom prst="wedgeRoundRectCallout">
            <a:avLst>
              <a:gd name="adj1" fmla="val -78024"/>
              <a:gd name="adj2" fmla="val -21336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227" name="TextBox 3"/>
          <p:cNvSpPr txBox="1">
            <a:spLocks noChangeArrowheads="1"/>
          </p:cNvSpPr>
          <p:nvPr/>
        </p:nvSpPr>
        <p:spPr bwMode="auto">
          <a:xfrm>
            <a:off x="3563938" y="1268413"/>
            <a:ext cx="58674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cs typeface="Arial" charset="0"/>
              </a:rPr>
              <a:t>I want to go home.</a:t>
            </a:r>
          </a:p>
          <a:p>
            <a:r>
              <a:rPr lang="en-US" altLang="zh-CN" sz="4000" b="1">
                <a:solidFill>
                  <a:srgbClr val="FF0000"/>
                </a:solidFill>
                <a:cs typeface="Arial" charset="0"/>
              </a:rPr>
              <a:t>I want to go back to the science museum.</a:t>
            </a:r>
            <a:endParaRPr lang="zh-CN" altLang="en-US" sz="4000" b="1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6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419600" y="3276600"/>
            <a:ext cx="873125" cy="87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9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49"/>
          <p:cNvSpPr txBox="1">
            <a:spLocks noChangeArrowheads="1"/>
          </p:cNvSpPr>
          <p:nvPr/>
        </p:nvSpPr>
        <p:spPr bwMode="auto">
          <a:xfrm>
            <a:off x="5219700" y="260350"/>
            <a:ext cx="1944688" cy="585788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bookstore</a:t>
            </a:r>
            <a:endParaRPr lang="zh-CN" altLang="en-US" sz="3200" b="1">
              <a:latin typeface="Calibri" pitchFamily="34" charset="0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0" y="2924175"/>
            <a:ext cx="2159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3716338"/>
            <a:ext cx="215900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2771775" y="2997200"/>
            <a:ext cx="19081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771775" y="3716338"/>
            <a:ext cx="20510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5292725" y="3068638"/>
            <a:ext cx="2122488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5364163" y="3644900"/>
            <a:ext cx="2124075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956550" y="3068638"/>
            <a:ext cx="11874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956550" y="3644900"/>
            <a:ext cx="1187450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2771775" y="0"/>
            <a:ext cx="0" cy="29702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2195513" y="0"/>
            <a:ext cx="0" cy="2970213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2195513" y="3716338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00338" y="3716338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4787900" y="3644900"/>
            <a:ext cx="0" cy="280828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5364163" y="3716338"/>
            <a:ext cx="0" cy="2808287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4716463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451725" y="3644900"/>
            <a:ext cx="0" cy="26368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5292725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7956550" y="3644900"/>
            <a:ext cx="0" cy="25654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7380288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7956550" y="0"/>
            <a:ext cx="0" cy="304165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3270" name="TextBox 46"/>
          <p:cNvSpPr txBox="1">
            <a:spLocks noChangeArrowheads="1"/>
          </p:cNvSpPr>
          <p:nvPr/>
        </p:nvSpPr>
        <p:spPr bwMode="auto">
          <a:xfrm>
            <a:off x="5651500" y="5229225"/>
            <a:ext cx="1800225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cinema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0" y="0"/>
            <a:ext cx="2195513" cy="12001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science museum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3272" name="TextBox 51"/>
          <p:cNvSpPr txBox="1">
            <a:spLocks noChangeArrowheads="1"/>
          </p:cNvSpPr>
          <p:nvPr/>
        </p:nvSpPr>
        <p:spPr bwMode="auto">
          <a:xfrm>
            <a:off x="0" y="5229225"/>
            <a:ext cx="2195513" cy="6461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hospital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53273" name="TextBox 52"/>
          <p:cNvSpPr txBox="1">
            <a:spLocks noChangeArrowheads="1"/>
          </p:cNvSpPr>
          <p:nvPr/>
        </p:nvSpPr>
        <p:spPr bwMode="auto">
          <a:xfrm>
            <a:off x="2771775" y="188913"/>
            <a:ext cx="1728788" cy="10763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latin typeface="Calibri" pitchFamily="34" charset="0"/>
              </a:rPr>
              <a:t>post office</a:t>
            </a:r>
            <a:endParaRPr lang="zh-CN" altLang="en-US" sz="3200" b="1">
              <a:latin typeface="Calibri" pitchFamily="34" charset="0"/>
            </a:endParaRPr>
          </a:p>
        </p:txBody>
      </p:sp>
      <p:sp>
        <p:nvSpPr>
          <p:cNvPr id="53274" name="TextBox 53"/>
          <p:cNvSpPr txBox="1">
            <a:spLocks noChangeArrowheads="1"/>
          </p:cNvSpPr>
          <p:nvPr/>
        </p:nvSpPr>
        <p:spPr bwMode="auto">
          <a:xfrm>
            <a:off x="3563938" y="5084763"/>
            <a:ext cx="1223962" cy="6461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latin typeface="Calibri" pitchFamily="34" charset="0"/>
              </a:rPr>
              <a:t>park</a:t>
            </a:r>
            <a:endParaRPr lang="zh-CN" altLang="en-US" sz="3600" b="1">
              <a:latin typeface="Calibri" pitchFamily="34" charset="0"/>
            </a:endParaRPr>
          </a:p>
        </p:txBody>
      </p:sp>
      <p:pic>
        <p:nvPicPr>
          <p:cNvPr id="53275" name="图片 56" descr="2625614_105005607000_2.jpg"/>
          <p:cNvPicPr>
            <a:picLocks noChangeAspect="1"/>
          </p:cNvPicPr>
          <p:nvPr/>
        </p:nvPicPr>
        <p:blipFill>
          <a:blip r:embed="rId3"/>
          <a:srcRect t="8228" r="1762"/>
          <a:stretch>
            <a:fillRect/>
          </a:stretch>
        </p:blipFill>
        <p:spPr bwMode="auto">
          <a:xfrm>
            <a:off x="7380288" y="5229225"/>
            <a:ext cx="59531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9" name="直接箭头连接符 58"/>
          <p:cNvCxnSpPr/>
          <p:nvPr/>
        </p:nvCxnSpPr>
        <p:spPr>
          <a:xfrm flipV="1">
            <a:off x="7667625" y="3789363"/>
            <a:ext cx="0" cy="13684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7" name="圆角右箭头 66"/>
          <p:cNvSpPr/>
          <p:nvPr/>
        </p:nvSpPr>
        <p:spPr>
          <a:xfrm flipH="1">
            <a:off x="7092950" y="3213100"/>
            <a:ext cx="647700" cy="576263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68" name="直接箭头连接符 67"/>
          <p:cNvCxnSpPr/>
          <p:nvPr/>
        </p:nvCxnSpPr>
        <p:spPr>
          <a:xfrm flipH="1">
            <a:off x="5580063" y="3357563"/>
            <a:ext cx="1584325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78" name="圆角右箭头 77"/>
          <p:cNvSpPr/>
          <p:nvPr/>
        </p:nvSpPr>
        <p:spPr>
          <a:xfrm rot="5400000" flipH="1" flipV="1">
            <a:off x="2159794" y="2817019"/>
            <a:ext cx="720725" cy="503237"/>
          </a:xfrm>
          <a:prstGeom prst="bentArrow">
            <a:avLst>
              <a:gd name="adj1" fmla="val 25000"/>
              <a:gd name="adj2" fmla="val 50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 flipH="1">
            <a:off x="2771775" y="3357563"/>
            <a:ext cx="2808288" cy="0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2" name="直接箭头连接符 41"/>
          <p:cNvCxnSpPr>
            <a:stCxn id="78" idx="3"/>
          </p:cNvCxnSpPr>
          <p:nvPr/>
        </p:nvCxnSpPr>
        <p:spPr>
          <a:xfrm flipH="1" flipV="1">
            <a:off x="2484438" y="260350"/>
            <a:ext cx="34925" cy="2447925"/>
          </a:xfrm>
          <a:prstGeom prst="straightConnector1">
            <a:avLst/>
          </a:prstGeom>
          <a:ln>
            <a:solidFill>
              <a:srgbClr val="C00000"/>
            </a:solidFill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pic>
        <p:nvPicPr>
          <p:cNvPr id="35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343900" y="5805488"/>
            <a:ext cx="8001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十字星 35"/>
          <p:cNvSpPr/>
          <p:nvPr/>
        </p:nvSpPr>
        <p:spPr>
          <a:xfrm>
            <a:off x="2555875" y="549275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十字星 37"/>
          <p:cNvSpPr/>
          <p:nvPr/>
        </p:nvSpPr>
        <p:spPr>
          <a:xfrm>
            <a:off x="2051050" y="5373688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十字星 38"/>
          <p:cNvSpPr/>
          <p:nvPr/>
        </p:nvSpPr>
        <p:spPr>
          <a:xfrm>
            <a:off x="1835150" y="333375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十字星 39"/>
          <p:cNvSpPr/>
          <p:nvPr/>
        </p:nvSpPr>
        <p:spPr>
          <a:xfrm>
            <a:off x="4643438" y="5229225"/>
            <a:ext cx="360362" cy="360363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十字星 40"/>
          <p:cNvSpPr/>
          <p:nvPr/>
        </p:nvSpPr>
        <p:spPr>
          <a:xfrm>
            <a:off x="5003800" y="333375"/>
            <a:ext cx="360363" cy="358775"/>
          </a:xfrm>
          <a:prstGeom prst="star4">
            <a:avLst/>
          </a:prstGeom>
          <a:solidFill>
            <a:srgbClr val="FF0000"/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5750" fill="hold"/>
                                        <p:tgtEl>
                                          <p:spTgt spid="3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"/>
                </p:tgtEl>
              </p:cMediaNode>
            </p:audio>
          </p:childTnLst>
        </p:cTn>
      </p:par>
    </p:tnLst>
    <p:bldLst>
      <p:bldP spid="51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3" name="图片 4" descr="c7d97b20-3612-448c-8681-2cd89775c259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256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2625614_105005607000_2.jpg"/>
          <p:cNvPicPr>
            <a:picLocks noChangeAspect="1"/>
          </p:cNvPicPr>
          <p:nvPr/>
        </p:nvPicPr>
        <p:blipFill>
          <a:blip r:embed="rId4"/>
          <a:srcRect t="8228" r="1762"/>
          <a:stretch>
            <a:fillRect/>
          </a:stretch>
        </p:blipFill>
        <p:spPr>
          <a:xfrm>
            <a:off x="395288" y="836613"/>
            <a:ext cx="2376487" cy="3311525"/>
          </a:xfrm>
          <a:prstGeom prst="rect">
            <a:avLst/>
          </a:prstGeom>
          <a:solidFill>
            <a:srgbClr val="000000">
              <a:shade val="95000"/>
            </a:srgbClr>
          </a:solidFill>
          <a:ln w="444500" cap="sq">
            <a:solidFill>
              <a:srgbClr val="000000"/>
            </a:solidFill>
            <a:miter lim="800000"/>
          </a:ln>
          <a:effectLst>
            <a:outerShdw blurRad="254000" dist="190500" dir="2700000" sy="90000" algn="bl" rotWithShape="0">
              <a:srgbClr val="000000">
                <a:alpha val="40000"/>
              </a:srgbClr>
            </a:outerShdw>
          </a:effectLst>
        </p:spPr>
      </p:pic>
      <p:sp>
        <p:nvSpPr>
          <p:cNvPr id="7" name="圆角矩形标注 6"/>
          <p:cNvSpPr/>
          <p:nvPr/>
        </p:nvSpPr>
        <p:spPr>
          <a:xfrm>
            <a:off x="2627313" y="260350"/>
            <a:ext cx="6516687" cy="3600450"/>
          </a:xfrm>
          <a:prstGeom prst="wedgeRoundRectCallout">
            <a:avLst>
              <a:gd name="adj1" fmla="val -64334"/>
              <a:gd name="adj2" fmla="val -6734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700338" y="404813"/>
            <a:ext cx="604837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cs typeface="Arial" charset="0"/>
              </a:rPr>
              <a:t> I’m so happy today. Thanks. Goodbye boys and girls. </a:t>
            </a:r>
            <a:endParaRPr lang="zh-CN" altLang="en-US" sz="4000" b="1">
              <a:solidFill>
                <a:srgbClr val="FF0000"/>
              </a:solidFill>
              <a:cs typeface="Arial" charset="0"/>
            </a:endParaRPr>
          </a:p>
        </p:txBody>
      </p:sp>
      <p:pic>
        <p:nvPicPr>
          <p:cNvPr id="10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948488" y="2349500"/>
            <a:ext cx="12954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90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8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7" name="Picture 2" descr="9468d236791a168cd1a2d366"/>
          <p:cNvPicPr>
            <a:picLocks noChangeAspect="1" noChangeArrowheads="1"/>
          </p:cNvPicPr>
          <p:nvPr/>
        </p:nvPicPr>
        <p:blipFill>
          <a:blip r:embed="rId2"/>
          <a:srcRect b="1111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8" name="WordArt 5"/>
          <p:cNvSpPr>
            <a:spLocks noChangeArrowheads="1" noChangeShapeType="1" noTextEdit="1"/>
          </p:cNvSpPr>
          <p:nvPr/>
        </p:nvSpPr>
        <p:spPr bwMode="auto">
          <a:xfrm>
            <a:off x="2286000" y="2971800"/>
            <a:ext cx="4191000" cy="2667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en-US" altLang="zh-CN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Have a check</a:t>
            </a:r>
            <a:endParaRPr lang="zh-CN" altLang="en-US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/>
              <a:ea typeface="宋体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699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solidFill>
                  <a:srgbClr val="FF0000"/>
                </a:solidFill>
                <a:latin typeface="+mn-ea"/>
                <a:ea typeface="+mn-ea"/>
              </a:rPr>
              <a:t>选择合适的一项，补全单词。</a:t>
            </a:r>
            <a:endParaRPr lang="zh-CN" altLang="en-US" sz="44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6322" name="TextBox 2"/>
          <p:cNvSpPr txBox="1">
            <a:spLocks noChangeArrowheads="1"/>
          </p:cNvSpPr>
          <p:nvPr/>
        </p:nvSpPr>
        <p:spPr bwMode="auto">
          <a:xfrm>
            <a:off x="0" y="765175"/>
            <a:ext cx="9144000" cy="452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（     ）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1.c_ _ ssing      A. er       B. ro       C.  or</a:t>
            </a:r>
          </a:p>
          <a:p>
            <a:endParaRPr lang="en-US" altLang="zh-CN" sz="32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（      ）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2.   t_ _ n        A. ur       B. or       C. er</a:t>
            </a:r>
          </a:p>
          <a:p>
            <a:endParaRPr lang="en-US" altLang="zh-CN" sz="32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（     ）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3. str_ _ ght     A. ei       B. ai        C. ie</a:t>
            </a:r>
          </a:p>
          <a:p>
            <a:endParaRPr lang="en-US" altLang="zh-CN" sz="32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（     ）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4.  r_ gh_        A. e,  r      B. c, t     C.  i,  t</a:t>
            </a:r>
          </a:p>
          <a:p>
            <a:endParaRPr lang="en-US" altLang="zh-CN" sz="3200" b="1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3200" b="1">
                <a:latin typeface="Times New Roman" pitchFamily="18" charset="0"/>
                <a:cs typeface="Times New Roman" pitchFamily="18" charset="0"/>
              </a:rPr>
              <a:t>（     ）</a:t>
            </a:r>
            <a:r>
              <a:rPr lang="en-US" altLang="zh-CN" sz="3200" b="1">
                <a:latin typeface="Times New Roman" pitchFamily="18" charset="0"/>
                <a:cs typeface="Times New Roman" pitchFamily="18" charset="0"/>
              </a:rPr>
              <a:t>5. Ita_ _ an    A. i  l        B. l  i       C. u i   </a:t>
            </a:r>
            <a:endParaRPr lang="zh-CN" altLang="en-US" sz="32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95288" y="836613"/>
            <a:ext cx="720725" cy="5842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39750" y="1773238"/>
            <a:ext cx="5762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endParaRPr lang="zh-CN" alt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750" y="2852738"/>
            <a:ext cx="5032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468313" y="3789363"/>
            <a:ext cx="79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539750" y="4724400"/>
            <a:ext cx="719138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en-US" sz="3200" b="1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图片 1" descr="c7d97b20-3612-448c-8681-2cd89775c2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4213" y="0"/>
            <a:ext cx="7704137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TextBox 2"/>
          <p:cNvSpPr txBox="1">
            <a:spLocks noChangeArrowheads="1"/>
          </p:cNvSpPr>
          <p:nvPr/>
        </p:nvSpPr>
        <p:spPr bwMode="auto">
          <a:xfrm>
            <a:off x="0" y="5373688"/>
            <a:ext cx="9144000" cy="1014412"/>
          </a:xfrm>
          <a:prstGeom prst="rect">
            <a:avLst/>
          </a:prstGeom>
          <a:solidFill>
            <a:srgbClr val="FFC000"/>
          </a:solidFill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6000" b="1" i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What a great museum!</a:t>
            </a:r>
            <a:endParaRPr lang="zh-CN" altLang="en-US" sz="6000" b="1" i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Box 1"/>
          <p:cNvSpPr txBox="1">
            <a:spLocks noChangeArrowheads="1"/>
          </p:cNvSpPr>
          <p:nvPr/>
        </p:nvSpPr>
        <p:spPr bwMode="auto">
          <a:xfrm>
            <a:off x="0" y="333375"/>
            <a:ext cx="9144000" cy="378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When you see the sign        , you should (                                 ).</a:t>
            </a:r>
          </a:p>
          <a:p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When you see the sign        , you should (                                 ).</a:t>
            </a:r>
          </a:p>
          <a:p>
            <a:r>
              <a:rPr lang="en-US" altLang="zh-CN" sz="4000" b="1">
                <a:latin typeface="Times New Roman" pitchFamily="18" charset="0"/>
                <a:cs typeface="Times New Roman" pitchFamily="18" charset="0"/>
              </a:rPr>
              <a:t>When you see the sign        , you should (                                ).</a:t>
            </a:r>
            <a:endParaRPr lang="zh-CN" altLang="en-US" sz="4000" b="1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圆角右箭头 2"/>
          <p:cNvSpPr/>
          <p:nvPr/>
        </p:nvSpPr>
        <p:spPr>
          <a:xfrm flipH="1">
            <a:off x="4859338" y="260350"/>
            <a:ext cx="1008062" cy="792163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圆角右箭头 3"/>
          <p:cNvSpPr/>
          <p:nvPr/>
        </p:nvSpPr>
        <p:spPr>
          <a:xfrm>
            <a:off x="5076825" y="1341438"/>
            <a:ext cx="935038" cy="935037"/>
          </a:xfrm>
          <a:prstGeom prst="bentArrow">
            <a:avLst>
              <a:gd name="adj1" fmla="val 25000"/>
              <a:gd name="adj2" fmla="val 26031"/>
              <a:gd name="adj3" fmla="val 25000"/>
              <a:gd name="adj4" fmla="val 226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8313" y="1052513"/>
            <a:ext cx="40322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turn left</a:t>
            </a:r>
            <a:endParaRPr lang="zh-CN" altLang="en-US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39750" y="2133600"/>
            <a:ext cx="4103688" cy="70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turn</a:t>
            </a:r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right</a:t>
            </a:r>
            <a:endParaRPr lang="zh-CN" altLang="en-US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539750" y="3429000"/>
            <a:ext cx="3960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go</a:t>
            </a:r>
            <a:r>
              <a:rPr lang="en-US" altLang="zh-CN">
                <a:latin typeface="Calibri" pitchFamily="34" charset="0"/>
              </a:rPr>
              <a:t> </a:t>
            </a:r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straight</a:t>
            </a:r>
            <a:endParaRPr lang="zh-CN" altLang="en-US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下箭头 11"/>
          <p:cNvSpPr/>
          <p:nvPr/>
        </p:nvSpPr>
        <p:spPr>
          <a:xfrm rot="10800000">
            <a:off x="5076825" y="2492375"/>
            <a:ext cx="647700" cy="1296988"/>
          </a:xfrm>
          <a:prstGeom prst="down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肘形连接符 2"/>
          <p:cNvCxnSpPr/>
          <p:nvPr/>
        </p:nvCxnSpPr>
        <p:spPr>
          <a:xfrm>
            <a:off x="7056438" y="0"/>
            <a:ext cx="2087562" cy="1125538"/>
          </a:xfrm>
          <a:prstGeom prst="bentConnector3">
            <a:avLst>
              <a:gd name="adj1" fmla="val -1816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8" name="肘形连接符 7"/>
          <p:cNvCxnSpPr/>
          <p:nvPr/>
        </p:nvCxnSpPr>
        <p:spPr>
          <a:xfrm flipV="1">
            <a:off x="7127875" y="1773238"/>
            <a:ext cx="2016125" cy="1008062"/>
          </a:xfrm>
          <a:prstGeom prst="bentConnector3">
            <a:avLst>
              <a:gd name="adj1" fmla="val -1399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V="1">
            <a:off x="6372225" y="0"/>
            <a:ext cx="0" cy="2852738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32" name="圆角右箭头 31"/>
          <p:cNvSpPr/>
          <p:nvPr/>
        </p:nvSpPr>
        <p:spPr>
          <a:xfrm>
            <a:off x="6659563" y="1125538"/>
            <a:ext cx="1081087" cy="1295400"/>
          </a:xfrm>
          <a:prstGeom prst="bentArrow">
            <a:avLst>
              <a:gd name="adj1" fmla="val 25000"/>
              <a:gd name="adj2" fmla="val 28147"/>
              <a:gd name="adj3" fmla="val 25000"/>
              <a:gd name="adj4" fmla="val 2266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7164388" y="1916113"/>
            <a:ext cx="1979612" cy="8318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书店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cxnSp>
        <p:nvCxnSpPr>
          <p:cNvPr id="35" name="肘形连接符 34"/>
          <p:cNvCxnSpPr/>
          <p:nvPr/>
        </p:nvCxnSpPr>
        <p:spPr>
          <a:xfrm rot="10800000" flipV="1">
            <a:off x="5219700" y="3357563"/>
            <a:ext cx="1873250" cy="863600"/>
          </a:xfrm>
          <a:prstGeom prst="bentConnector3">
            <a:avLst>
              <a:gd name="adj1" fmla="val -2097"/>
            </a:avLst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5219700" y="4868863"/>
            <a:ext cx="2016125" cy="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7235825" y="4868863"/>
            <a:ext cx="0" cy="863600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8027988" y="3284538"/>
            <a:ext cx="73025" cy="2447925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68" name="圆角右箭头 67"/>
          <p:cNvSpPr/>
          <p:nvPr/>
        </p:nvSpPr>
        <p:spPr>
          <a:xfrm flipH="1">
            <a:off x="6084888" y="4221163"/>
            <a:ext cx="1655762" cy="1368425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0"/>
            </a:avLst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5219700" y="5013325"/>
            <a:ext cx="2447925" cy="8302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0000"/>
                </a:solidFill>
                <a:latin typeface="+mn-ea"/>
                <a:ea typeface="+mn-ea"/>
              </a:rPr>
              <a:t>电影院</a:t>
            </a:r>
            <a:endParaRPr lang="zh-CN" altLang="en-US" sz="4800" b="1" dirty="0">
              <a:solidFill>
                <a:srgbClr val="FF0000"/>
              </a:solidFill>
              <a:latin typeface="+mn-ea"/>
              <a:ea typeface="+mn-ea"/>
            </a:endParaRPr>
          </a:p>
        </p:txBody>
      </p:sp>
      <p:sp>
        <p:nvSpPr>
          <p:cNvPr id="58380" name="TextBox 74"/>
          <p:cNvSpPr txBox="1">
            <a:spLocks noChangeArrowheads="1"/>
          </p:cNvSpPr>
          <p:nvPr/>
        </p:nvSpPr>
        <p:spPr bwMode="auto">
          <a:xfrm>
            <a:off x="0" y="188913"/>
            <a:ext cx="78851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____   _____at the bookstore.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8381" name="TextBox 75"/>
          <p:cNvSpPr txBox="1">
            <a:spLocks noChangeArrowheads="1"/>
          </p:cNvSpPr>
          <p:nvPr/>
        </p:nvSpPr>
        <p:spPr bwMode="auto">
          <a:xfrm>
            <a:off x="0" y="4292600"/>
            <a:ext cx="70199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______  _____at the cinema.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TextBox 76"/>
          <p:cNvSpPr txBox="1">
            <a:spLocks noChangeArrowheads="1"/>
          </p:cNvSpPr>
          <p:nvPr/>
        </p:nvSpPr>
        <p:spPr bwMode="auto">
          <a:xfrm>
            <a:off x="0" y="260350"/>
            <a:ext cx="165576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Turn </a:t>
            </a:r>
            <a:endParaRPr lang="zh-CN" altLang="en-US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TextBox 79"/>
          <p:cNvSpPr txBox="1">
            <a:spLocks noChangeArrowheads="1"/>
          </p:cNvSpPr>
          <p:nvPr/>
        </p:nvSpPr>
        <p:spPr bwMode="auto">
          <a:xfrm>
            <a:off x="1331913" y="188913"/>
            <a:ext cx="15843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right</a:t>
            </a:r>
            <a:endParaRPr lang="zh-CN" altLang="en-US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TextBox 80"/>
          <p:cNvSpPr txBox="1">
            <a:spLocks noChangeArrowheads="1"/>
          </p:cNvSpPr>
          <p:nvPr/>
        </p:nvSpPr>
        <p:spPr bwMode="auto">
          <a:xfrm>
            <a:off x="0" y="4292600"/>
            <a:ext cx="15478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Turn</a:t>
            </a:r>
            <a:r>
              <a:rPr lang="en-US" altLang="zh-CN">
                <a:latin typeface="Calibri" pitchFamily="34" charset="0"/>
              </a:rPr>
              <a:t> </a:t>
            </a:r>
            <a:endParaRPr lang="zh-CN" altLang="en-US">
              <a:latin typeface="Calibri" pitchFamily="34" charset="0"/>
            </a:endParaRPr>
          </a:p>
        </p:txBody>
      </p:sp>
      <p:sp>
        <p:nvSpPr>
          <p:cNvPr id="82" name="TextBox 81"/>
          <p:cNvSpPr txBox="1">
            <a:spLocks noChangeArrowheads="1"/>
          </p:cNvSpPr>
          <p:nvPr/>
        </p:nvSpPr>
        <p:spPr bwMode="auto">
          <a:xfrm>
            <a:off x="1908175" y="4292600"/>
            <a:ext cx="10795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left</a:t>
            </a:r>
            <a:endParaRPr lang="zh-CN" altLang="en-US" sz="4000" b="1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80" grpId="0"/>
      <p:bldP spid="81" grpId="0"/>
      <p:bldP spid="82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云形 1"/>
          <p:cNvSpPr/>
          <p:nvPr/>
        </p:nvSpPr>
        <p:spPr>
          <a:xfrm>
            <a:off x="0" y="0"/>
            <a:ext cx="9144000" cy="6597650"/>
          </a:xfrm>
          <a:prstGeom prst="cloud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1547813" y="981075"/>
            <a:ext cx="6769100" cy="3108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Homework: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altLang="zh-CN" sz="4000" b="1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完成作业本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P4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第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2,3 ,4 </a:t>
            </a: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小题</a:t>
            </a:r>
            <a:endParaRPr lang="en-US" altLang="zh-CN" sz="4000" b="1" dirty="0">
              <a:solidFill>
                <a:srgbClr val="FF0000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zh-CN" altLang="en-US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预习书</a:t>
            </a:r>
            <a:r>
              <a:rPr lang="en-US" altLang="zh-CN" sz="4000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P6 Let’s talk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altLang="zh-CN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7" name="Picture 2" descr="111"/>
          <p:cNvPicPr>
            <a:picLocks noChangeAspect="1" noChangeArrowheads="1"/>
          </p:cNvPicPr>
          <p:nvPr/>
        </p:nvPicPr>
        <p:blipFill>
          <a:blip r:embed="rId2"/>
          <a:srcRect r="44" b="-2"/>
          <a:stretch>
            <a:fillRect/>
          </a:stretch>
        </p:blipFill>
        <p:spPr bwMode="auto">
          <a:xfrm>
            <a:off x="0" y="0"/>
            <a:ext cx="9144000" cy="684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18" name="AutoShape 3"/>
          <p:cNvSpPr>
            <a:spLocks noChangeArrowheads="1"/>
          </p:cNvSpPr>
          <p:nvPr/>
        </p:nvSpPr>
        <p:spPr bwMode="auto">
          <a:xfrm>
            <a:off x="1600200" y="152400"/>
            <a:ext cx="5548313" cy="2328863"/>
          </a:xfrm>
          <a:prstGeom prst="cloudCallout">
            <a:avLst>
              <a:gd name="adj1" fmla="val -36551"/>
              <a:gd name="adj2" fmla="val 98875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kumimoji="1" lang="zh-CN" altLang="zh-CN" sz="2000">
              <a:latin typeface="Times New Roman" pitchFamily="18" charset="0"/>
            </a:endParaRPr>
          </a:p>
        </p:txBody>
      </p:sp>
      <p:sp>
        <p:nvSpPr>
          <p:cNvPr id="60419" name="WordArt 4"/>
          <p:cNvSpPr>
            <a:spLocks noChangeArrowheads="1" noChangeShapeType="1" noTextEdit="1"/>
          </p:cNvSpPr>
          <p:nvPr/>
        </p:nvSpPr>
        <p:spPr bwMode="auto">
          <a:xfrm>
            <a:off x="2308225" y="444500"/>
            <a:ext cx="4073525" cy="1644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6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Comic Sans MS"/>
              </a:rPr>
              <a:t>Bye !</a:t>
            </a:r>
            <a:endParaRPr lang="zh-CN" altLang="en-US" sz="6000" b="1" kern="1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Comic Sans MS"/>
            </a:endParaRPr>
          </a:p>
        </p:txBody>
      </p:sp>
      <p:sp>
        <p:nvSpPr>
          <p:cNvPr id="60420" name="WordArt 7"/>
          <p:cNvSpPr>
            <a:spLocks noChangeArrowheads="1" noChangeShapeType="1" noTextEdit="1"/>
          </p:cNvSpPr>
          <p:nvPr/>
        </p:nvSpPr>
        <p:spPr bwMode="auto">
          <a:xfrm>
            <a:off x="7637463" y="6289675"/>
            <a:ext cx="1371600" cy="350838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5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en-US" altLang="zh-CN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/>
                <a:ea typeface="宋体"/>
              </a:rPr>
              <a:t>www.xkb1.com</a:t>
            </a:r>
            <a:endParaRPr lang="zh-CN" altLang="en-US" kern="10">
              <a:ln w="9525">
                <a:round/>
                <a:headEnd/>
                <a:tailE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图片 1" descr="c7d97b20-3612-448c-8681-2cd89775c259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19250" y="0"/>
            <a:ext cx="5689600" cy="3789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TextBox 2"/>
          <p:cNvSpPr txBox="1">
            <a:spLocks noChangeArrowheads="1"/>
          </p:cNvSpPr>
          <p:nvPr/>
        </p:nvSpPr>
        <p:spPr bwMode="auto">
          <a:xfrm>
            <a:off x="0" y="4149725"/>
            <a:ext cx="9144000" cy="1200150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cs typeface="Arial" charset="0"/>
              </a:rPr>
              <a:t>Science museum, science museum. </a:t>
            </a:r>
          </a:p>
          <a:p>
            <a:r>
              <a:rPr lang="en-US" altLang="zh-CN" sz="3600" b="1">
                <a:cs typeface="Arial" charset="0"/>
              </a:rPr>
              <a:t>Go to the science museum, see a robot.</a:t>
            </a:r>
            <a:endParaRPr lang="zh-CN" altLang="en-US" sz="3600" b="1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 descr="2625614_105005607000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2574925" cy="494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2268538" y="404813"/>
            <a:ext cx="6875462" cy="4176712"/>
          </a:xfrm>
          <a:prstGeom prst="wedgeEllipseCallout">
            <a:avLst>
              <a:gd name="adj1" fmla="val -62346"/>
              <a:gd name="adj2" fmla="val -1912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268538" y="1773238"/>
            <a:ext cx="6875462" cy="1446212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want to send a postcard. Where shall I go?</a:t>
            </a:r>
            <a:endParaRPr lang="zh-CN" alt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356100" y="3644900"/>
            <a:ext cx="584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4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 descr="2625614_105005607000_2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622675" cy="422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椭圆形标注 2"/>
          <p:cNvSpPr/>
          <p:nvPr/>
        </p:nvSpPr>
        <p:spPr>
          <a:xfrm>
            <a:off x="3203575" y="333375"/>
            <a:ext cx="5940425" cy="4319588"/>
          </a:xfrm>
          <a:prstGeom prst="wedgeEllipseCallout">
            <a:avLst>
              <a:gd name="adj1" fmla="val -70862"/>
              <a:gd name="adj2" fmla="val -2405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59113" y="1557338"/>
            <a:ext cx="5473700" cy="708025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Where is the post office?</a:t>
            </a:r>
            <a:endParaRPr lang="zh-CN" altLang="en-US" sz="40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5364163" y="3213100"/>
            <a:ext cx="944562" cy="944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2" descr="u=1626352322,901393788&amp;fm=23&amp;gp=0.jpg"/>
          <p:cNvPicPr>
            <a:picLocks noChangeAspect="1"/>
          </p:cNvPicPr>
          <p:nvPr/>
        </p:nvPicPr>
        <p:blipFill>
          <a:blip r:embed="rId3"/>
          <a:srcRect r="500" b="29021"/>
          <a:stretch>
            <a:fillRect/>
          </a:stretch>
        </p:blipFill>
        <p:spPr bwMode="auto">
          <a:xfrm>
            <a:off x="4572000" y="0"/>
            <a:ext cx="3584575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0" y="3644900"/>
            <a:ext cx="9144000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It’s next to the bookstore.</a:t>
            </a:r>
            <a:endParaRPr lang="zh-CN" altLang="en-US" sz="4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图片 4" descr="2625614_105005607000_2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0825" y="4592638"/>
            <a:ext cx="1944688" cy="2265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圆角矩形 5"/>
          <p:cNvSpPr/>
          <p:nvPr/>
        </p:nvSpPr>
        <p:spPr>
          <a:xfrm>
            <a:off x="2124075" y="4868863"/>
            <a:ext cx="6119813" cy="122396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2268538" y="5013325"/>
            <a:ext cx="4824412" cy="923925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Thanks!</a:t>
            </a:r>
            <a:endParaRPr lang="zh-CN" altLang="en-US" sz="5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6" name="Picture 6" descr="bookstor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0"/>
            <a:ext cx="3657600" cy="317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已录下的声音">
            <a:hlinkClick r:id="" action="ppaction://media"/>
          </p:cNvPr>
          <p:cNvPicPr>
            <a:picLocks noRot="1" noChangeAspect="1"/>
          </p:cNvPicPr>
          <p:nvPr>
            <a:wavAudioFile r:embed="rId1" name="已录下的声音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7983538" y="5697538"/>
            <a:ext cx="1160462" cy="116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205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" grpId="0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1" descr="u=1626352322,901393788&amp;fm=23&amp;gp=0.jpg"/>
          <p:cNvPicPr>
            <a:picLocks noChangeAspect="1"/>
          </p:cNvPicPr>
          <p:nvPr/>
        </p:nvPicPr>
        <p:blipFill>
          <a:blip r:embed="rId2"/>
          <a:srcRect r="500" b="29021"/>
          <a:stretch>
            <a:fillRect/>
          </a:stretch>
        </p:blipFill>
        <p:spPr bwMode="auto">
          <a:xfrm>
            <a:off x="1331913" y="0"/>
            <a:ext cx="4032250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图片 2" descr="j0dllis8.jpg"/>
          <p:cNvPicPr>
            <a:picLocks noChangeAspect="1"/>
          </p:cNvPicPr>
          <p:nvPr/>
        </p:nvPicPr>
        <p:blipFill>
          <a:blip r:embed="rId3"/>
          <a:srcRect l="12724" t="22231" r="10934" b="18488"/>
          <a:stretch>
            <a:fillRect/>
          </a:stretch>
        </p:blipFill>
        <p:spPr bwMode="auto">
          <a:xfrm>
            <a:off x="5219700" y="260350"/>
            <a:ext cx="3132138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Box 3"/>
          <p:cNvSpPr txBox="1">
            <a:spLocks noChangeArrowheads="1"/>
          </p:cNvSpPr>
          <p:nvPr/>
        </p:nvSpPr>
        <p:spPr bwMode="auto">
          <a:xfrm>
            <a:off x="0" y="3644900"/>
            <a:ext cx="9144000" cy="1446213"/>
          </a:xfrm>
          <a:prstGeom prst="rect">
            <a:avLst/>
          </a:prstGeom>
          <a:solidFill>
            <a:srgbClr val="FFC0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Post office, post office. </a:t>
            </a:r>
          </a:p>
          <a:p>
            <a:r>
              <a:rPr lang="en-US" altLang="zh-CN" sz="4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Go to the post office, send a postcard.</a:t>
            </a:r>
            <a:endParaRPr lang="zh-CN" altLang="en-US" sz="44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ww.7cxk.com1">
  <a:themeElements>
    <a:clrScheme name="www.7cxk.com1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www.7cxk.com1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www.7cxk.com1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ww.7cxk.com1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ww.7cxk.com1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www.7cxk.com1</Template>
  <TotalTime>1280</TotalTime>
  <Words>502</Words>
  <Application>Microsoft Office PowerPoint</Application>
  <PresentationFormat>全屏显示(4:3)</PresentationFormat>
  <Paragraphs>144</Paragraphs>
  <Slides>43</Slides>
  <Notes>0</Notes>
  <HiddenSlides>0</HiddenSlides>
  <MMClips>17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Calibri</vt:lpstr>
      <vt:lpstr>宋体</vt:lpstr>
      <vt:lpstr>Arial</vt:lpstr>
      <vt:lpstr>Comic Sans MS</vt:lpstr>
      <vt:lpstr>Times New Roman</vt:lpstr>
      <vt:lpstr>www.7cxk.com1</vt:lpstr>
      <vt:lpstr>BMP 图像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Microsoft</cp:lastModifiedBy>
  <cp:revision>253</cp:revision>
  <dcterms:modified xsi:type="dcterms:W3CDTF">2014-10-12T21:30:11Z</dcterms:modified>
</cp:coreProperties>
</file>