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692" y="-5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角三角形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grpSp>
        <p:nvGrpSpPr>
          <p:cNvPr id="2" name="组合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任意多边形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任意多边形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任意多边形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直接连接符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30820CF-B880-4189-942D-D702A7CBA730}" type="datetimeFigureOut">
              <a:rPr lang="zh-CN" altLang="en-US" smtClean="0"/>
              <a:pPr/>
              <a:t>2012-10-10</a:t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2012-10-10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2012-10-10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2012-10-10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2012-10-10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燕尾形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燕尾形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2012-10-10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2012-10-10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2012-10-10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2012-10-10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2012-10-10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30820CF-B880-4189-942D-D702A7CBA730}" type="datetimeFigureOut">
              <a:rPr lang="zh-CN" altLang="en-US" smtClean="0"/>
              <a:pPr/>
              <a:t>2012-10-10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8" name="任意多边形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任意多边形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直角三角形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直接连接符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燕尾形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燕尾形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任意多边形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任意多边形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直角三角形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直接连接符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30820CF-B880-4189-942D-D702A7CBA730}" type="datetimeFigureOut">
              <a:rPr lang="zh-CN" altLang="en-US" smtClean="0"/>
              <a:pPr/>
              <a:t>2012-10-10</a:t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 smtClean="0"/>
              <a:t>新标准小学三年级英语课件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Module4 </a:t>
            </a:r>
            <a:r>
              <a:rPr lang="en-US" dirty="0" smtClean="0"/>
              <a:t>Unit 1 It’s mine!</a:t>
            </a:r>
            <a:endParaRPr lang="zh-CN" alt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CN" altLang="en-US" dirty="0" smtClean="0"/>
              <a:t>证明</a:t>
            </a:r>
            <a:r>
              <a:rPr lang="zh-CN" altLang="en-US" dirty="0" smtClean="0"/>
              <a:t>物品的所属关系，培养其正确地、优良地道德品质。</a:t>
            </a:r>
          </a:p>
          <a:p>
            <a:r>
              <a:rPr lang="zh-CN" altLang="en-US" dirty="0" smtClean="0"/>
              <a:t>教学重点：单词：名词物主代词，</a:t>
            </a:r>
            <a:r>
              <a:rPr lang="en-US" dirty="0" smtClean="0"/>
              <a:t>argue</a:t>
            </a:r>
            <a:r>
              <a:rPr lang="zh-CN" altLang="en-US" dirty="0" smtClean="0"/>
              <a:t>，</a:t>
            </a:r>
            <a:r>
              <a:rPr lang="en-US" dirty="0" smtClean="0"/>
              <a:t>matter</a:t>
            </a:r>
            <a:r>
              <a:rPr lang="zh-CN" altLang="en-US" dirty="0" smtClean="0"/>
              <a:t>，</a:t>
            </a:r>
            <a:r>
              <a:rPr lang="en-US" dirty="0" smtClean="0"/>
              <a:t>line</a:t>
            </a:r>
            <a:r>
              <a:rPr lang="zh-CN" altLang="en-US" dirty="0" smtClean="0"/>
              <a:t>，</a:t>
            </a:r>
            <a:r>
              <a:rPr lang="en-US" dirty="0" err="1" smtClean="0"/>
              <a:t>clean,wear</a:t>
            </a:r>
            <a:endParaRPr lang="zh-CN" altLang="en-US" dirty="0" smtClean="0"/>
          </a:p>
          <a:p>
            <a:r>
              <a:rPr lang="zh-CN" altLang="en-US" dirty="0" smtClean="0"/>
              <a:t>难点：证明物品所属关系，会说：“</a:t>
            </a:r>
            <a:r>
              <a:rPr lang="en-US" dirty="0" smtClean="0"/>
              <a:t>It’s mine. (yours \ his \ hers )</a:t>
            </a:r>
            <a:r>
              <a:rPr lang="zh-CN" altLang="en-US" dirty="0" smtClean="0"/>
              <a:t>”</a:t>
            </a:r>
          </a:p>
          <a:p>
            <a:r>
              <a:rPr lang="zh-CN" altLang="en-US" dirty="0" smtClean="0"/>
              <a:t>教法： “任务型”教学法及全身动作反应法</a:t>
            </a:r>
          </a:p>
          <a:p>
            <a:r>
              <a:rPr lang="zh-CN" altLang="en-US" dirty="0" smtClean="0"/>
              <a:t>学法：“任务型”教学法及全身动作反应法</a:t>
            </a:r>
          </a:p>
          <a:p>
            <a:pPr>
              <a:buNone/>
            </a:pP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教学</a:t>
            </a:r>
            <a:r>
              <a:rPr lang="zh-CN" altLang="en-US" b="1" dirty="0" smtClean="0"/>
              <a:t>准备</a:t>
            </a:r>
            <a:r>
              <a:rPr lang="zh-CN" altLang="en-US" b="1" dirty="0" smtClean="0"/>
              <a:t>：</a:t>
            </a:r>
            <a:endParaRPr lang="en-US" altLang="zh-CN" b="1" dirty="0" smtClean="0"/>
          </a:p>
          <a:p>
            <a:pPr>
              <a:buNone/>
            </a:pPr>
            <a:endParaRPr lang="en-US" altLang="zh-CN" b="1" dirty="0" smtClean="0"/>
          </a:p>
          <a:p>
            <a:pPr>
              <a:buNone/>
            </a:pPr>
            <a:r>
              <a:rPr lang="zh-CN" altLang="en-US" dirty="0" smtClean="0"/>
              <a:t>录音机</a:t>
            </a:r>
            <a:r>
              <a:rPr lang="zh-CN" altLang="en-US" dirty="0" smtClean="0"/>
              <a:t>、单词卡、实物、图画、多媒体课件等。</a:t>
            </a:r>
          </a:p>
          <a:p>
            <a:endParaRPr lang="zh-CN" altLang="en-US" dirty="0" smtClean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教学目标</a:t>
            </a:r>
            <a:r>
              <a:rPr lang="zh-CN" altLang="en-US" dirty="0" smtClean="0"/>
              <a:t>：</a:t>
            </a:r>
            <a:endParaRPr lang="zh-CN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85720" y="1214422"/>
            <a:ext cx="8501122" cy="5357850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2800" dirty="0" smtClean="0"/>
              <a:t>一</a:t>
            </a:r>
            <a:r>
              <a:rPr lang="zh-CN" altLang="en-US" sz="2800" dirty="0" smtClean="0"/>
              <a:t>、情景交际：</a:t>
            </a:r>
            <a:endParaRPr lang="zh-CN" altLang="en-US" sz="2000" dirty="0" smtClean="0"/>
          </a:p>
          <a:p>
            <a:r>
              <a:rPr lang="en-US" sz="2800" dirty="0" smtClean="0"/>
              <a:t>A:Where did you go on Sunday?</a:t>
            </a:r>
            <a:endParaRPr lang="zh-CN" altLang="en-US" sz="2000" dirty="0" smtClean="0"/>
          </a:p>
          <a:p>
            <a:r>
              <a:rPr lang="en-US" sz="2800" dirty="0" smtClean="0"/>
              <a:t>B: I went to ….</a:t>
            </a:r>
            <a:endParaRPr lang="zh-CN" altLang="en-US" sz="2000" dirty="0" smtClean="0"/>
          </a:p>
          <a:p>
            <a:r>
              <a:rPr lang="en-US" sz="2800" dirty="0" smtClean="0"/>
              <a:t>A:What did you do?</a:t>
            </a:r>
            <a:endParaRPr lang="zh-CN" altLang="en-US" sz="2000" dirty="0" smtClean="0"/>
          </a:p>
          <a:p>
            <a:r>
              <a:rPr lang="en-US" sz="2800" dirty="0" smtClean="0"/>
              <a:t>B:I…….</a:t>
            </a:r>
            <a:endParaRPr lang="zh-CN" altLang="en-US" sz="2000" dirty="0" smtClean="0"/>
          </a:p>
          <a:p>
            <a:r>
              <a:rPr lang="zh-CN" altLang="en-US" sz="2800" dirty="0" smtClean="0"/>
              <a:t>二、集中识词：</a:t>
            </a:r>
            <a:endParaRPr lang="zh-CN" altLang="en-US" sz="2000" dirty="0" smtClean="0"/>
          </a:p>
          <a:p>
            <a:pPr lvl="0"/>
            <a:r>
              <a:rPr lang="zh-CN" altLang="en-US" sz="2800" dirty="0" smtClean="0"/>
              <a:t>单词分组：共</a:t>
            </a:r>
            <a:r>
              <a:rPr lang="en-US" sz="2800" dirty="0" smtClean="0"/>
              <a:t>2</a:t>
            </a:r>
            <a:r>
              <a:rPr lang="zh-CN" altLang="en-US" sz="2800" dirty="0" smtClean="0"/>
              <a:t>组：</a:t>
            </a:r>
            <a:endParaRPr lang="zh-CN" altLang="en-US" sz="2000" dirty="0" smtClean="0"/>
          </a:p>
          <a:p>
            <a:pPr lvl="1"/>
            <a:r>
              <a:rPr lang="en-US" sz="2400" dirty="0" smtClean="0"/>
              <a:t>mine yours hers his </a:t>
            </a:r>
            <a:endParaRPr lang="zh-CN" altLang="en-US" sz="1800" dirty="0" smtClean="0"/>
          </a:p>
          <a:p>
            <a:pPr lvl="1"/>
            <a:r>
              <a:rPr lang="en-US" sz="2400" dirty="0" smtClean="0"/>
              <a:t>argue matter clean wear</a:t>
            </a:r>
            <a:endParaRPr lang="zh-CN" altLang="en-US" sz="1800" dirty="0" smtClean="0"/>
          </a:p>
          <a:p>
            <a:r>
              <a:rPr lang="en-US" sz="2800" dirty="0" smtClean="0"/>
              <a:t>2</a:t>
            </a:r>
            <a:r>
              <a:rPr lang="zh-CN" altLang="en-US" sz="2800" dirty="0" smtClean="0"/>
              <a:t>、听音跟读</a:t>
            </a:r>
            <a:endParaRPr lang="zh-CN" altLang="en-US" sz="2000" dirty="0" smtClean="0"/>
          </a:p>
          <a:p>
            <a:r>
              <a:rPr lang="en-US" sz="2800" dirty="0" smtClean="0"/>
              <a:t>3</a:t>
            </a:r>
            <a:r>
              <a:rPr lang="zh-CN" altLang="en-US" sz="2800" dirty="0" smtClean="0"/>
              <a:t>、教师示范</a:t>
            </a:r>
            <a:endParaRPr lang="zh-CN" altLang="en-US" sz="2000" dirty="0" smtClean="0"/>
          </a:p>
          <a:p>
            <a:r>
              <a:rPr lang="en-US" sz="2800" dirty="0" smtClean="0"/>
              <a:t>4</a:t>
            </a:r>
            <a:r>
              <a:rPr lang="zh-CN" altLang="en-US" sz="2800" dirty="0" smtClean="0"/>
              <a:t>、小组学习</a:t>
            </a:r>
            <a:endParaRPr lang="zh-CN" altLang="en-US" sz="2000" dirty="0" smtClean="0"/>
          </a:p>
          <a:p>
            <a:r>
              <a:rPr lang="en-US" sz="2800" dirty="0" smtClean="0"/>
              <a:t>5</a:t>
            </a:r>
            <a:r>
              <a:rPr lang="zh-CN" altLang="en-US" sz="2800" dirty="0" smtClean="0"/>
              <a:t>、小组展示</a:t>
            </a:r>
            <a:endParaRPr lang="zh-CN" altLang="en-US" sz="2000" dirty="0" smtClean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400" dirty="0" smtClean="0"/>
              <a:t>教学过程</a:t>
            </a:r>
            <a:r>
              <a:rPr lang="zh-CN" altLang="en-US" sz="4400" dirty="0" smtClean="0"/>
              <a:t>：</a:t>
            </a:r>
            <a:endParaRPr lang="zh-CN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481328"/>
            <a:ext cx="8329642" cy="4733754"/>
          </a:xfrm>
        </p:spPr>
        <p:txBody>
          <a:bodyPr>
            <a:normAutofit/>
          </a:bodyPr>
          <a:lstStyle/>
          <a:p>
            <a:r>
              <a:rPr lang="en-US" dirty="0" smtClean="0"/>
              <a:t>1</a:t>
            </a:r>
            <a:r>
              <a:rPr lang="zh-CN" altLang="en-US" dirty="0" smtClean="0"/>
              <a:t>、呈现重点句型：</a:t>
            </a:r>
          </a:p>
          <a:p>
            <a:r>
              <a:rPr lang="en-US" dirty="0" smtClean="0"/>
              <a:t> T: </a:t>
            </a:r>
            <a:r>
              <a:rPr lang="zh-CN" altLang="en-US" dirty="0" smtClean="0"/>
              <a:t>（拿女同学的笔）</a:t>
            </a:r>
            <a:r>
              <a:rPr lang="en-US" dirty="0" smtClean="0"/>
              <a:t>This is your pen. So we can say : “This pen is yours or it’s yours.” (</a:t>
            </a:r>
            <a:r>
              <a:rPr lang="zh-CN" altLang="en-US" dirty="0" smtClean="0"/>
              <a:t>板书</a:t>
            </a:r>
            <a:r>
              <a:rPr lang="en-US" dirty="0" smtClean="0"/>
              <a:t>yours)  repeat. </a:t>
            </a:r>
            <a:endParaRPr lang="zh-CN" altLang="en-US" dirty="0" smtClean="0"/>
          </a:p>
          <a:p>
            <a:r>
              <a:rPr lang="zh-CN" altLang="en-US" dirty="0" smtClean="0"/>
              <a:t>灵活替换练习</a:t>
            </a:r>
            <a:r>
              <a:rPr lang="en-US" dirty="0" err="1" smtClean="0"/>
              <a:t>yours,hers</a:t>
            </a:r>
            <a:r>
              <a:rPr lang="en-US" dirty="0" smtClean="0"/>
              <a:t> his</a:t>
            </a:r>
            <a:endParaRPr lang="zh-CN" altLang="en-US" dirty="0" smtClean="0"/>
          </a:p>
          <a:p>
            <a:r>
              <a:rPr lang="en-US" dirty="0" smtClean="0"/>
              <a:t>.2</a:t>
            </a:r>
            <a:r>
              <a:rPr lang="zh-CN" altLang="en-US" dirty="0" smtClean="0"/>
              <a:t>、归纳梳理：板书整理： </a:t>
            </a:r>
            <a:r>
              <a:rPr lang="en-US" b="1" dirty="0" smtClean="0"/>
              <a:t>mine</a:t>
            </a:r>
            <a:endParaRPr lang="zh-CN" altLang="en-US" dirty="0" smtClean="0"/>
          </a:p>
          <a:p>
            <a:r>
              <a:rPr lang="en-US" b="1" dirty="0" smtClean="0"/>
              <a:t>yours</a:t>
            </a:r>
            <a:endParaRPr lang="zh-CN" altLang="en-US" dirty="0" smtClean="0"/>
          </a:p>
          <a:p>
            <a:r>
              <a:rPr lang="en-US" b="1" dirty="0" smtClean="0"/>
              <a:t>hers</a:t>
            </a:r>
            <a:endParaRPr lang="zh-CN" altLang="en-US" dirty="0" smtClean="0"/>
          </a:p>
          <a:p>
            <a:r>
              <a:rPr lang="en-US" b="1" dirty="0" smtClean="0"/>
              <a:t>his</a:t>
            </a:r>
            <a:endParaRPr lang="zh-CN" altLang="en-US" dirty="0" smtClean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三、新知呈现</a:t>
            </a:r>
            <a:r>
              <a:rPr lang="zh-CN" altLang="en-US" dirty="0" smtClean="0"/>
              <a:t>：</a:t>
            </a:r>
            <a:endParaRPr lang="zh-CN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00034" y="357166"/>
            <a:ext cx="8186766" cy="5650125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dirty="0" smtClean="0"/>
              <a:t>练习并运用。</a:t>
            </a:r>
          </a:p>
          <a:p>
            <a:r>
              <a:rPr lang="en-US" dirty="0" smtClean="0"/>
              <a:t> </a:t>
            </a:r>
            <a:endParaRPr lang="zh-CN" altLang="en-US" dirty="0" smtClean="0"/>
          </a:p>
          <a:p>
            <a:pPr lvl="0"/>
            <a:r>
              <a:rPr lang="zh-CN" altLang="en-US" dirty="0" smtClean="0"/>
              <a:t>让两个学生抢一红</a:t>
            </a:r>
            <a:r>
              <a:rPr lang="en-US" dirty="0" smtClean="0"/>
              <a:t>T-shirt</a:t>
            </a:r>
            <a:r>
              <a:rPr lang="zh-CN" altLang="en-US" dirty="0" smtClean="0"/>
              <a:t>，</a:t>
            </a:r>
            <a:r>
              <a:rPr lang="en-US" dirty="0" smtClean="0"/>
              <a:t>S1</a:t>
            </a:r>
            <a:r>
              <a:rPr lang="zh-CN" altLang="en-US" dirty="0" smtClean="0"/>
              <a:t>：</a:t>
            </a:r>
            <a:r>
              <a:rPr lang="en-US" dirty="0" smtClean="0"/>
              <a:t>It</a:t>
            </a:r>
            <a:r>
              <a:rPr lang="zh-CN" altLang="en-US" dirty="0" smtClean="0"/>
              <a:t>‘</a:t>
            </a:r>
            <a:r>
              <a:rPr lang="en-US" dirty="0" smtClean="0"/>
              <a:t>s mine </a:t>
            </a:r>
            <a:r>
              <a:rPr lang="zh-CN" altLang="en-US" dirty="0" smtClean="0"/>
              <a:t>，</a:t>
            </a:r>
            <a:r>
              <a:rPr lang="en-US" dirty="0" smtClean="0"/>
              <a:t>it </a:t>
            </a:r>
            <a:r>
              <a:rPr lang="en-US" dirty="0" err="1" smtClean="0"/>
              <a:t>isn</a:t>
            </a:r>
            <a:r>
              <a:rPr lang="zh-CN" altLang="en-US" dirty="0" smtClean="0"/>
              <a:t>’</a:t>
            </a:r>
            <a:r>
              <a:rPr lang="en-US" dirty="0" smtClean="0"/>
              <a:t>t yours</a:t>
            </a:r>
            <a:endParaRPr lang="zh-CN" altLang="en-US" dirty="0" smtClean="0"/>
          </a:p>
          <a:p>
            <a:r>
              <a:rPr lang="en-US" dirty="0" smtClean="0"/>
              <a:t>                             S2</a:t>
            </a:r>
            <a:r>
              <a:rPr lang="zh-CN" altLang="en-US" dirty="0" smtClean="0"/>
              <a:t>：</a:t>
            </a:r>
            <a:r>
              <a:rPr lang="en-US" dirty="0" smtClean="0"/>
              <a:t>It</a:t>
            </a:r>
            <a:r>
              <a:rPr lang="zh-CN" altLang="en-US" dirty="0" smtClean="0"/>
              <a:t>‘</a:t>
            </a:r>
            <a:r>
              <a:rPr lang="en-US" dirty="0" smtClean="0"/>
              <a:t>s mine </a:t>
            </a:r>
            <a:r>
              <a:rPr lang="zh-CN" altLang="en-US" dirty="0" smtClean="0"/>
              <a:t>，</a:t>
            </a:r>
            <a:r>
              <a:rPr lang="en-US" dirty="0" smtClean="0"/>
              <a:t>it </a:t>
            </a:r>
            <a:r>
              <a:rPr lang="en-US" dirty="0" err="1" smtClean="0"/>
              <a:t>isn</a:t>
            </a:r>
            <a:r>
              <a:rPr lang="zh-CN" altLang="en-US" dirty="0" smtClean="0"/>
              <a:t>’</a:t>
            </a:r>
            <a:r>
              <a:rPr lang="en-US" dirty="0" smtClean="0"/>
              <a:t>t yours</a:t>
            </a:r>
            <a:endParaRPr lang="zh-CN" altLang="en-US" dirty="0" smtClean="0"/>
          </a:p>
          <a:p>
            <a:r>
              <a:rPr lang="en-US" dirty="0" smtClean="0"/>
              <a:t>                              T</a:t>
            </a:r>
            <a:r>
              <a:rPr lang="zh-CN" altLang="en-US" dirty="0" smtClean="0"/>
              <a:t>：</a:t>
            </a:r>
            <a:r>
              <a:rPr lang="en-US" dirty="0" smtClean="0"/>
              <a:t>Don’t argue ,what’s the matter?</a:t>
            </a:r>
            <a:endParaRPr lang="zh-CN" altLang="en-US" dirty="0" smtClean="0"/>
          </a:p>
          <a:p>
            <a:r>
              <a:rPr lang="zh-CN" altLang="en-US" dirty="0" smtClean="0"/>
              <a:t>引出句型</a:t>
            </a:r>
            <a:r>
              <a:rPr lang="en-US" dirty="0" smtClean="0"/>
              <a:t>,</a:t>
            </a:r>
            <a:r>
              <a:rPr lang="zh-CN" altLang="en-US" dirty="0" smtClean="0"/>
              <a:t>并唱歌曲巩固</a:t>
            </a:r>
            <a:r>
              <a:rPr lang="en-US" dirty="0" smtClean="0"/>
              <a:t>.</a:t>
            </a:r>
            <a:endParaRPr lang="zh-CN" altLang="en-US" dirty="0" smtClean="0"/>
          </a:p>
          <a:p>
            <a:r>
              <a:rPr lang="en-US" dirty="0" smtClean="0"/>
              <a:t>4 </a:t>
            </a:r>
            <a:r>
              <a:rPr lang="zh-CN" altLang="en-US" dirty="0" smtClean="0"/>
              <a:t>用简笔画在黑板上画图并出示句子：</a:t>
            </a:r>
            <a:r>
              <a:rPr lang="en-US" b="1" dirty="0" smtClean="0"/>
              <a:t>It’s </a:t>
            </a:r>
            <a:r>
              <a:rPr lang="en-US" b="1" dirty="0" err="1" smtClean="0"/>
              <a:t>Lingling’s</a:t>
            </a:r>
            <a:r>
              <a:rPr lang="en-US" b="1" dirty="0" smtClean="0"/>
              <a:t>         T-shirt </a:t>
            </a:r>
            <a:endParaRPr lang="zh-CN" altLang="en-US" dirty="0" smtClean="0"/>
          </a:p>
          <a:p>
            <a:r>
              <a:rPr lang="en-US" b="1" dirty="0" err="1" smtClean="0"/>
              <a:t>Lingling’s</a:t>
            </a:r>
            <a:r>
              <a:rPr lang="en-US" b="1" dirty="0" smtClean="0"/>
              <a:t> T-shirt is clean</a:t>
            </a:r>
            <a:r>
              <a:rPr lang="zh-CN" altLang="en-US" b="1" dirty="0" smtClean="0"/>
              <a:t>，</a:t>
            </a:r>
            <a:endParaRPr lang="zh-CN" altLang="en-US" dirty="0" smtClean="0"/>
          </a:p>
          <a:p>
            <a:r>
              <a:rPr lang="en-US" b="1" dirty="0" smtClean="0"/>
              <a:t>She didn’t wear it</a:t>
            </a:r>
            <a:endParaRPr lang="zh-CN" altLang="en-US" dirty="0" smtClean="0"/>
          </a:p>
          <a:p>
            <a:r>
              <a:rPr lang="zh-CN" altLang="en-US" b="1" dirty="0" smtClean="0"/>
              <a:t>点名让学生说</a:t>
            </a:r>
            <a:endParaRPr lang="zh-CN" altLang="en-US" dirty="0" smtClean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1</a:t>
            </a:r>
            <a:r>
              <a:rPr lang="zh-CN" altLang="en-US" dirty="0" smtClean="0"/>
              <a:t>、教师示范：新知呈现后，应让学生进行模拟操练，教师先提出要求，进行示范。</a:t>
            </a:r>
          </a:p>
          <a:p>
            <a:r>
              <a:rPr lang="en-US" dirty="0" smtClean="0"/>
              <a:t>2</a:t>
            </a:r>
            <a:r>
              <a:rPr lang="zh-CN" altLang="en-US" dirty="0" smtClean="0"/>
              <a:t>、小组练习：前后左右四人为一小组，交替练习。</a:t>
            </a:r>
          </a:p>
          <a:p>
            <a:r>
              <a:rPr lang="en-US" dirty="0" smtClean="0"/>
              <a:t>3</a:t>
            </a:r>
            <a:r>
              <a:rPr lang="zh-CN" altLang="en-US" dirty="0" smtClean="0"/>
              <a:t>、小组展示</a:t>
            </a:r>
            <a:r>
              <a:rPr lang="en-US" dirty="0" smtClean="0"/>
              <a:t>: </a:t>
            </a:r>
            <a:r>
              <a:rPr lang="zh-CN" altLang="en-US" dirty="0" smtClean="0"/>
              <a:t>抽</a:t>
            </a:r>
            <a:r>
              <a:rPr lang="en-US" dirty="0" smtClean="0"/>
              <a:t>2-3</a:t>
            </a:r>
            <a:r>
              <a:rPr lang="zh-CN" altLang="en-US" dirty="0" smtClean="0"/>
              <a:t>个小组就小组中学习的情况到讲台上进行展示。</a:t>
            </a:r>
          </a:p>
          <a:p>
            <a:pPr>
              <a:buNone/>
            </a:pPr>
            <a:endParaRPr lang="en-US" altLang="zh-CN" dirty="0" smtClean="0"/>
          </a:p>
          <a:p>
            <a:pPr>
              <a:buNone/>
            </a:pPr>
            <a:r>
              <a:rPr lang="zh-CN" altLang="en-US" dirty="0" smtClean="0"/>
              <a:t>五</a:t>
            </a:r>
            <a:r>
              <a:rPr lang="zh-CN" altLang="en-US" dirty="0" smtClean="0"/>
              <a:t>、综合</a:t>
            </a:r>
            <a:r>
              <a:rPr lang="zh-CN" altLang="en-US" dirty="0" smtClean="0"/>
              <a:t>运用</a:t>
            </a:r>
            <a:endParaRPr lang="en-US" altLang="zh-CN" dirty="0" smtClean="0"/>
          </a:p>
          <a:p>
            <a:pPr>
              <a:buNone/>
            </a:pPr>
            <a:endParaRPr lang="zh-CN" altLang="en-US" dirty="0" smtClean="0"/>
          </a:p>
          <a:p>
            <a:r>
              <a:rPr lang="en-US" dirty="0" smtClean="0"/>
              <a:t>1</a:t>
            </a:r>
            <a:r>
              <a:rPr lang="zh-CN" altLang="en-US" dirty="0" smtClean="0"/>
              <a:t>、看图认知：让学生看课文，就学习的新知和课文内容进行照应，进一步理解认知，不明白的地方画出来，在小组内讨论解决，实在解决不了的请教师帮助解答。</a:t>
            </a:r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四、模仿</a:t>
            </a:r>
            <a:r>
              <a:rPr lang="zh-CN" altLang="en-US" dirty="0" smtClean="0"/>
              <a:t>操练</a:t>
            </a:r>
            <a:endParaRPr lang="zh-CN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</a:t>
            </a:r>
            <a:r>
              <a:rPr lang="zh-CN" altLang="en-US" dirty="0" smtClean="0"/>
              <a:t>、读译展示：小组成员把看图学习的内容翻译成汉语，分工进行展示，班内其他同学对有疑惑的问题可进行质疑和补充。</a:t>
            </a:r>
          </a:p>
          <a:p>
            <a:r>
              <a:rPr lang="en-US" dirty="0" smtClean="0"/>
              <a:t>3</a:t>
            </a:r>
            <a:r>
              <a:rPr lang="zh-CN" altLang="en-US" dirty="0" smtClean="0"/>
              <a:t>、听音跟读：在理解的基础上，让学生听录音跟读。</a:t>
            </a:r>
          </a:p>
          <a:p>
            <a:r>
              <a:rPr lang="en-US" dirty="0" smtClean="0"/>
              <a:t>4</a:t>
            </a:r>
            <a:r>
              <a:rPr lang="zh-CN" altLang="en-US" dirty="0" smtClean="0"/>
              <a:t>、角色扮演：学生熟读课文内容的基础上，在小组内进行分角色读，然后上台展示。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欢迎继续关注</a:t>
            </a:r>
            <a:endParaRPr lang="en-US" altLang="zh-CN" dirty="0" smtClean="0"/>
          </a:p>
          <a:p>
            <a:pPr>
              <a:buNone/>
            </a:pPr>
            <a:r>
              <a:rPr lang="zh-CN" altLang="en-US" dirty="0" smtClean="0"/>
              <a:t>京翰</a:t>
            </a:r>
            <a:r>
              <a:rPr lang="zh-CN" altLang="en-US" dirty="0" smtClean="0"/>
              <a:t>教育 小学英语辅导网 </a:t>
            </a:r>
            <a:r>
              <a:rPr lang="en-US" altLang="zh-CN" dirty="0" smtClean="0"/>
              <a:t>www.jhyingyufudao.net</a:t>
            </a:r>
            <a:endParaRPr lang="zh-CN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聚合">
  <a:themeElements>
    <a:clrScheme name="聚合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聚合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聚合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0</TotalTime>
  <Words>443</Words>
  <PresentationFormat>全屏显示(4:3)</PresentationFormat>
  <Paragraphs>57</Paragraphs>
  <Slides>8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9" baseType="lpstr">
      <vt:lpstr>聚合</vt:lpstr>
      <vt:lpstr>新标准小学三年级英语课件</vt:lpstr>
      <vt:lpstr>教学目标：</vt:lpstr>
      <vt:lpstr>教学过程：</vt:lpstr>
      <vt:lpstr>三、新知呈现：</vt:lpstr>
      <vt:lpstr>幻灯片 5</vt:lpstr>
      <vt:lpstr>四、模仿操练</vt:lpstr>
      <vt:lpstr>幻灯片 7</vt:lpstr>
      <vt:lpstr>幻灯片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新标准小学三年级英语课件</dc:title>
  <cp:lastModifiedBy>微软用户</cp:lastModifiedBy>
  <cp:revision>1</cp:revision>
  <dcterms:modified xsi:type="dcterms:W3CDTF">2012-10-10T08:22:03Z</dcterms:modified>
</cp:coreProperties>
</file>