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71" r:id="rId6"/>
    <p:sldId id="272" r:id="rId7"/>
    <p:sldId id="273" r:id="rId8"/>
    <p:sldId id="274" r:id="rId9"/>
    <p:sldId id="275" r:id="rId10"/>
    <p:sldId id="284" r:id="rId11"/>
    <p:sldId id="285" r:id="rId12"/>
    <p:sldId id="286" r:id="rId13"/>
    <p:sldId id="287" r:id="rId14"/>
    <p:sldId id="278" r:id="rId15"/>
    <p:sldId id="277" r:id="rId16"/>
    <p:sldId id="279" r:id="rId17"/>
    <p:sldId id="28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0" y="1714488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 2       An Interview on TV 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38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Application Data\Tencent\Users\502242800\QQ\WinTemp\RichOle\W5HIYMH8JUI}JWXHKHQYK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56" y="1004029"/>
            <a:ext cx="9144000" cy="579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149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mic Sans MS" pitchFamily="66" charset="0"/>
              </a:rPr>
              <a:t>Listen to the second part of the interview and complete the notes.</a:t>
            </a:r>
            <a:endParaRPr lang="zh-CN" altLang="en-US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51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Administrator\Application Data\Tencent\Users\502242800\QQ\WinTemp\RichOle\_1{JTO7Q`5)}8_[T`S]}5W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12968" cy="53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2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Administrator\Application Data\Tencent\Users\502242800\QQ\WinTemp\RichOle\W5HIYMH8JUI}JWXHKHQYK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56" y="1004029"/>
            <a:ext cx="9144000" cy="579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149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mic Sans MS" pitchFamily="66" charset="0"/>
              </a:rPr>
              <a:t>Listen to the second part of the interview and complete the notes.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6976" y="10348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1066057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5048" y="1628800"/>
            <a:ext cx="643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12360" y="21116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2240" y="252410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08304" y="3140968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6976" y="4221088"/>
            <a:ext cx="859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88124" y="4251866"/>
            <a:ext cx="140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7416" y="4633020"/>
            <a:ext cx="578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80232" y="4648409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12360" y="467981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7416" y="5229200"/>
            <a:ext cx="857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88124" y="5229200"/>
            <a:ext cx="1044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6416" y="5229200"/>
            <a:ext cx="79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idn’t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9698" y="5768538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6976" y="6309320"/>
            <a:ext cx="127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0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Administrator\Application Data\Tencent\Users\502242800\QQ\WinTemp\RichOle\_1{JTO7Q`5)}8_[T`S]}5W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12968" cy="53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05576" y="122531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helped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12253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1640" y="1830368"/>
            <a:ext cx="1237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8584" y="224857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conversations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72400" y="243324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6676" y="2996952"/>
            <a:ext cx="1365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passages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3645024"/>
            <a:ext cx="89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5002" y="3645024"/>
            <a:ext cx="97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9360" y="3631208"/>
            <a:ext cx="125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414908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1560" y="4725144"/>
            <a:ext cx="133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9660" y="5304548"/>
            <a:ext cx="1125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06676" y="5384009"/>
            <a:ext cx="828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84368" y="5384009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84368" y="6021288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89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332656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the whole interview and write </a:t>
            </a:r>
            <a:r>
              <a:rPr lang="en-GB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Tina, James or </a:t>
            </a:r>
            <a:r>
              <a:rPr lang="en-GB" altLang="zh-CN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Tina&amp;James</a:t>
            </a:r>
            <a:r>
              <a:rPr lang="en-GB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each blank.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" name="Picture 1" descr="C:\Documents and Settings\Administrator\Application Data\Tencent\Users\502242800\QQ\WinTemp\RichOle\ILK00AT7NW{Q{3M6J`]64R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99288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213285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99695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371703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72514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Tina&amp;James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89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00042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Follow the tape and read aloud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357166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Tell us your English learning experience. Here are some questions. Maybe they can help you.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500174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 When did you learn English ? Why?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143116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2.What did you do to learn English?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786058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3. What problems did you meet?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3357562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4.How did you solve them?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4000504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5. Did  you enjoy it?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643446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6. Do you think it was  hard or easy. Why?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5429264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7.  How do you feel now?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428604"/>
            <a:ext cx="8786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Homework 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42873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Finish Exercise 4 on page 11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4.mzstatic.com/us/r1000/119/Purple/07/43/1e/mzl.mspnvtgl.320x480-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3312368" cy="225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orientaldaily.on.cc/cnt/lifestyle/20120210/photo/0210-00298-001h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192" y="476671"/>
            <a:ext cx="2700933" cy="214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3080" y="285473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55503" y="2829104"/>
            <a:ext cx="253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conversation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baike.soso.com/p/20090813/20090813172241-9058523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73" y="3380224"/>
            <a:ext cx="3009131" cy="228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3080" y="5856664"/>
            <a:ext cx="2212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8" descr="http://img.taopic.com/uploads/allimg/130103/240385-130103212619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192" y="3414846"/>
            <a:ext cx="2857500" cy="224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0112" y="5856664"/>
            <a:ext cx="2278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38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img.shangxueba.cn/UploadFile/201002/26/410853_12671463381Uu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248471" cy="47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58924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img3.paipaiimg.com/00000000/item-0023298F-830ED04E000000000401000013B27065.0.3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0648"/>
            <a:ext cx="2857500" cy="227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04480" y="2538194"/>
            <a:ext cx="2425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pronunciation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2" descr="http://www.youeredu.com/uploads/allimg/101104/1_101104160158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480" y="3212976"/>
            <a:ext cx="2815977" cy="227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084168" y="5589240"/>
            <a:ext cx="2137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1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1.comic.zongheng.com/comic/image/2011/2/kangjiandongman/ori/2011031810595202196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3" y="404664"/>
            <a:ext cx="3679577" cy="2145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278092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5" descr="C:\Documents and Settings\Administrator\桌面\200908171322017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4400"/>
            <a:ext cx="3096344" cy="211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36096" y="278092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file.gaofen.com/cp/editor_ke/2014/01/201401141654296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53" y="3573016"/>
            <a:ext cx="3905250" cy="233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59832" y="6165304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21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85728"/>
            <a:ext cx="9501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latin typeface="Comic Sans MS" pitchFamily="66" charset="0"/>
                <a:cs typeface="Times New Roman" panose="02020603050405020304" pitchFamily="18" charset="0"/>
              </a:rPr>
              <a:t>Read the sentences and guess the meaning of the underlined words in groups.</a:t>
            </a:r>
            <a:endParaRPr lang="zh-CN" altLang="en-US" sz="2400" b="1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285860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/>
              <a:t>1.  Can you write the </a:t>
            </a:r>
            <a:r>
              <a:rPr lang="en-GB" altLang="zh-CN" sz="2400" b="1" u="sng" dirty="0" smtClean="0"/>
              <a:t>Chinese character </a:t>
            </a:r>
            <a:r>
              <a:rPr lang="en-GB" altLang="zh-CN" sz="2400" b="1" dirty="0" smtClean="0"/>
              <a:t>like ‘’</a:t>
            </a:r>
            <a:r>
              <a:rPr lang="zh-CN" altLang="en-US" sz="2400" b="1" dirty="0" smtClean="0"/>
              <a:t>数</a:t>
            </a:r>
            <a:r>
              <a:rPr lang="en-GB" altLang="zh-CN" sz="2400" b="1" dirty="0" smtClean="0"/>
              <a:t> ‘</a:t>
            </a:r>
            <a:r>
              <a:rPr lang="zh-CN" altLang="en-US" sz="2400" b="1" dirty="0" smtClean="0"/>
              <a:t>象</a:t>
            </a:r>
            <a:r>
              <a:rPr lang="en-GB" altLang="zh-CN" sz="2400" b="1" dirty="0" smtClean="0"/>
              <a:t>’’</a:t>
            </a:r>
            <a:r>
              <a:rPr lang="zh-CN" altLang="en-US" sz="2400" b="1" dirty="0" smtClean="0"/>
              <a:t>石</a:t>
            </a:r>
            <a:r>
              <a:rPr lang="en-GB" altLang="zh-CN" sz="2400" b="1" dirty="0" smtClean="0"/>
              <a:t>’ and so on. 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857364"/>
            <a:ext cx="478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2. Let’s make a </a:t>
            </a:r>
            <a:r>
              <a:rPr lang="en-US" altLang="zh-CN" sz="2400" b="1" u="sng" dirty="0" smtClean="0"/>
              <a:t>conversation</a:t>
            </a:r>
            <a:r>
              <a:rPr lang="en-US" altLang="zh-CN" sz="2400" b="1" dirty="0" smtClean="0"/>
              <a:t>: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14810" y="1785926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A:</a:t>
            </a: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B:</a:t>
            </a: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A:</a:t>
            </a: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B: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928934"/>
            <a:ext cx="8317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3. Grammar: 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Grammar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refers to the rules in a language for changing the form of words and joining them into sentences.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929066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Here are four </a:t>
            </a:r>
            <a:r>
              <a:rPr lang="en-GB" altLang="zh-CN" sz="2400" b="1" u="sng" dirty="0" smtClean="0">
                <a:latin typeface="Times New Roman" pitchFamily="18" charset="0"/>
                <a:cs typeface="Times New Roman" pitchFamily="18" charset="0"/>
              </a:rPr>
              <a:t>passages</a:t>
            </a:r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 in the text. Let’s  read them together.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5720" y="457200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5. Her </a:t>
            </a:r>
            <a:r>
              <a:rPr lang="en-GB" altLang="zh-CN" sz="2400" b="1" u="sng" dirty="0" smtClean="0">
                <a:latin typeface="Times New Roman" pitchFamily="18" charset="0"/>
                <a:cs typeface="Times New Roman" pitchFamily="18" charset="0"/>
              </a:rPr>
              <a:t>pronunciation</a:t>
            </a:r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 is very wonderful. Let’s follow her to read the passage.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5572140"/>
            <a:ext cx="7741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6. Reading will increase your </a:t>
            </a:r>
            <a:r>
              <a:rPr lang="en-GB" altLang="zh-CN" sz="2400" b="1" u="sng" dirty="0" smtClean="0">
                <a:latin typeface="Times New Roman" pitchFamily="18" charset="0"/>
                <a:cs typeface="Times New Roman" pitchFamily="18" charset="0"/>
              </a:rPr>
              <a:t>vocabulary</a:t>
            </a:r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8992" y="785794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汉字</a:t>
            </a:r>
            <a:endParaRPr lang="zh-CN" altLang="en-US" sz="36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2143116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对话</a:t>
            </a:r>
            <a:endParaRPr lang="zh-CN" altLang="en-US" sz="2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264318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语法</a:t>
            </a:r>
            <a:endParaRPr lang="zh-CN" altLang="en-US" sz="2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371475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段落</a:t>
            </a:r>
            <a:endParaRPr lang="zh-CN" altLang="en-US" sz="2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0166" y="435769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发音</a:t>
            </a:r>
            <a:endParaRPr lang="zh-CN" altLang="en-US" sz="2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7686" y="5214950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词汇</a:t>
            </a:r>
            <a:endParaRPr lang="zh-CN" altLang="en-US" sz="32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44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368" y="332656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these sentences together. Please try to fill in the blanks with the words.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 descr="C:\Documents and Settings\Administrator\Application Data\Tencent\Users\502242800\QQ\WinTemp\RichOle\0KZ]QA5%LNO$@M)PPIHNFC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8" y="1111771"/>
            <a:ext cx="7629008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7158" y="2714620"/>
            <a:ext cx="4786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1, She speaks English very well. Her </a:t>
            </a:r>
            <a:r>
              <a:rPr lang="en-GB" altLang="zh-CN" dirty="0" smtClean="0">
                <a:latin typeface="Comic Sans MS" pitchFamily="66" charset="0"/>
              </a:rPr>
              <a:t>          </a:t>
            </a:r>
            <a:endParaRPr lang="zh-CN" altLang="en-US" dirty="0">
              <a:latin typeface="Comic Sans MS" pitchFamily="66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857752" y="3143248"/>
            <a:ext cx="14113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14876" y="2714620"/>
            <a:ext cx="171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solidFill>
                  <a:srgbClr val="FF0000"/>
                </a:solidFill>
                <a:latin typeface="Comic Sans MS" pitchFamily="66" charset="0"/>
              </a:rPr>
              <a:t>pronunciation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2714620"/>
            <a:ext cx="1808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 </a:t>
            </a:r>
            <a:r>
              <a:rPr lang="en-GB" altLang="zh-CN" sz="2000" dirty="0" smtClean="0">
                <a:latin typeface="Comic Sans MS" pitchFamily="66" charset="0"/>
              </a:rPr>
              <a:t>is quite good.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368" y="3212976"/>
            <a:ext cx="3816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2. He is learning to write Chinese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321297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character.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036250" y="3628936"/>
            <a:ext cx="1178692" cy="143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85720" y="378904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3. Sometimes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4546" y="378619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grammar</a:t>
            </a:r>
            <a:endParaRPr lang="zh-CN" alt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357422" y="4214818"/>
            <a:ext cx="11142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43306" y="3857628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>
                <a:latin typeface="Comic Sans MS" pitchFamily="66" charset="0"/>
              </a:rPr>
              <a:t>r</a:t>
            </a:r>
            <a:r>
              <a:rPr lang="en-GB" altLang="zh-CN" sz="2000" dirty="0" smtClean="0">
                <a:latin typeface="Comic Sans MS" pitchFamily="66" charset="0"/>
              </a:rPr>
              <a:t>ules are hard to remember.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4429132"/>
            <a:ext cx="3818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4. I just read an interesting 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7620" y="442913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passage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57620" y="4786322"/>
            <a:ext cx="11199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91572" y="4429132"/>
            <a:ext cx="3138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Comic Sans MS" pitchFamily="66" charset="0"/>
              </a:rPr>
              <a:t>i</a:t>
            </a:r>
            <a:r>
              <a:rPr lang="en-GB" altLang="zh-CN" sz="2000" dirty="0" smtClean="0">
                <a:latin typeface="Comic Sans MS" pitchFamily="66" charset="0"/>
              </a:rPr>
              <a:t>n an old book</a:t>
            </a:r>
            <a:r>
              <a:rPr lang="en-GB" altLang="zh-CN" dirty="0" smtClean="0"/>
              <a:t>.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57158" y="494116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5.We had a long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39753" y="4941168"/>
            <a:ext cx="1946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conversation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2463044" y="5286388"/>
            <a:ext cx="1394576" cy="24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103440" y="492919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>
                <a:latin typeface="Comic Sans MS" pitchFamily="66" charset="0"/>
              </a:rPr>
              <a:t>a</a:t>
            </a:r>
            <a:r>
              <a:rPr lang="en-GB" altLang="zh-CN" dirty="0" smtClean="0">
                <a:latin typeface="Comic Sans MS" pitchFamily="66" charset="0"/>
              </a:rPr>
              <a:t>bout the interview on the Internet.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20" y="5517232"/>
            <a:ext cx="5286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6. If you want to learn English well,</a:t>
            </a:r>
            <a:endParaRPr lang="zh-CN" altLang="en-US" sz="2000" dirty="0">
              <a:latin typeface="Comic Sans MS" pitchFamily="66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498700" y="5886564"/>
            <a:ext cx="8653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571492" y="5886564"/>
            <a:ext cx="10347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876256" y="5886564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500562" y="557214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listening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15008" y="557214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reading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000892" y="5572140"/>
            <a:ext cx="1278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writing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2910" y="592933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are very important.</a:t>
            </a:r>
            <a:endParaRPr lang="zh-CN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29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8" grpId="0"/>
      <p:bldP spid="23" grpId="0"/>
      <p:bldP spid="28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76672"/>
            <a:ext cx="2106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7. Here are two</a:t>
            </a:r>
            <a:endParaRPr lang="zh-CN" altLang="en-US" dirty="0">
              <a:latin typeface="Comic Sans MS" pitchFamily="66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07704" y="846004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14546" y="4286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solidFill>
                  <a:srgbClr val="FF0000"/>
                </a:solidFill>
                <a:latin typeface="Comic Sans MS" pitchFamily="66" charset="0"/>
              </a:rPr>
              <a:t>passages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465664"/>
            <a:ext cx="1649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>
                <a:latin typeface="Comic Sans MS" pitchFamily="66" charset="0"/>
              </a:rPr>
              <a:t>i</a:t>
            </a:r>
            <a:r>
              <a:rPr lang="en-GB" altLang="zh-CN" dirty="0" smtClean="0">
                <a:latin typeface="Comic Sans MS" pitchFamily="66" charset="0"/>
              </a:rPr>
              <a:t>n the text.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50004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Let’s read them together.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052736"/>
            <a:ext cx="3606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8. If you want to increase your </a:t>
            </a:r>
            <a:endParaRPr lang="zh-CN" altLang="en-US" dirty="0">
              <a:latin typeface="Comic Sans MS" pitchFamily="66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563888" y="1422068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63888" y="105273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solidFill>
                  <a:srgbClr val="FF0000"/>
                </a:solidFill>
                <a:latin typeface="Comic Sans MS" pitchFamily="66" charset="0"/>
              </a:rPr>
              <a:t>vocabulary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105273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You must read a lot more.</a:t>
            </a:r>
            <a:endParaRPr lang="zh-CN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0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八年级上资源光盘1\Unit 1\Lesson 2\图片资源\P8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5976664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57224" y="57148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dirty="0" smtClean="0">
                <a:latin typeface="Comic Sans MS" pitchFamily="66" charset="0"/>
              </a:rPr>
              <a:t>What questions do you want to ask them?</a:t>
            </a:r>
            <a:endParaRPr lang="zh-CN" altLang="en-US" sz="28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14338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James</a:t>
            </a:r>
            <a:endParaRPr lang="zh-CN" altLang="en-US" sz="36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414338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Tina</a:t>
            </a:r>
            <a:endParaRPr lang="zh-CN" altLang="en-US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86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476672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dirty="0" smtClean="0">
                <a:latin typeface="Times New Roman" pitchFamily="18" charset="0"/>
                <a:cs typeface="Times New Roman" pitchFamily="18" charset="0"/>
              </a:rPr>
              <a:t>Listen to the first part of the interview and answer the questions: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19675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Comic Sans MS" pitchFamily="66" charset="0"/>
              </a:rPr>
              <a:t>1. When did Tina come to Beijing?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Comic Sans MS" pitchFamily="66" charset="0"/>
              </a:rPr>
              <a:t>2. Did Tina like her teacher?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64502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Comic Sans MS" pitchFamily="66" charset="0"/>
              </a:rPr>
              <a:t>3.What did Tina do in her Chinese class?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714488"/>
            <a:ext cx="5329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dirty="0" smtClean="0">
                <a:solidFill>
                  <a:srgbClr val="FF0000"/>
                </a:solidFill>
                <a:latin typeface="Comic Sans MS" pitchFamily="66" charset="0"/>
              </a:rPr>
              <a:t>She came in 2008.</a:t>
            </a:r>
            <a:endParaRPr lang="zh-CN" altLang="en-US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285293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800" dirty="0" smtClean="0">
                <a:solidFill>
                  <a:srgbClr val="FF0000"/>
                </a:solidFill>
                <a:latin typeface="Comic Sans MS" pitchFamily="66" charset="0"/>
              </a:rPr>
              <a:t>Yes, she did.</a:t>
            </a:r>
            <a:endParaRPr lang="zh-CN" altLang="en-US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435769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latin typeface="Comic Sans MS" pitchFamily="66" charset="0"/>
              </a:rPr>
              <a:t>We</a:t>
            </a:r>
            <a:endParaRPr lang="zh-CN" altLang="en-US" dirty="0">
              <a:latin typeface="Comic Sans MS" pitchFamily="66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71604" y="4714884"/>
            <a:ext cx="9395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71736" y="428625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dirty="0" smtClean="0">
                <a:latin typeface="Comic Sans MS" pitchFamily="66" charset="0"/>
              </a:rPr>
              <a:t>lots of</a:t>
            </a:r>
            <a:endParaRPr lang="zh-CN" altLang="en-US" sz="2400" dirty="0">
              <a:latin typeface="Comic Sans MS" pitchFamily="66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79912" y="4734436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220072" y="473443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300192" y="4365104"/>
            <a:ext cx="75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and</a:t>
            </a:r>
            <a:endParaRPr lang="zh-CN" altLang="en-US" sz="2000" dirty="0">
              <a:latin typeface="Comic Sans MS" pitchFamily="66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092280" y="4734436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57224" y="5072074"/>
            <a:ext cx="3746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exercises.  But sometimes we </a:t>
            </a:r>
            <a:endParaRPr lang="zh-CN" altLang="en-US" sz="2000" dirty="0">
              <a:latin typeface="Comic Sans MS" pitchFamily="66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14810" y="5500702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220072" y="512583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/>
              <a:t> </a:t>
            </a:r>
            <a:r>
              <a:rPr lang="en-GB" altLang="zh-CN" dirty="0" smtClean="0">
                <a:latin typeface="Comic Sans MS" pitchFamily="66" charset="0"/>
              </a:rPr>
              <a:t>games, </a:t>
            </a:r>
            <a:r>
              <a:rPr lang="en-GB" altLang="zh-CN" dirty="0" err="1" smtClean="0">
                <a:latin typeface="Comic Sans MS" pitchFamily="66" charset="0"/>
              </a:rPr>
              <a:t>too.And</a:t>
            </a:r>
            <a:r>
              <a:rPr lang="en-GB" altLang="zh-CN" dirty="0" smtClean="0">
                <a:latin typeface="Comic Sans MS" pitchFamily="66" charset="0"/>
              </a:rPr>
              <a:t> we</a:t>
            </a:r>
            <a:endParaRPr lang="zh-CN" altLang="en-US" dirty="0">
              <a:latin typeface="Comic Sans MS" pitchFamily="66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452320" y="549516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71538" y="5929330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latin typeface="Comic Sans MS" pitchFamily="66" charset="0"/>
              </a:rPr>
              <a:t>interesting TV programmes.</a:t>
            </a:r>
            <a:endParaRPr lang="zh-CN" altLang="en-US" sz="2000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14480" y="4286256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did</a:t>
            </a:r>
            <a:endParaRPr lang="zh-CN" alt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86182" y="435769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listening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72066" y="435769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speaking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4357694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writing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00562" y="507207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omic Sans MS" pitchFamily="66" charset="0"/>
              </a:rPr>
              <a:t>played</a:t>
            </a:r>
            <a:endParaRPr lang="zh-CN" alt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9520" y="5143512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Comic Sans MS" pitchFamily="66" charset="0"/>
              </a:rPr>
              <a:t>watched</a:t>
            </a:r>
            <a:endParaRPr lang="zh-CN" alt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86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1" grpId="0"/>
      <p:bldP spid="23" grpId="0"/>
      <p:bldP spid="25" grpId="0"/>
      <p:bldP spid="28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511</Words>
  <Application>Microsoft Office PowerPoint</Application>
  <PresentationFormat>全屏显示(4:3)</PresentationFormat>
  <Paragraphs>125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trancy_Lee</cp:lastModifiedBy>
  <cp:revision>188</cp:revision>
  <dcterms:modified xsi:type="dcterms:W3CDTF">2014-09-12T01:23:25Z</dcterms:modified>
</cp:coreProperties>
</file>