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4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0000FF"/>
    <a:srgbClr val="FFCC99"/>
    <a:srgbClr val="FF00FF"/>
    <a:srgbClr val="660066"/>
    <a:srgbClr val="FFFF00"/>
    <a:srgbClr val="00FF00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4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7DBD52C-F102-495C-8A03-0BBE41B967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7374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971800"/>
            <a:ext cx="8077200" cy="10890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4060825"/>
            <a:ext cx="7543800" cy="457200"/>
          </a:xfrm>
        </p:spPr>
        <p:txBody>
          <a:bodyPr/>
          <a:lstStyle>
            <a:lvl1pPr marL="0" indent="0" algn="r">
              <a:buFontTx/>
              <a:buNone/>
              <a:defRPr sz="2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 bwMode="gray">
          <a:xfrm>
            <a:off x="323850" y="6165850"/>
            <a:ext cx="2133600" cy="476250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3A5DE98-C953-40E8-9AC2-013317C4D5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970726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7668647F-3F9F-4C28-AE0B-0F1B52B2E9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918386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04800"/>
            <a:ext cx="213360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04800"/>
            <a:ext cx="624840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FC6BB14E-2A68-4693-A1D0-ADA022D4B0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449344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D5F839FE-AC59-4040-81FB-82A6EE115D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504655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AC871A2B-BB3F-47CE-ABF0-286B28D05D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9414213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4478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244E7B1E-79D0-405B-B83F-B7434C5AB2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49133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178A4092-7824-4B42-8CC9-E9200413FA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1839864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CB988B28-748F-40EB-AF72-62C74B75E1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9208814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5DEE7C00-F9AE-4CD3-88D7-530A9543C4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2200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DBEFC901-B7B3-4034-BD80-25190375E4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9383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 </a:t>
            </a:r>
            <a:fld id="{B14F9666-EBFD-407B-B6E3-8E0C582860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0625144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447800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39750" y="6564313"/>
            <a:ext cx="22129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folHlink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Page </a:t>
            </a:r>
            <a:fld id="{5BB9ABBE-D627-4AB2-9039-BDD8AAF8B0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8038" y="2971800"/>
            <a:ext cx="4764087" cy="1089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Lesson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4149725"/>
            <a:ext cx="6194425" cy="4572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a typeface="宋体" pitchFamily="2" charset="-122"/>
              </a:rPr>
              <a:t>A Dangerous Job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Read the passage again and complete the schedule.</a:t>
            </a:r>
            <a:endParaRPr lang="en-GB" altLang="zh-CN" sz="3200">
              <a:solidFill>
                <a:srgbClr val="000000"/>
              </a:solidFill>
              <a:latin typeface="Lucida Handwriting" pitchFamily="66" charset="0"/>
            </a:endParaRPr>
          </a:p>
        </p:txBody>
      </p:sp>
      <p:pic>
        <p:nvPicPr>
          <p:cNvPr id="12292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6953831"/>
              </p:ext>
            </p:extLst>
          </p:nvPr>
        </p:nvGraphicFramePr>
        <p:xfrm>
          <a:off x="150019" y="836712"/>
          <a:ext cx="8915400" cy="5992132"/>
        </p:xfrm>
        <a:graphic>
          <a:graphicData uri="http://schemas.openxmlformats.org/drawingml/2006/table">
            <a:tbl>
              <a:tblPr/>
              <a:tblGrid>
                <a:gridCol w="1308100"/>
                <a:gridCol w="3721100"/>
                <a:gridCol w="3886200"/>
              </a:tblGrid>
              <a:tr h="5791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Time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Action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Description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</a:tr>
              <a:tr h="51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 </a:t>
                      </a:r>
                      <a:endParaRPr kumimoji="0" lang="zh-CN" altLang="en-US" sz="28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get up &amp; ____________</a:t>
                      </a:r>
                      <a:endParaRPr kumimoji="0" lang="zh-CN" altLang="en-US" sz="26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______________ 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1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6:00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_______________</a:t>
                      </a:r>
                      <a:endParaRPr kumimoji="0" lang="zh-CN" altLang="en-US" sz="26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39 firefighters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51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 </a:t>
                      </a:r>
                      <a:endParaRPr kumimoji="0" lang="zh-CN" altLang="en-US" sz="28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have breakfast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eat </a:t>
                      </a:r>
                      <a:r>
                        <a:rPr kumimoji="0" lang="en-US" altLang="zh-CN" sz="2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____________</a:t>
                      </a:r>
                      <a:endParaRPr kumimoji="0" lang="zh-CN" altLang="en-US" sz="26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1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8:30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run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run </a:t>
                      </a:r>
                      <a:r>
                        <a:rPr kumimoji="0" lang="en-US" altLang="zh-CN" sz="2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______</a:t>
                      </a: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 km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51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12:00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have lunch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944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12:00~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14:00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get some rest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8839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 </a:t>
                      </a:r>
                      <a:endParaRPr kumimoji="0" lang="zh-CN" altLang="en-US" sz="3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go for skills training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practise</a:t>
                      </a: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 driving, firefighting and communicating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96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</a:rPr>
                        <a:t>22:00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___________</a:t>
                      </a:r>
                      <a:endParaRPr kumimoji="0" lang="zh-CN" altLang="en-US" sz="26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148478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5:20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256490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7:00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537321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14:00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800" y="141277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tidy up rooms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0072" y="141277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</a:rPr>
              <a:t>boring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1680" y="19359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training starts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2456243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very fast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2979463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</a:rPr>
              <a:t>5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11797" y="616530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go to bed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07504" y="856584"/>
            <a:ext cx="7920236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dirty="0" smtClean="0">
                <a:solidFill>
                  <a:srgbClr val="000000"/>
                </a:solidFill>
              </a:rPr>
              <a:t>True or False? Correct the false ones.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1  Jim gets up at 6:00.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2  The firefighters don’t tidy the room.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3  They have lunch at 12:00.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4  Jim doesn’t run every morning.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5  He does skills training in the afternoon.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6  He doesn’t have free time every day.</a:t>
            </a:r>
          </a:p>
        </p:txBody>
      </p:sp>
      <p:pic>
        <p:nvPicPr>
          <p:cNvPr id="11268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459" y="1412775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F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64" y="2348880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F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59" y="3297832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T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464" y="4221088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F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59" y="5229200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T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64" y="6165304"/>
            <a:ext cx="4320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F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412774"/>
            <a:ext cx="576064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000FF"/>
                </a:solidFill>
              </a:rPr>
              <a:t>Jim get up at 5:20</a:t>
            </a:r>
            <a:endParaRPr lang="en-GB" sz="32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1" y="2348879"/>
            <a:ext cx="823329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000FF"/>
                </a:solidFill>
              </a:rPr>
              <a:t>They tidy up their rooms after the get up.</a:t>
            </a:r>
            <a:endParaRPr lang="en-GB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1" y="4284385"/>
            <a:ext cx="662473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000FF"/>
                </a:solidFill>
              </a:rPr>
              <a:t>Jim runs at 8:30 in the morning.</a:t>
            </a:r>
            <a:endParaRPr lang="en-GB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6218148"/>
            <a:ext cx="823329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00FF"/>
                </a:solidFill>
              </a:rPr>
              <a:t>Every day, after dinner, he has some free time.</a:t>
            </a:r>
            <a:endParaRPr lang="en-GB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834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dirty="0">
                <a:solidFill>
                  <a:srgbClr val="000000"/>
                </a:solidFill>
              </a:rPr>
              <a:t>Read </a:t>
            </a:r>
            <a:r>
              <a:rPr lang="en-GB" altLang="zh-CN" sz="3200" dirty="0" smtClean="0">
                <a:solidFill>
                  <a:srgbClr val="000000"/>
                </a:solidFill>
              </a:rPr>
              <a:t>after the recording.</a:t>
            </a:r>
            <a:endParaRPr lang="en-GB" altLang="zh-CN" sz="3200" dirty="0">
              <a:solidFill>
                <a:srgbClr val="000000"/>
              </a:solidFill>
              <a:latin typeface="Lucida Handwriting" pitchFamily="66" charset="0"/>
            </a:endParaRPr>
          </a:p>
        </p:txBody>
      </p:sp>
      <p:pic>
        <p:nvPicPr>
          <p:cNvPr id="12292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5700" y="2297984"/>
            <a:ext cx="4704037" cy="33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642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6792"/>
            <a:ext cx="770413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tells us about his life.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他给我们讲述了关于他生活的事情。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 sb.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告诉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某人某事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sb.  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 sb. about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tell me about your life.</a:t>
            </a:r>
            <a:endParaRPr lang="en-GB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2690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6792"/>
            <a:ext cx="770413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in a room with seven other firefighters.</a:t>
            </a:r>
            <a:endParaRPr lang="en-GB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跟其他七个消防员住在一个房间里。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  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别的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  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one…the other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some…the others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 others    </a:t>
            </a:r>
            <a:r>
              <a:rPr lang="zh-CN" altLang="en-US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帮助别人</a:t>
            </a:r>
            <a:endParaRPr lang="en-GB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077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6792"/>
            <a:ext cx="770413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6:00, training starts with team exercise.</a:t>
            </a:r>
            <a:endParaRPr lang="en-GB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六点钟，训练以团队练习开始。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 with…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start our lesson with a piece of music.</a:t>
            </a:r>
            <a:endParaRPr lang="en-GB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077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6792"/>
            <a:ext cx="770413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not easy at all.</a:t>
            </a:r>
            <a:endParaRPr lang="en-GB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这一点儿也不简单。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not…at all    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一点儿也不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 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it at all.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movie isn’t interesting at all.</a:t>
            </a:r>
            <a:endParaRPr lang="en-GB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077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220554"/>
            <a:ext cx="7704138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there is a fire or some call 911 …</a:t>
            </a:r>
            <a:endParaRPr lang="en-GB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如果有火情或者有人打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911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报警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  否定的“和”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English and </a:t>
            </a:r>
            <a:r>
              <a:rPr lang="en-GB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like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or </a:t>
            </a:r>
            <a:r>
              <a:rPr lang="en-GB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用语选择问句中，意思为“还是”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want to go to the park or stay at home?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还有“否则”的意思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 up, or you will be late.</a:t>
            </a:r>
            <a:endParaRPr lang="en-GB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9386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6792"/>
            <a:ext cx="770413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must try our best to keep everyone safe.</a:t>
            </a:r>
            <a:endParaRPr lang="en-GB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我们必须尽最大努力保证每个人的安全。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VS have to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must finish my homework today.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to finish my homework today.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have to/ mustn’t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don’t have to buy the computer.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mustn’t buy the computer.</a:t>
            </a:r>
            <a:endParaRPr lang="en-US" altLang="zh-CN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9386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Explanations</a:t>
            </a:r>
            <a:endParaRPr lang="en-GB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539552" y="1556792"/>
            <a:ext cx="784879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one’s best to do </a:t>
            </a:r>
            <a:r>
              <a:rPr lang="en-US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must try your best to learn English well.</a:t>
            </a:r>
          </a:p>
          <a:p>
            <a:pPr eaLnBrk="1" hangingPunct="1">
              <a:buFont typeface="Arial" charset="0"/>
              <a:buChar char="•"/>
            </a:pP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to do </a:t>
            </a:r>
            <a:r>
              <a:rPr lang="en-GB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We’ll try to finish the work tomorrow.</a:t>
            </a:r>
          </a:p>
          <a:p>
            <a:pPr eaLnBrk="1" hangingPunct="1">
              <a:buFont typeface="Arial" charset="0"/>
              <a:buChar char="•"/>
            </a:pP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keep sb./ </a:t>
            </a:r>
            <a:r>
              <a:rPr lang="en-GB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+ adj.</a:t>
            </a:r>
          </a:p>
          <a:p>
            <a:pPr eaLnBrk="1" hangingPunct="1">
              <a:buFont typeface="Arial" charset="0"/>
              <a:buChar char="•"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must keep your room clean and</a:t>
            </a:r>
          </a:p>
          <a:p>
            <a:pPr marL="0" indent="0" eaLnBrk="1" hangingPunct="1"/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tidy.</a:t>
            </a: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67519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9386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Warm-up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550" y="1341438"/>
            <a:ext cx="74882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kinds of jobs can you list?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450" y="2349500"/>
            <a:ext cx="6985000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sz="3200"/>
              <a:t>driver, </a:t>
            </a:r>
            <a:r>
              <a:rPr lang="en-GB" sz="3200" dirty="0"/>
              <a:t>worker, farmer, teacher, nurse, doctor…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Translation</a:t>
            </a:r>
            <a:endParaRPr lang="en-GB" dirty="0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200" dirty="0" smtClean="0"/>
              <a:t>他不是每天都整理房间。</a:t>
            </a:r>
            <a:endParaRPr lang="en-US" altLang="zh-CN" sz="3200" dirty="0" smtClean="0"/>
          </a:p>
          <a:p>
            <a:pPr marL="342900" indent="-342900">
              <a:buAutoNum type="arabicPeriod"/>
            </a:pPr>
            <a:endParaRPr lang="en-US" sz="3200" dirty="0" smtClean="0"/>
          </a:p>
          <a:p>
            <a:pPr marL="342900" indent="-342900">
              <a:buAutoNum type="arabicPeriod"/>
            </a:pPr>
            <a:endParaRPr lang="en-US" sz="3200" dirty="0" smtClean="0"/>
          </a:p>
          <a:p>
            <a:pPr marL="342900" indent="-342900">
              <a:buAutoNum type="arabicPeriod"/>
            </a:pPr>
            <a:r>
              <a:rPr lang="zh-CN" altLang="en-US" sz="3200" dirty="0" smtClean="0"/>
              <a:t>她一点儿也不喜欢数学，因为她认为数学很难。</a:t>
            </a:r>
            <a:endParaRPr lang="en-US" altLang="zh-CN" sz="3200" dirty="0" smtClean="0"/>
          </a:p>
          <a:p>
            <a:pPr marL="342900" indent="-342900">
              <a:buAutoNum type="arabicPeriod"/>
            </a:pPr>
            <a:endParaRPr lang="en-US" sz="3200" dirty="0" smtClean="0"/>
          </a:p>
          <a:p>
            <a:pPr marL="342900" indent="-342900">
              <a:buAutoNum type="arabicPeriod"/>
            </a:pPr>
            <a:endParaRPr lang="en-US" sz="3200" dirty="0"/>
          </a:p>
          <a:p>
            <a:pPr marL="342900" indent="-342900">
              <a:buAutoNum type="arabicPeriod"/>
            </a:pPr>
            <a:r>
              <a:rPr lang="zh-CN" altLang="en-US" sz="3200" dirty="0" smtClean="0"/>
              <a:t>他今天只能待在家，因为他病了。</a:t>
            </a:r>
            <a:endParaRPr lang="en-US" altLang="zh-CN" sz="3200" dirty="0" smtClean="0"/>
          </a:p>
          <a:p>
            <a:pPr marL="342900" indent="-342900">
              <a:buAutoNum type="arabicPeriod"/>
            </a:pP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2204864"/>
            <a:ext cx="81369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He doesn’t tidy up his room every day.</a:t>
            </a:r>
          </a:p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He doesn’t tidy his room up every day.</a:t>
            </a:r>
          </a:p>
          <a:p>
            <a:endParaRPr lang="en-GB" sz="2800" dirty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endParaRPr lang="en-GB" sz="2800" dirty="0" smtClean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She doesn’t like maths at all because she thinks it is very difficult.</a:t>
            </a:r>
          </a:p>
          <a:p>
            <a:endParaRPr lang="en-GB" sz="2800" dirty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endParaRPr lang="en-GB" sz="2800" dirty="0" smtClean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He has to stay at home because he is ill.</a:t>
            </a:r>
            <a:endParaRPr lang="en-GB" sz="2800" dirty="0">
              <a:solidFill>
                <a:srgbClr val="0000FF"/>
              </a:solidFill>
              <a:latin typeface="Lucida Handwriting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480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Translation</a:t>
            </a:r>
          </a:p>
        </p:txBody>
      </p:sp>
      <p:sp>
        <p:nvSpPr>
          <p:cNvPr id="4" name="矩形 3"/>
          <p:cNvSpPr/>
          <p:nvPr/>
        </p:nvSpPr>
        <p:spPr>
          <a:xfrm>
            <a:off x="539552" y="1797784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4"/>
            </a:pPr>
            <a:r>
              <a:rPr lang="zh-CN" altLang="en-US" sz="3200" dirty="0" smtClean="0"/>
              <a:t>妈妈说我每天必须打扫房间。</a:t>
            </a:r>
            <a:endParaRPr lang="en-US" altLang="zh-CN" sz="3200" dirty="0" smtClean="0"/>
          </a:p>
          <a:p>
            <a:pPr marL="342900" indent="-342900">
              <a:buAutoNum type="arabicPeriod" startAt="4"/>
            </a:pPr>
            <a:endParaRPr lang="en-US" altLang="zh-CN" sz="3200" dirty="0"/>
          </a:p>
          <a:p>
            <a:pPr marL="342900" indent="-342900">
              <a:buAutoNum type="arabicPeriod" startAt="4"/>
            </a:pPr>
            <a:endParaRPr lang="en-US" altLang="zh-CN" sz="3200" dirty="0" smtClean="0"/>
          </a:p>
          <a:p>
            <a:pPr marL="342900" indent="-342900">
              <a:buAutoNum type="arabicPeriod" startAt="4"/>
            </a:pPr>
            <a:endParaRPr lang="en-US" altLang="zh-CN" sz="3200" dirty="0"/>
          </a:p>
          <a:p>
            <a:pPr marL="342900" indent="-342900">
              <a:buAutoNum type="arabicPeriod" startAt="4"/>
            </a:pPr>
            <a:r>
              <a:rPr lang="zh-CN" altLang="en-US" sz="3200" dirty="0" smtClean="0"/>
              <a:t>我们必须尽最大的努力使父母每天都开心。</a:t>
            </a:r>
            <a:endParaRPr lang="en-GB" altLang="zh-CN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2623552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My mother says I must clean the room everyday.</a:t>
            </a:r>
          </a:p>
          <a:p>
            <a:endParaRPr lang="en-GB" sz="2800" dirty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endParaRPr lang="en-GB" sz="2800" dirty="0" smtClean="0">
              <a:solidFill>
                <a:srgbClr val="0000FF"/>
              </a:solidFill>
              <a:latin typeface="Lucida Handwriting" panose="03010101010101010101" pitchFamily="66" charset="0"/>
            </a:endParaRPr>
          </a:p>
          <a:p>
            <a:r>
              <a:rPr lang="en-GB" sz="28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We have to try our best to keep our parents happy every day.</a:t>
            </a:r>
            <a:endParaRPr lang="en-GB" sz="2800" dirty="0">
              <a:solidFill>
                <a:srgbClr val="0000FF"/>
              </a:solidFill>
              <a:latin typeface="Lucida Handwriting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074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Opinion</a:t>
            </a:r>
            <a:endParaRPr lang="en-GB" dirty="0">
              <a:solidFill>
                <a:srgbClr val="99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28600" y="1219200"/>
            <a:ext cx="75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70C0"/>
                </a:solidFill>
                <a:latin typeface="+mn-lt"/>
              </a:rPr>
              <a:t>If there is a fire, we have to: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stop everything 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 get out fast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 try our best to keep everyone safe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445655" y="3717032"/>
            <a:ext cx="75438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Arial Narrow" pitchFamily="34" charset="0"/>
              </a:rPr>
              <a:t>A firefighter’s job is</a:t>
            </a:r>
          </a:p>
          <a:p>
            <a:pPr eaLnBrk="1" hangingPunct="1">
              <a:spcBef>
                <a:spcPts val="1200"/>
              </a:spcBef>
              <a:buFont typeface="Arial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 (the writer thinks) It can be </a:t>
            </a:r>
            <a:r>
              <a:rPr lang="en-US" altLang="zh-CN" sz="3600" u="sng" dirty="0">
                <a:solidFill>
                  <a:srgbClr val="000000"/>
                </a:solidFill>
                <a:latin typeface="Arial Narrow" pitchFamily="34" charset="0"/>
              </a:rPr>
              <a:t>dangerous</a:t>
            </a: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 and </a:t>
            </a:r>
            <a:r>
              <a:rPr lang="en-US" altLang="zh-CN" sz="3600" u="sng" dirty="0">
                <a:solidFill>
                  <a:srgbClr val="000000"/>
                </a:solidFill>
                <a:latin typeface="Arial Narrow" pitchFamily="34" charset="0"/>
              </a:rPr>
              <a:t>difficult</a:t>
            </a: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, but it is </a:t>
            </a:r>
            <a:r>
              <a:rPr lang="en-US" altLang="zh-CN" sz="3600" u="sng" dirty="0">
                <a:solidFill>
                  <a:srgbClr val="000000"/>
                </a:solidFill>
                <a:latin typeface="Arial Narrow" pitchFamily="34" charset="0"/>
              </a:rPr>
              <a:t>important </a:t>
            </a: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and </a:t>
            </a:r>
            <a:r>
              <a:rPr lang="en-US" altLang="zh-CN" sz="3600" u="sng" dirty="0">
                <a:solidFill>
                  <a:srgbClr val="000000"/>
                </a:solidFill>
                <a:latin typeface="Arial Narrow" pitchFamily="34" charset="0"/>
              </a:rPr>
              <a:t>interesting</a:t>
            </a: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. </a:t>
            </a:r>
          </a:p>
          <a:p>
            <a:pPr eaLnBrk="1" hangingPunct="1">
              <a:spcBef>
                <a:spcPts val="1200"/>
              </a:spcBef>
              <a:buFont typeface="Arial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Arial Narrow" pitchFamily="34" charset="0"/>
              </a:rPr>
              <a:t> (I think) ______________________.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69"/>
          <a:stretch/>
        </p:blipFill>
        <p:spPr>
          <a:xfrm>
            <a:off x="6452920" y="2060848"/>
            <a:ext cx="2638959" cy="187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151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Warm-up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97" b="12497"/>
          <a:stretch>
            <a:fillRect/>
          </a:stretch>
        </p:blipFill>
        <p:spPr bwMode="auto">
          <a:xfrm>
            <a:off x="1619250" y="2565400"/>
            <a:ext cx="5786438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850" y="1268413"/>
            <a:ext cx="84963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Look at the following picture. Do you know what kind of job is it?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27313" y="2636838"/>
            <a:ext cx="3744912" cy="646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GB" altLang="zh-CN" sz="3600"/>
              <a:t>firefighter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Warm-up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97" b="12497"/>
          <a:stretch>
            <a:fillRect/>
          </a:stretch>
        </p:blipFill>
        <p:spPr bwMode="auto">
          <a:xfrm rot="824856">
            <a:off x="5594350" y="4249738"/>
            <a:ext cx="33305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750" y="1341438"/>
            <a:ext cx="82089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think a </a:t>
            </a:r>
            <a:r>
              <a:rPr lang="en-GB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firefighter’s</a:t>
            </a: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job is like?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76375" y="2420938"/>
            <a:ext cx="3167063" cy="3529012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GB" altLang="zh-CN" sz="3600"/>
              <a:t>boring, dangerous, difficult, easy, important, interesting, safe</a:t>
            </a:r>
          </a:p>
        </p:txBody>
      </p:sp>
      <p:sp>
        <p:nvSpPr>
          <p:cNvPr id="7" name="椭圆 6"/>
          <p:cNvSpPr/>
          <p:nvPr/>
        </p:nvSpPr>
        <p:spPr>
          <a:xfrm>
            <a:off x="1476375" y="2997200"/>
            <a:ext cx="2374900" cy="6477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椭圆 7"/>
          <p:cNvSpPr/>
          <p:nvPr/>
        </p:nvSpPr>
        <p:spPr>
          <a:xfrm>
            <a:off x="1476375" y="3573463"/>
            <a:ext cx="1582738" cy="6477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6463" y="2708275"/>
            <a:ext cx="44275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GB" altLang="zh-CN" sz="3200"/>
              <a:t>I think it’s __________.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484313"/>
            <a:ext cx="7704138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dirty="0"/>
              <a:t>Read the title of the passage. Can you guess what is the passage about?</a:t>
            </a:r>
          </a:p>
          <a:p>
            <a:pPr eaLnBrk="1" hangingPunct="1">
              <a:buFont typeface="Arial" charset="0"/>
              <a:buChar char="•"/>
            </a:pPr>
            <a:endParaRPr lang="en-GB" altLang="zh-CN" sz="3200" dirty="0"/>
          </a:p>
          <a:p>
            <a:pPr eaLnBrk="1" hangingPunct="1">
              <a:buFont typeface="Arial" charset="0"/>
              <a:buChar char="•"/>
            </a:pPr>
            <a:r>
              <a:rPr lang="en-GB" altLang="zh-CN" sz="2800" dirty="0">
                <a:solidFill>
                  <a:srgbClr val="0000FF"/>
                </a:solidFill>
                <a:latin typeface="Lucida Handwriting" panose="03010101010101010101" pitchFamily="66" charset="0"/>
              </a:rPr>
              <a:t>It’s about the life of a firefighter.</a:t>
            </a:r>
          </a:p>
          <a:p>
            <a:pPr eaLnBrk="1" hangingPunct="1">
              <a:buFont typeface="Arial" charset="0"/>
              <a:buChar char="•"/>
            </a:pPr>
            <a:endParaRPr lang="en-GB" altLang="zh-CN" sz="3200" dirty="0"/>
          </a:p>
          <a:p>
            <a:pPr eaLnBrk="1" hangingPunct="1">
              <a:buFont typeface="Arial" charset="0"/>
              <a:buChar char="•"/>
            </a:pPr>
            <a:r>
              <a:rPr lang="en-GB" altLang="zh-CN" sz="3200" dirty="0"/>
              <a:t>Read the passage quickly and put the numbers in the blanks.</a:t>
            </a:r>
          </a:p>
        </p:txBody>
      </p:sp>
      <p:pic>
        <p:nvPicPr>
          <p:cNvPr id="7172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i="1" dirty="0" smtClean="0">
                <a:solidFill>
                  <a:srgbClr val="000000"/>
                </a:solidFill>
              </a:rPr>
              <a:t>Read the first paragraph and answer the following questions: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1. Is it boring for Jim to tidy their room?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  </a:t>
            </a: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Yes, it is, but they have to do it.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2. How many firefighter are there in Jim’s team?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There are 39 firefighters in Jim’s team.</a:t>
            </a:r>
          </a:p>
        </p:txBody>
      </p:sp>
      <p:pic>
        <p:nvPicPr>
          <p:cNvPr id="8196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954213"/>
            <a:ext cx="7704138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GB" altLang="zh-CN" sz="3200" i="1" dirty="0">
                <a:solidFill>
                  <a:srgbClr val="000000"/>
                </a:solidFill>
              </a:rPr>
              <a:t>Read the </a:t>
            </a:r>
            <a:r>
              <a:rPr lang="en-US" altLang="zh-CN" sz="3200" i="1" dirty="0">
                <a:solidFill>
                  <a:srgbClr val="000000"/>
                </a:solidFill>
              </a:rPr>
              <a:t>second</a:t>
            </a:r>
            <a:r>
              <a:rPr lang="en-GB" altLang="zh-CN" sz="3200" i="1" dirty="0">
                <a:solidFill>
                  <a:srgbClr val="000000"/>
                </a:solidFill>
              </a:rPr>
              <a:t> paragraph and answer the following question:</a:t>
            </a:r>
          </a:p>
          <a:p>
            <a:pPr eaLnBrk="1" hangingPunct="1">
              <a:buFont typeface="Arial" charset="0"/>
              <a:buChar char="•"/>
            </a:pPr>
            <a:r>
              <a:rPr lang="en-GB" altLang="zh-CN" sz="3200" dirty="0">
                <a:solidFill>
                  <a:srgbClr val="000000"/>
                </a:solidFill>
              </a:rPr>
              <a:t>1. Why do they have to eat very fast?</a:t>
            </a:r>
          </a:p>
          <a:p>
            <a:pPr eaLnBrk="1" hangingPunct="1">
              <a:buFont typeface="Arial" charset="0"/>
              <a:buChar char="•"/>
            </a:pPr>
            <a:r>
              <a:rPr lang="en-GB" altLang="zh-CN" sz="3200" dirty="0">
                <a:solidFill>
                  <a:srgbClr val="000000"/>
                </a:solidFill>
              </a:rPr>
              <a:t>  </a:t>
            </a:r>
            <a:r>
              <a:rPr lang="en-GB" altLang="zh-CN" sz="3200" dirty="0">
                <a:solidFill>
                  <a:srgbClr val="0000FF"/>
                </a:solidFill>
                <a:latin typeface="Lucida Handwriting" pitchFamily="66" charset="0"/>
              </a:rPr>
              <a:t>Because they do not have much time.</a:t>
            </a:r>
          </a:p>
        </p:txBody>
      </p:sp>
      <p:pic>
        <p:nvPicPr>
          <p:cNvPr id="9220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00" y="4652963"/>
            <a:ext cx="224155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323850" y="1341438"/>
            <a:ext cx="82804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i="1" dirty="0" smtClean="0">
                <a:solidFill>
                  <a:srgbClr val="000000"/>
                </a:solidFill>
              </a:rPr>
              <a:t>Read the third paragraph and answer the following questions: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1. What skills do they practise?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  </a:t>
            </a: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They practise driving, firefighting and communicating.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2. Does Jim have some free time after dinner every day?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>
                <a:solidFill>
                  <a:srgbClr val="0000FF"/>
                </a:solidFill>
                <a:latin typeface="Lucida Handwriting" panose="03010101010101010101" pitchFamily="66" charset="0"/>
              </a:rPr>
              <a:t>Yes, he does.</a:t>
            </a:r>
          </a:p>
        </p:txBody>
      </p:sp>
      <p:pic>
        <p:nvPicPr>
          <p:cNvPr id="10244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i="1" dirty="0" smtClean="0">
                <a:solidFill>
                  <a:srgbClr val="000000"/>
                </a:solidFill>
              </a:rPr>
              <a:t>Read the fourth paragraph and answer the following questions: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1. If there is a fire, what do they have to do?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  </a:t>
            </a: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They have to stop everything and get out  fast.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2. What does Jim think of his job?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>
                <a:solidFill>
                  <a:srgbClr val="0000FF"/>
                </a:solidFill>
                <a:latin typeface="Lucida Handwriting" panose="03010101010101010101" pitchFamily="66" charset="0"/>
              </a:rPr>
              <a:t>He thinks he has an important and interesting job.</a:t>
            </a:r>
          </a:p>
        </p:txBody>
      </p:sp>
      <p:pic>
        <p:nvPicPr>
          <p:cNvPr id="11268" name="图片 3" descr="p8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FF"/>
      </a:lt1>
      <a:dk2>
        <a:srgbClr val="003366"/>
      </a:dk2>
      <a:lt2>
        <a:srgbClr val="B2B2B2"/>
      </a:lt2>
      <a:accent1>
        <a:srgbClr val="42BAF0"/>
      </a:accent1>
      <a:accent2>
        <a:srgbClr val="959EF3"/>
      </a:accent2>
      <a:accent3>
        <a:srgbClr val="FFFFFF"/>
      </a:accent3>
      <a:accent4>
        <a:srgbClr val="000000"/>
      </a:accent4>
      <a:accent5>
        <a:srgbClr val="B0D9F6"/>
      </a:accent5>
      <a:accent6>
        <a:srgbClr val="878FDC"/>
      </a:accent6>
      <a:hlink>
        <a:srgbClr val="3D7AC3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660033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3366"/>
        </a:dk2>
        <a:lt2>
          <a:srgbClr val="B2B2B2"/>
        </a:lt2>
        <a:accent1>
          <a:srgbClr val="42BAF0"/>
        </a:accent1>
        <a:accent2>
          <a:srgbClr val="959EF3"/>
        </a:accent2>
        <a:accent3>
          <a:srgbClr val="FFFFFF"/>
        </a:accent3>
        <a:accent4>
          <a:srgbClr val="000000"/>
        </a:accent4>
        <a:accent5>
          <a:srgbClr val="B0D9F6"/>
        </a:accent5>
        <a:accent6>
          <a:srgbClr val="878FDC"/>
        </a:accent6>
        <a:hlink>
          <a:srgbClr val="3D7AC3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292TGp_silent night_light</Template>
  <TotalTime>1309</TotalTime>
  <Words>987</Words>
  <Application>Microsoft Office PowerPoint</Application>
  <PresentationFormat>全屏显示(4:3)</PresentationFormat>
  <Paragraphs>198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Default Design</vt:lpstr>
      <vt:lpstr>Lesson 2</vt:lpstr>
      <vt:lpstr>Warm-up</vt:lpstr>
      <vt:lpstr>Warm-up</vt:lpstr>
      <vt:lpstr>Warm-up</vt:lpstr>
      <vt:lpstr>Reading</vt:lpstr>
      <vt:lpstr>Reading</vt:lpstr>
      <vt:lpstr>Reading</vt:lpstr>
      <vt:lpstr>Reading</vt:lpstr>
      <vt:lpstr>Reading</vt:lpstr>
      <vt:lpstr>Reading</vt:lpstr>
      <vt:lpstr>Reading</vt:lpstr>
      <vt:lpstr>Reading</vt:lpstr>
      <vt:lpstr>Explanations</vt:lpstr>
      <vt:lpstr>Explanations</vt:lpstr>
      <vt:lpstr>Explanations</vt:lpstr>
      <vt:lpstr>Explanations</vt:lpstr>
      <vt:lpstr>Explanations</vt:lpstr>
      <vt:lpstr>Explanations</vt:lpstr>
      <vt:lpstr>Explanations</vt:lpstr>
      <vt:lpstr>Translation</vt:lpstr>
      <vt:lpstr>Translation</vt:lpstr>
      <vt:lpstr>Your Opinion</vt:lpstr>
    </vt:vector>
  </TitlesOfParts>
  <Company>AQ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Norman</dc:creator>
  <cp:lastModifiedBy>SkyUN.Org</cp:lastModifiedBy>
  <cp:revision>242</cp:revision>
  <dcterms:created xsi:type="dcterms:W3CDTF">2007-05-04T12:32:40Z</dcterms:created>
  <dcterms:modified xsi:type="dcterms:W3CDTF">2014-01-30T09:48:05Z</dcterms:modified>
</cp:coreProperties>
</file>