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9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7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194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5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73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81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3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3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7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262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BE700-F375-4692-93D6-F54E84D01D8B}" type="datetimeFigureOut">
              <a:rPr lang="zh-CN" altLang="en-US" smtClean="0"/>
              <a:t>2015-9-5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EF7F7-59A2-4144-A72F-823403E43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3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hyperlink" Target="SectionA1b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jpeg"/><Relationship Id="rId5" Type="http://schemas.openxmlformats.org/officeDocument/2006/relationships/image" Target="../media/image11.png"/><Relationship Id="rId4" Type="http://schemas.openxmlformats.org/officeDocument/2006/relationships/hyperlink" Target="SectionA2a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hyperlink" Target="SectionA2b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hyperlink" Target="SectionA2b-1.mp3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500063" y="1000125"/>
            <a:ext cx="7820025" cy="19764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3722"/>
              </a:avLst>
            </a:prstTxWarp>
          </a:bodyPr>
          <a:lstStyle/>
          <a:p>
            <a:pPr algn="ctr"/>
            <a:r>
              <a:rPr lang="en-US" altLang="zh-CN" sz="4800" b="1">
                <a:ln w="9525" cmpd="sng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Unit 1</a:t>
            </a:r>
          </a:p>
          <a:p>
            <a:pPr algn="ctr"/>
            <a:r>
              <a:rPr lang="en-US" altLang="zh-CN" sz="4800" b="1">
                <a:ln w="9525" cmpd="sng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When was it invented?</a:t>
            </a:r>
            <a:endParaRPr lang="zh-CN" altLang="en-US" sz="4800" b="1">
              <a:ln w="9525" cmpd="sng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583910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圆角矩形标注 2"/>
          <p:cNvSpPr>
            <a:spLocks noChangeArrowheads="1"/>
          </p:cNvSpPr>
          <p:nvPr/>
        </p:nvSpPr>
        <p:spPr bwMode="auto">
          <a:xfrm>
            <a:off x="431800" y="260350"/>
            <a:ext cx="5148263" cy="1366838"/>
          </a:xfrm>
          <a:prstGeom prst="wedgeRoundRectCallout">
            <a:avLst>
              <a:gd name="adj1" fmla="val -4269"/>
              <a:gd name="adj2" fmla="val 76019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I think the TV was invented before the car. 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3315" name="圆角矩形标注 3"/>
          <p:cNvSpPr>
            <a:spLocks noChangeArrowheads="1"/>
          </p:cNvSpPr>
          <p:nvPr/>
        </p:nvSpPr>
        <p:spPr bwMode="auto">
          <a:xfrm>
            <a:off x="3203575" y="5229225"/>
            <a:ext cx="5435600" cy="1295400"/>
          </a:xfrm>
          <a:prstGeom prst="wedgeRoundRectCallout">
            <a:avLst>
              <a:gd name="adj1" fmla="val 2685"/>
              <a:gd name="adj2" fmla="val -86398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Well, I think the TV was invented after the car.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05038"/>
            <a:ext cx="133350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205038"/>
            <a:ext cx="10763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911207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标注 3"/>
          <p:cNvSpPr>
            <a:spLocks noChangeArrowheads="1"/>
          </p:cNvSpPr>
          <p:nvPr/>
        </p:nvSpPr>
        <p:spPr bwMode="auto">
          <a:xfrm>
            <a:off x="576263" y="188913"/>
            <a:ext cx="6516687" cy="1366837"/>
          </a:xfrm>
          <a:prstGeom prst="wedgeRoundRectCallout">
            <a:avLst>
              <a:gd name="adj1" fmla="val -11995"/>
              <a:gd name="adj2" fmla="val 78921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I think the telephone was invented before the computer. 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4339" name="圆角矩形标注 4"/>
          <p:cNvSpPr>
            <a:spLocks noChangeArrowheads="1"/>
          </p:cNvSpPr>
          <p:nvPr/>
        </p:nvSpPr>
        <p:spPr bwMode="auto">
          <a:xfrm>
            <a:off x="2987675" y="5445125"/>
            <a:ext cx="4968875" cy="863600"/>
          </a:xfrm>
          <a:prstGeom prst="wedgeRoundRectCallout">
            <a:avLst>
              <a:gd name="adj1" fmla="val 5208"/>
              <a:gd name="adj2" fmla="val -92463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Well, I agree with you.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05038"/>
            <a:ext cx="13335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205038"/>
            <a:ext cx="10763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527255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504825" y="692150"/>
            <a:ext cx="2411413" cy="719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altLang="zh-CN" sz="4000" b="1" kern="10">
                <a:ln w="9525" cmpd="sng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CC00FF"/>
                </a:solidFill>
                <a:latin typeface="Arial"/>
                <a:cs typeface="Arial"/>
              </a:rPr>
              <a:t>Listening</a:t>
            </a:r>
            <a:endParaRPr lang="zh-CN" altLang="en-US" sz="4000" b="1" kern="10">
              <a:ln w="9525" cmpd="sng">
                <a:solidFill>
                  <a:srgbClr val="FF00FF"/>
                </a:solidFill>
                <a:round/>
                <a:headEnd/>
                <a:tailEnd/>
              </a:ln>
              <a:solidFill>
                <a:srgbClr val="CC00FF"/>
              </a:solidFill>
              <a:latin typeface="Arial"/>
              <a:cs typeface="Arial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059113" y="1025525"/>
            <a:ext cx="58674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3333FF"/>
                </a:solidFill>
              </a:rPr>
              <a:t>Listen and match the inventions with the years. </a:t>
            </a:r>
          </a:p>
        </p:txBody>
      </p:sp>
      <p:sp>
        <p:nvSpPr>
          <p:cNvPr id="15364" name="Oval 2"/>
          <p:cNvSpPr>
            <a:spLocks noChangeArrowheads="1"/>
          </p:cNvSpPr>
          <p:nvPr/>
        </p:nvSpPr>
        <p:spPr bwMode="auto">
          <a:xfrm>
            <a:off x="2052638" y="1268413"/>
            <a:ext cx="863600" cy="8636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1b</a:t>
            </a:r>
          </a:p>
        </p:txBody>
      </p:sp>
      <p:sp>
        <p:nvSpPr>
          <p:cNvPr id="15365" name="Text Box 19"/>
          <p:cNvSpPr txBox="1">
            <a:spLocks noChangeArrowheads="1"/>
          </p:cNvSpPr>
          <p:nvPr/>
        </p:nvSpPr>
        <p:spPr bwMode="auto">
          <a:xfrm>
            <a:off x="792163" y="3148013"/>
            <a:ext cx="29876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/>
              <a:t>___   1876</a:t>
            </a:r>
          </a:p>
          <a:p>
            <a:pPr>
              <a:lnSpc>
                <a:spcPct val="120000"/>
              </a:lnSpc>
            </a:pPr>
            <a:r>
              <a:rPr lang="en-US" altLang="zh-CN" sz="3600" b="1"/>
              <a:t>___   1885</a:t>
            </a:r>
          </a:p>
          <a:p>
            <a:pPr>
              <a:lnSpc>
                <a:spcPct val="120000"/>
              </a:lnSpc>
            </a:pPr>
            <a:r>
              <a:rPr lang="en-US" altLang="zh-CN" sz="3600" b="1"/>
              <a:t>___   1927 </a:t>
            </a:r>
          </a:p>
          <a:p>
            <a:pPr>
              <a:lnSpc>
                <a:spcPct val="120000"/>
              </a:lnSpc>
            </a:pPr>
            <a:r>
              <a:rPr lang="en-US" altLang="zh-CN" sz="3600" b="1"/>
              <a:t>___   1971 </a:t>
            </a: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1008063" y="3284538"/>
            <a:ext cx="72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d</a:t>
            </a:r>
          </a:p>
        </p:txBody>
      </p:sp>
      <p:sp>
        <p:nvSpPr>
          <p:cNvPr id="15367" name="Text Box 11"/>
          <p:cNvSpPr txBox="1">
            <a:spLocks noChangeArrowheads="1"/>
          </p:cNvSpPr>
          <p:nvPr/>
        </p:nvSpPr>
        <p:spPr bwMode="auto">
          <a:xfrm>
            <a:off x="1008063" y="3940175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a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1008063" y="4587875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c</a:t>
            </a: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1008063" y="5235575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b</a:t>
            </a:r>
          </a:p>
        </p:txBody>
      </p:sp>
      <p:pic>
        <p:nvPicPr>
          <p:cNvPr id="15370" name="Picture 26" descr="喇叭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390650"/>
            <a:ext cx="9350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23" descr="新建文件夹009"/>
          <p:cNvPicPr>
            <a:picLocks noChangeAspect="1" noChangeArrowheads="1"/>
          </p:cNvPicPr>
          <p:nvPr/>
        </p:nvPicPr>
        <p:blipFill>
          <a:blip r:embed="rId6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"/>
          <a:stretch>
            <a:fillRect/>
          </a:stretch>
        </p:blipFill>
        <p:spPr bwMode="auto">
          <a:xfrm>
            <a:off x="3779838" y="2708275"/>
            <a:ext cx="5256212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Unit1 A- 1b mp3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9188" y="1268413"/>
            <a:ext cx="6096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34227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01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5" grpId="0" autoUpdateAnimBg="0"/>
      <p:bldP spid="15366" grpId="0" autoUpdateAnimBg="0"/>
      <p:bldP spid="15367" grpId="0" autoUpdateAnimBg="0"/>
      <p:bldP spid="15368" grpId="0" autoUpdateAnimBg="0"/>
      <p:bldP spid="1536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ChangeArrowheads="1"/>
          </p:cNvSpPr>
          <p:nvPr/>
        </p:nvSpPr>
        <p:spPr bwMode="auto">
          <a:xfrm>
            <a:off x="395288" y="1062038"/>
            <a:ext cx="8424862" cy="2511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3333FF"/>
                </a:solidFill>
              </a:rPr>
              <a:t>Student B, cover the dates. Student A, ask Student B when the things in the picture in 1b were invented. Then change roles and practice again. </a:t>
            </a:r>
          </a:p>
        </p:txBody>
      </p:sp>
      <p:sp>
        <p:nvSpPr>
          <p:cNvPr id="16387" name="WordArt 4" descr="1-101229203037"/>
          <p:cNvSpPr>
            <a:spLocks noChangeArrowheads="1" noChangeShapeType="1" noTextEdit="1"/>
          </p:cNvSpPr>
          <p:nvPr/>
        </p:nvSpPr>
        <p:spPr bwMode="auto">
          <a:xfrm>
            <a:off x="2628900" y="142875"/>
            <a:ext cx="3959225" cy="112553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4000" b="1">
                <a:ln w="9525" cmpd="sng">
                  <a:solidFill>
                    <a:srgbClr val="CC99FF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Arial"/>
                <a:cs typeface="Arial"/>
              </a:rPr>
              <a:t>Practicing</a:t>
            </a:r>
            <a:endParaRPr lang="zh-CN" altLang="en-US" sz="4000" b="1">
              <a:ln w="9525" cmpd="sng">
                <a:solidFill>
                  <a:srgbClr val="CC99FF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9999FF">
                    <a:alpha val="7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388" name="Oval 2"/>
          <p:cNvSpPr>
            <a:spLocks noChangeArrowheads="1"/>
          </p:cNvSpPr>
          <p:nvPr/>
        </p:nvSpPr>
        <p:spPr bwMode="auto">
          <a:xfrm>
            <a:off x="539750" y="0"/>
            <a:ext cx="898525" cy="9906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1c</a:t>
            </a:r>
          </a:p>
        </p:txBody>
      </p:sp>
      <p:sp>
        <p:nvSpPr>
          <p:cNvPr id="16389" name="圆角矩形标注 8"/>
          <p:cNvSpPr>
            <a:spLocks noChangeArrowheads="1"/>
          </p:cNvSpPr>
          <p:nvPr/>
        </p:nvSpPr>
        <p:spPr bwMode="auto">
          <a:xfrm>
            <a:off x="539750" y="3716338"/>
            <a:ext cx="4356100" cy="1295400"/>
          </a:xfrm>
          <a:prstGeom prst="wedgeRoundRectCallout">
            <a:avLst>
              <a:gd name="adj1" fmla="val 29699"/>
              <a:gd name="adj2" fmla="val 75856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When was the telephone invented?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6390" name="圆角矩形标注 9"/>
          <p:cNvSpPr>
            <a:spLocks noChangeArrowheads="1"/>
          </p:cNvSpPr>
          <p:nvPr/>
        </p:nvSpPr>
        <p:spPr bwMode="auto">
          <a:xfrm>
            <a:off x="4932363" y="3716338"/>
            <a:ext cx="3852862" cy="1223962"/>
          </a:xfrm>
          <a:prstGeom prst="wedgeRoundRectCallout">
            <a:avLst>
              <a:gd name="adj1" fmla="val -37269"/>
              <a:gd name="adj2" fmla="val 72440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I think it was invented in 1876.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5373688"/>
            <a:ext cx="7239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373688"/>
            <a:ext cx="5842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225888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标注 10"/>
          <p:cNvSpPr>
            <a:spLocks noChangeArrowheads="1"/>
          </p:cNvSpPr>
          <p:nvPr/>
        </p:nvSpPr>
        <p:spPr bwMode="auto">
          <a:xfrm>
            <a:off x="217488" y="404813"/>
            <a:ext cx="4067175" cy="1368425"/>
          </a:xfrm>
          <a:prstGeom prst="wedgeRoundRectCallout">
            <a:avLst>
              <a:gd name="adj1" fmla="val 22523"/>
              <a:gd name="adj2" fmla="val 75870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When was the car invented?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7411" name="圆角矩形标注 13"/>
          <p:cNvSpPr>
            <a:spLocks noChangeArrowheads="1"/>
          </p:cNvSpPr>
          <p:nvPr/>
        </p:nvSpPr>
        <p:spPr bwMode="auto">
          <a:xfrm>
            <a:off x="4500563" y="333375"/>
            <a:ext cx="4176712" cy="1295400"/>
          </a:xfrm>
          <a:prstGeom prst="wedgeRoundRectCallout">
            <a:avLst>
              <a:gd name="adj1" fmla="val 4731"/>
              <a:gd name="adj2" fmla="val 92278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It was invented in 1885.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7412" name="圆角矩形标注 5"/>
          <p:cNvSpPr>
            <a:spLocks noChangeArrowheads="1"/>
          </p:cNvSpPr>
          <p:nvPr/>
        </p:nvSpPr>
        <p:spPr bwMode="auto">
          <a:xfrm>
            <a:off x="250825" y="5300663"/>
            <a:ext cx="3744913" cy="1295400"/>
          </a:xfrm>
          <a:prstGeom prst="wedgeRoundRectCallout">
            <a:avLst>
              <a:gd name="adj1" fmla="val 31898"/>
              <a:gd name="adj2" fmla="val -97426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When was the TV invented?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7413" name="圆角矩形标注 6"/>
          <p:cNvSpPr>
            <a:spLocks noChangeArrowheads="1"/>
          </p:cNvSpPr>
          <p:nvPr/>
        </p:nvSpPr>
        <p:spPr bwMode="auto">
          <a:xfrm>
            <a:off x="4500563" y="5229225"/>
            <a:ext cx="4178300" cy="1223963"/>
          </a:xfrm>
          <a:prstGeom prst="wedgeRoundRectCallout">
            <a:avLst>
              <a:gd name="adj1" fmla="val 2861"/>
              <a:gd name="adj2" fmla="val -130148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It was invented in 1927.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05038"/>
            <a:ext cx="133350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205038"/>
            <a:ext cx="10763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867314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1" grpId="0" animBg="1" autoUpdateAnimBg="0"/>
      <p:bldP spid="17412" grpId="0" animBg="1" autoUpdateAnimBg="0"/>
      <p:bldP spid="1741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圆角矩形标注 9"/>
          <p:cNvSpPr>
            <a:spLocks noChangeArrowheads="1"/>
          </p:cNvSpPr>
          <p:nvPr/>
        </p:nvSpPr>
        <p:spPr bwMode="auto">
          <a:xfrm>
            <a:off x="250825" y="981075"/>
            <a:ext cx="4211638" cy="1366838"/>
          </a:xfrm>
          <a:prstGeom prst="wedgeRoundRectCallout">
            <a:avLst>
              <a:gd name="adj1" fmla="val 20861"/>
              <a:gd name="adj2" fmla="val 78106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When was the computer invented?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18435" name="圆角矩形标注 11"/>
          <p:cNvSpPr>
            <a:spLocks noChangeArrowheads="1"/>
          </p:cNvSpPr>
          <p:nvPr/>
        </p:nvSpPr>
        <p:spPr bwMode="auto">
          <a:xfrm>
            <a:off x="4859338" y="765175"/>
            <a:ext cx="3925887" cy="1368425"/>
          </a:xfrm>
          <a:prstGeom prst="wedgeRoundRectCallout">
            <a:avLst>
              <a:gd name="adj1" fmla="val 8227"/>
              <a:gd name="adj2" fmla="val 90023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It was invented in 1971.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13335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2997200"/>
            <a:ext cx="10763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536044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827088" y="3573463"/>
            <a:ext cx="4103687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heel  </a:t>
            </a:r>
            <a:r>
              <a:rPr lang="en-US" altLang="zh-CN" sz="3600" b="1" i="1">
                <a:solidFill>
                  <a:srgbClr val="0066FF"/>
                </a:solidFill>
              </a:rPr>
              <a:t>n</a:t>
            </a:r>
            <a:r>
              <a:rPr lang="en-US" altLang="zh-CN" sz="3600" b="1">
                <a:solidFill>
                  <a:srgbClr val="0066FF"/>
                </a:solidFill>
              </a:rPr>
              <a:t>. </a:t>
            </a:r>
            <a:r>
              <a:rPr lang="zh-CN" altLang="en-US" sz="3600" b="1">
                <a:solidFill>
                  <a:srgbClr val="0066FF"/>
                </a:solidFill>
              </a:rPr>
              <a:t>鞋跟</a:t>
            </a:r>
            <a:r>
              <a:rPr lang="en-US" altLang="zh-CN" sz="3600" b="1">
                <a:solidFill>
                  <a:srgbClr val="0066FF"/>
                </a:solidFill>
              </a:rPr>
              <a:t>; </a:t>
            </a:r>
            <a:r>
              <a:rPr lang="zh-CN" altLang="en-US" sz="3600" b="1">
                <a:solidFill>
                  <a:srgbClr val="0066FF"/>
                </a:solidFill>
              </a:rPr>
              <a:t>足跟</a:t>
            </a:r>
          </a:p>
        </p:txBody>
      </p:sp>
      <p:sp>
        <p:nvSpPr>
          <p:cNvPr id="19459" name="WordArt 9"/>
          <p:cNvSpPr>
            <a:spLocks noChangeArrowheads="1" noChangeShapeType="1" noTextEdit="1"/>
          </p:cNvSpPr>
          <p:nvPr/>
        </p:nvSpPr>
        <p:spPr bwMode="auto">
          <a:xfrm>
            <a:off x="1835150" y="404813"/>
            <a:ext cx="4895850" cy="1081087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scene3d>
              <a:camera prst="legacyPerspectiveFront">
                <a:rot lat="20519990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b="1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/>
                <a:cs typeface="Arial"/>
              </a:rPr>
              <a:t>Presentation</a:t>
            </a:r>
            <a:endParaRPr lang="zh-CN" altLang="en-US" sz="3600" b="1">
              <a:ln w="9525" cmpd="sng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5867400" y="3573463"/>
            <a:ext cx="23050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scoop  </a:t>
            </a:r>
            <a:r>
              <a:rPr lang="en-US" altLang="zh-CN" sz="3600" b="1" i="1">
                <a:solidFill>
                  <a:srgbClr val="0066FF"/>
                </a:solidFill>
              </a:rPr>
              <a:t>n</a:t>
            </a:r>
            <a:r>
              <a:rPr lang="en-US" altLang="zh-CN" sz="3600" b="1">
                <a:solidFill>
                  <a:srgbClr val="0066FF"/>
                </a:solidFill>
              </a:rPr>
              <a:t>. 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66FF"/>
                </a:solidFill>
              </a:rPr>
              <a:t>勺</a:t>
            </a:r>
            <a:r>
              <a:rPr lang="en-US" altLang="zh-CN" sz="3600" b="1">
                <a:solidFill>
                  <a:srgbClr val="0066FF"/>
                </a:solidFill>
              </a:rPr>
              <a:t>; </a:t>
            </a:r>
            <a:r>
              <a:rPr lang="zh-CN" altLang="en-US" sz="3600" b="1">
                <a:solidFill>
                  <a:srgbClr val="0066FF"/>
                </a:solidFill>
              </a:rPr>
              <a:t>铲子</a:t>
            </a:r>
          </a:p>
        </p:txBody>
      </p:sp>
      <p:grpSp>
        <p:nvGrpSpPr>
          <p:cNvPr id="19461" name="组合 8"/>
          <p:cNvGrpSpPr>
            <a:grpSpLocks noChangeAspect="1"/>
          </p:cNvGrpSpPr>
          <p:nvPr/>
        </p:nvGrpSpPr>
        <p:grpSpPr bwMode="auto">
          <a:xfrm>
            <a:off x="4787900" y="1557338"/>
            <a:ext cx="2843213" cy="1920875"/>
            <a:chOff x="0" y="0"/>
            <a:chExt cx="2843808" cy="1921397"/>
          </a:xfrm>
        </p:grpSpPr>
        <p:pic>
          <p:nvPicPr>
            <p:cNvPr id="19462" name="Picture 4" descr="http://img5.imgtn.bdimg.com/it/u=2565877691,1457859036&amp;fm=23&amp;gp=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21396" cy="192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6" descr="http://img4.imgtn.bdimg.com/it/u=1662204291,3313737887&amp;fm=23&amp;gp=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627" y="216024"/>
              <a:ext cx="1632181" cy="122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3419475" y="5229225"/>
            <a:ext cx="47529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electricity  </a:t>
            </a:r>
            <a:r>
              <a:rPr lang="en-US" altLang="zh-CN" sz="3600" b="1" i="1">
                <a:solidFill>
                  <a:srgbClr val="0066FF"/>
                </a:solidFill>
              </a:rPr>
              <a:t>n</a:t>
            </a:r>
            <a:r>
              <a:rPr lang="en-US" altLang="zh-CN" sz="3600" b="1">
                <a:solidFill>
                  <a:srgbClr val="0066FF"/>
                </a:solidFill>
              </a:rPr>
              <a:t>. </a:t>
            </a:r>
            <a:r>
              <a:rPr lang="zh-CN" altLang="en-US" sz="3600" b="1">
                <a:solidFill>
                  <a:srgbClr val="0066FF"/>
                </a:solidFill>
              </a:rPr>
              <a:t>电</a:t>
            </a:r>
            <a:r>
              <a:rPr lang="en-US" altLang="zh-CN" sz="3600" b="1">
                <a:solidFill>
                  <a:srgbClr val="0066FF"/>
                </a:solidFill>
              </a:rPr>
              <a:t>; </a:t>
            </a:r>
            <a:r>
              <a:rPr lang="zh-CN" altLang="en-US" sz="3600" b="1">
                <a:solidFill>
                  <a:srgbClr val="0066FF"/>
                </a:solidFill>
              </a:rPr>
              <a:t>电能</a:t>
            </a:r>
          </a:p>
        </p:txBody>
      </p:sp>
      <p:pic>
        <p:nvPicPr>
          <p:cNvPr id="19465" name="Picture 7" descr="http://img0.imgtn.bdimg.com/it/u=1839414163,915798437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829175"/>
            <a:ext cx="2411412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6" descr="hee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7" b="19333"/>
          <a:stretch>
            <a:fillRect/>
          </a:stretch>
        </p:blipFill>
        <p:spPr bwMode="auto">
          <a:xfrm>
            <a:off x="1331913" y="1700213"/>
            <a:ext cx="28575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4138353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60" grpId="0" autoUpdateAnimBg="0"/>
      <p:bldP spid="1946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9"/>
          <p:cNvSpPr txBox="1">
            <a:spLocks noChangeArrowheads="1"/>
          </p:cNvSpPr>
          <p:nvPr/>
        </p:nvSpPr>
        <p:spPr bwMode="auto">
          <a:xfrm>
            <a:off x="900113" y="3952875"/>
            <a:ext cx="72723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/>
              <a:t>e.g. I like the</a:t>
            </a:r>
            <a:r>
              <a:rPr lang="en-US" altLang="zh-CN" sz="3600" b="1">
                <a:solidFill>
                  <a:srgbClr val="3333FF"/>
                </a:solidFill>
              </a:rPr>
              <a:t> </a:t>
            </a:r>
            <a:r>
              <a:rPr lang="en-US" altLang="zh-CN" sz="3600" b="1">
                <a:solidFill>
                  <a:srgbClr val="0066FF"/>
                </a:solidFill>
              </a:rPr>
              <a:t>style</a:t>
            </a:r>
            <a:r>
              <a:rPr lang="en-US" altLang="zh-CN" sz="3600" b="1">
                <a:solidFill>
                  <a:srgbClr val="3333FF"/>
                </a:solidFill>
              </a:rPr>
              <a:t> </a:t>
            </a:r>
            <a:r>
              <a:rPr lang="en-US" altLang="zh-CN" sz="3600" b="1"/>
              <a:t>of the skirt.</a:t>
            </a:r>
            <a:br>
              <a:rPr lang="en-US" altLang="zh-CN" sz="3600" b="1"/>
            </a:br>
            <a:r>
              <a:rPr lang="en-US" altLang="zh-CN" sz="3600" b="1"/>
              <a:t>       </a:t>
            </a:r>
            <a:r>
              <a:rPr lang="zh-CN" altLang="en-US" sz="3600" b="1"/>
              <a:t>我喜欢这条裙子的款式。</a:t>
            </a:r>
            <a:r>
              <a:rPr lang="zh-CN" altLang="en-US" sz="3600"/>
              <a:t> </a:t>
            </a:r>
          </a:p>
        </p:txBody>
      </p:sp>
      <p:sp>
        <p:nvSpPr>
          <p:cNvPr id="20483" name="TextBox 10"/>
          <p:cNvSpPr txBox="1">
            <a:spLocks noChangeArrowheads="1"/>
          </p:cNvSpPr>
          <p:nvPr/>
        </p:nvSpPr>
        <p:spPr bwMode="auto">
          <a:xfrm>
            <a:off x="1187450" y="1443038"/>
            <a:ext cx="386238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style    </a:t>
            </a:r>
          </a:p>
          <a:p>
            <a:pPr algn="ctr">
              <a:lnSpc>
                <a:spcPct val="120000"/>
              </a:lnSpc>
            </a:pPr>
            <a:r>
              <a:rPr lang="en-US" altLang="zh-CN" sz="3600" b="1" i="1">
                <a:solidFill>
                  <a:srgbClr val="0066FF"/>
                </a:solidFill>
              </a:rPr>
              <a:t>n</a:t>
            </a:r>
            <a:r>
              <a:rPr lang="en-US" altLang="zh-CN" sz="3600" b="1">
                <a:solidFill>
                  <a:srgbClr val="0066FF"/>
                </a:solidFill>
              </a:rPr>
              <a:t>.   </a:t>
            </a:r>
            <a:r>
              <a:rPr lang="zh-CN" altLang="en-US" sz="3600" b="1">
                <a:solidFill>
                  <a:srgbClr val="0066FF"/>
                </a:solidFill>
              </a:rPr>
              <a:t>样式</a:t>
            </a:r>
            <a:r>
              <a:rPr lang="en-US" altLang="zh-CN" sz="3600" b="1">
                <a:solidFill>
                  <a:srgbClr val="0066FF"/>
                </a:solidFill>
              </a:rPr>
              <a:t>; </a:t>
            </a:r>
            <a:r>
              <a:rPr lang="zh-CN" altLang="en-US" sz="3600" b="1">
                <a:solidFill>
                  <a:srgbClr val="0066FF"/>
                </a:solidFill>
              </a:rPr>
              <a:t>款式</a:t>
            </a:r>
          </a:p>
        </p:txBody>
      </p:sp>
      <p:pic>
        <p:nvPicPr>
          <p:cNvPr id="20484" name="Picture 9" descr="http://img2.imgtn.bdimg.com/it/u=3539299743,1769844783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" r="55278" b="3499"/>
          <a:stretch>
            <a:fillRect/>
          </a:stretch>
        </p:blipFill>
        <p:spPr bwMode="auto">
          <a:xfrm>
            <a:off x="5292725" y="549275"/>
            <a:ext cx="19685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376002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360363" y="620713"/>
            <a:ext cx="2916237" cy="5746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altLang="zh-CN" sz="4000" b="1" kern="1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latin typeface="Arial"/>
                <a:cs typeface="Arial"/>
              </a:rPr>
              <a:t>Listening</a:t>
            </a:r>
            <a:endParaRPr lang="zh-CN" altLang="en-US" sz="4000" b="1" kern="10">
              <a:ln w="9525" cmpd="sng">
                <a:solidFill>
                  <a:srgbClr val="000000"/>
                </a:solidFill>
                <a:round/>
                <a:headEnd/>
                <a:tailEnd/>
              </a:ln>
              <a:solidFill>
                <a:srgbClr val="FFCC99"/>
              </a:solidFill>
              <a:latin typeface="Arial"/>
              <a:cs typeface="Arial"/>
            </a:endParaRP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3563938" y="333375"/>
            <a:ext cx="5256212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3333FF"/>
                </a:solidFill>
              </a:rPr>
              <a:t>Listen and number the inventions [1-3] in the order you hear them.  </a:t>
            </a:r>
          </a:p>
        </p:txBody>
      </p:sp>
      <p:sp>
        <p:nvSpPr>
          <p:cNvPr id="21508" name="Oval 2"/>
          <p:cNvSpPr>
            <a:spLocks noChangeArrowheads="1"/>
          </p:cNvSpPr>
          <p:nvPr/>
        </p:nvSpPr>
        <p:spPr bwMode="auto">
          <a:xfrm>
            <a:off x="2017713" y="1125538"/>
            <a:ext cx="898525" cy="9906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2a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50825" y="2420938"/>
            <a:ext cx="8642350" cy="2244725"/>
          </a:xfrm>
          <a:prstGeom prst="rect">
            <a:avLst/>
          </a:prstGeom>
          <a:noFill/>
          <a:ln w="9525" cmpd="sng">
            <a:solidFill>
              <a:srgbClr val="CC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742950" indent="-7429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/>
              <a:t>___ shoes with special heels</a:t>
            </a:r>
          </a:p>
          <a:p>
            <a:pPr>
              <a:lnSpc>
                <a:spcPct val="130000"/>
              </a:lnSpc>
            </a:pPr>
            <a:r>
              <a:rPr lang="en-US" altLang="zh-CN" sz="3600" b="1"/>
              <a:t>___ shoes with lights</a:t>
            </a:r>
          </a:p>
          <a:p>
            <a:pPr>
              <a:lnSpc>
                <a:spcPct val="130000"/>
              </a:lnSpc>
            </a:pPr>
            <a:r>
              <a:rPr lang="en-US" altLang="zh-CN" sz="3600" b="1"/>
              <a:t>___ hot ice-cream scoop, runs on electricity</a:t>
            </a:r>
          </a:p>
        </p:txBody>
      </p:sp>
      <p:sp>
        <p:nvSpPr>
          <p:cNvPr id="21510" name="Text Box 10"/>
          <p:cNvSpPr txBox="1">
            <a:spLocks noChangeArrowheads="1"/>
          </p:cNvSpPr>
          <p:nvPr/>
        </p:nvSpPr>
        <p:spPr bwMode="auto">
          <a:xfrm>
            <a:off x="466725" y="3284538"/>
            <a:ext cx="576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21511" name="Text Box 12"/>
          <p:cNvSpPr txBox="1">
            <a:spLocks noChangeArrowheads="1"/>
          </p:cNvSpPr>
          <p:nvPr/>
        </p:nvSpPr>
        <p:spPr bwMode="auto">
          <a:xfrm>
            <a:off x="468313" y="2571750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3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468313" y="4005263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2</a:t>
            </a:r>
          </a:p>
        </p:txBody>
      </p:sp>
      <p:pic>
        <p:nvPicPr>
          <p:cNvPr id="21513" name="Picture 11" descr="喇叭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03313"/>
            <a:ext cx="9350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新建文件夹010"/>
          <p:cNvPicPr>
            <a:picLocks noChangeAspect="1" noChangeArrowheads="1"/>
          </p:cNvPicPr>
          <p:nvPr/>
        </p:nvPicPr>
        <p:blipFill>
          <a:blip r:embed="rId6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8" b="9378"/>
          <a:stretch>
            <a:fillRect/>
          </a:stretch>
        </p:blipFill>
        <p:spPr bwMode="auto">
          <a:xfrm>
            <a:off x="2773363" y="4797425"/>
            <a:ext cx="3527425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Unit1 A- 2a mp3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2988" y="11953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4544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1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509" grpId="0" animBg="1" autoUpdateAnimBg="0"/>
      <p:bldP spid="21510" grpId="0" autoUpdateAnimBg="0"/>
      <p:bldP spid="21511" grpId="0" autoUpdateAnimBg="0"/>
      <p:bldP spid="2151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Group 2"/>
          <p:cNvGraphicFramePr>
            <a:graphicFrameLocks noGrp="1"/>
          </p:cNvGraphicFramePr>
          <p:nvPr/>
        </p:nvGraphicFramePr>
        <p:xfrm>
          <a:off x="179388" y="1268413"/>
          <a:ext cx="8712200" cy="5156200"/>
        </p:xfrm>
        <a:graphic>
          <a:graphicData uri="http://schemas.openxmlformats.org/drawingml/2006/table">
            <a:tbl>
              <a:tblPr/>
              <a:tblGrid>
                <a:gridCol w="4105275"/>
                <a:gridCol w="4606925"/>
              </a:tblGrid>
              <a:tr h="1298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Invention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is it / are they used for?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98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shoes with special heels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________ the style of the shoes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260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shoes with lights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seeing ___________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298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hot ice-cream scoop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________ really cold ice-cream 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22547" name="Text Box 21"/>
          <p:cNvSpPr txBox="1">
            <a:spLocks noChangeArrowheads="1"/>
          </p:cNvSpPr>
          <p:nvPr/>
        </p:nvSpPr>
        <p:spPr bwMode="auto">
          <a:xfrm>
            <a:off x="900113" y="442913"/>
            <a:ext cx="76327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400" b="1">
                <a:solidFill>
                  <a:srgbClr val="3333FF"/>
                </a:solidFill>
              </a:rPr>
              <a:t>Listen again and complete the chart.</a:t>
            </a:r>
          </a:p>
        </p:txBody>
      </p:sp>
      <p:sp>
        <p:nvSpPr>
          <p:cNvPr id="22548" name="Oval 2"/>
          <p:cNvSpPr>
            <a:spLocks noChangeArrowheads="1"/>
          </p:cNvSpPr>
          <p:nvPr/>
        </p:nvSpPr>
        <p:spPr bwMode="auto">
          <a:xfrm>
            <a:off x="107950" y="134938"/>
            <a:ext cx="898525" cy="9906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2b</a:t>
            </a:r>
          </a:p>
        </p:txBody>
      </p:sp>
      <p:sp>
        <p:nvSpPr>
          <p:cNvPr id="22549" name="Text Box 10"/>
          <p:cNvSpPr txBox="1">
            <a:spLocks noChangeArrowheads="1"/>
          </p:cNvSpPr>
          <p:nvPr/>
        </p:nvSpPr>
        <p:spPr bwMode="auto">
          <a:xfrm>
            <a:off x="3924300" y="2565400"/>
            <a:ext cx="288131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changing</a:t>
            </a:r>
          </a:p>
        </p:txBody>
      </p:sp>
      <p:sp>
        <p:nvSpPr>
          <p:cNvPr id="22550" name="Text Box 11"/>
          <p:cNvSpPr txBox="1">
            <a:spLocks noChangeArrowheads="1"/>
          </p:cNvSpPr>
          <p:nvPr/>
        </p:nvSpPr>
        <p:spPr bwMode="auto">
          <a:xfrm>
            <a:off x="4356100" y="5164138"/>
            <a:ext cx="18716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serving</a:t>
            </a:r>
          </a:p>
        </p:txBody>
      </p:sp>
      <p:sp>
        <p:nvSpPr>
          <p:cNvPr id="22551" name="Text Box 12"/>
          <p:cNvSpPr txBox="1">
            <a:spLocks noChangeArrowheads="1"/>
          </p:cNvSpPr>
          <p:nvPr/>
        </p:nvSpPr>
        <p:spPr bwMode="auto">
          <a:xfrm>
            <a:off x="5651500" y="4156075"/>
            <a:ext cx="2663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in the dark</a:t>
            </a:r>
          </a:p>
        </p:txBody>
      </p:sp>
      <p:pic>
        <p:nvPicPr>
          <p:cNvPr id="22552" name="Picture 30" descr="喇叭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98613"/>
            <a:ext cx="79216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Unit1 A- 2b mp3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875" y="1669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83692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8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549" grpId="0" autoUpdateAnimBg="0"/>
      <p:bldP spid="22550" grpId="0" autoUpdateAnimBg="0"/>
      <p:bldP spid="2255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1331913" y="2133600"/>
            <a:ext cx="6480175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b="1" kern="10">
                <a:ln w="12700" cmpd="sng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Section A</a:t>
            </a:r>
          </a:p>
          <a:p>
            <a:pPr algn="ctr"/>
            <a:r>
              <a:rPr lang="en-US" altLang="zh-CN" sz="4800" b="1" kern="10">
                <a:ln w="12700" cmpd="sng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1a~2d</a:t>
            </a:r>
            <a:endParaRPr lang="zh-CN" altLang="en-US" sz="4800" b="1" kern="10">
              <a:ln w="12700" cmpd="sng">
                <a:solidFill>
                  <a:srgbClr val="FFFF99"/>
                </a:solidFill>
                <a:round/>
                <a:headEnd/>
                <a:tailEnd/>
              </a:ln>
              <a:solidFill>
                <a:srgbClr val="FF00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09268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7667625" cy="34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/>
              <a:t>The first invention is shoes with ________. People always hit their toes on __________ on the way to the bathroom at night. So people can use them for ________ in the ______. </a:t>
            </a:r>
          </a:p>
        </p:txBody>
      </p:sp>
      <p:sp>
        <p:nvSpPr>
          <p:cNvPr id="23555" name="Text Box 21"/>
          <p:cNvSpPr txBox="1">
            <a:spLocks noChangeArrowheads="1"/>
          </p:cNvSpPr>
          <p:nvPr/>
        </p:nvSpPr>
        <p:spPr bwMode="auto">
          <a:xfrm>
            <a:off x="395288" y="765175"/>
            <a:ext cx="756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solidFill>
                  <a:srgbClr val="3333FF"/>
                </a:solidFill>
              </a:rPr>
              <a:t>Listen again and fill in the blanks.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941219" y="1773238"/>
            <a:ext cx="34559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</a:rPr>
              <a:t>something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645025" y="2852738"/>
            <a:ext cx="33813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seeing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4213" y="350202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dark</a:t>
            </a:r>
          </a:p>
        </p:txBody>
      </p:sp>
      <p:sp>
        <p:nvSpPr>
          <p:cNvPr id="23559" name="Text Box 4"/>
          <p:cNvSpPr txBox="1">
            <a:spLocks noChangeArrowheads="1"/>
          </p:cNvSpPr>
          <p:nvPr/>
        </p:nvSpPr>
        <p:spPr bwMode="auto">
          <a:xfrm>
            <a:off x="6084888" y="1270000"/>
            <a:ext cx="3168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</a:rPr>
              <a:t>lights</a:t>
            </a:r>
          </a:p>
        </p:txBody>
      </p:sp>
      <p:pic>
        <p:nvPicPr>
          <p:cNvPr id="23560" name="Picture 13" descr="喇叭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92150"/>
            <a:ext cx="935038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Unit1 A- 2b mp3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5124" y="79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34424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8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3556" grpId="0" autoUpdateAnimBg="0"/>
      <p:bldP spid="23557" grpId="0" autoUpdateAnimBg="0"/>
      <p:bldP spid="23558" grpId="0" autoUpdateAnimBg="0"/>
      <p:bldP spid="2355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845978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200" b="1" dirty="0"/>
              <a:t>The second invention is a special ice-cream ______. It runs on _________ </a:t>
            </a:r>
            <a:r>
              <a:rPr lang="zh-CN" altLang="en-US" sz="3200" b="1" dirty="0"/>
              <a:t>     </a:t>
            </a:r>
            <a:r>
              <a:rPr lang="en-US" altLang="zh-CN" sz="3200" b="1" dirty="0"/>
              <a:t>and becomes hot. It’s _____ for serving really _____ ice-cream.    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835150" y="836613"/>
            <a:ext cx="15843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scoop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653088" y="836613"/>
            <a:ext cx="33115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electricity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24300" y="1196975"/>
            <a:ext cx="2378075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used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13684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cold</a:t>
            </a:r>
          </a:p>
        </p:txBody>
      </p:sp>
      <p:sp>
        <p:nvSpPr>
          <p:cNvPr id="24583" name="Text Box 5"/>
          <p:cNvSpPr txBox="1">
            <a:spLocks noChangeArrowheads="1"/>
          </p:cNvSpPr>
          <p:nvPr/>
        </p:nvSpPr>
        <p:spPr bwMode="auto">
          <a:xfrm>
            <a:off x="252413" y="2492375"/>
            <a:ext cx="831691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200" b="1" dirty="0"/>
              <a:t>The last invention is shoes with special  _____. People can move the heels _____ and ______. You can _____ the heels if you are going to a ______ or ______ them if you are just going out for _________.    </a:t>
            </a:r>
          </a:p>
        </p:txBody>
      </p:sp>
      <p:sp>
        <p:nvSpPr>
          <p:cNvPr id="24584" name="Text Box 4"/>
          <p:cNvSpPr txBox="1">
            <a:spLocks noChangeArrowheads="1"/>
          </p:cNvSpPr>
          <p:nvPr/>
        </p:nvSpPr>
        <p:spPr bwMode="auto">
          <a:xfrm>
            <a:off x="107950" y="2708275"/>
            <a:ext cx="15843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heels</a:t>
            </a:r>
          </a:p>
        </p:txBody>
      </p:sp>
      <p:sp>
        <p:nvSpPr>
          <p:cNvPr id="24585" name="Text Box 4"/>
          <p:cNvSpPr txBox="1">
            <a:spLocks noChangeArrowheads="1"/>
          </p:cNvSpPr>
          <p:nvPr/>
        </p:nvSpPr>
        <p:spPr bwMode="auto">
          <a:xfrm>
            <a:off x="1116013" y="3502025"/>
            <a:ext cx="22320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down</a:t>
            </a:r>
          </a:p>
        </p:txBody>
      </p:sp>
      <p:sp>
        <p:nvSpPr>
          <p:cNvPr id="24586" name="Text Box 5"/>
          <p:cNvSpPr txBox="1">
            <a:spLocks noChangeArrowheads="1"/>
          </p:cNvSpPr>
          <p:nvPr/>
        </p:nvSpPr>
        <p:spPr bwMode="auto">
          <a:xfrm>
            <a:off x="6948488" y="2997200"/>
            <a:ext cx="13684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up</a:t>
            </a:r>
          </a:p>
        </p:txBody>
      </p:sp>
      <p:sp>
        <p:nvSpPr>
          <p:cNvPr id="24587" name="Text Box 6"/>
          <p:cNvSpPr txBox="1">
            <a:spLocks noChangeArrowheads="1"/>
          </p:cNvSpPr>
          <p:nvPr/>
        </p:nvSpPr>
        <p:spPr bwMode="auto">
          <a:xfrm>
            <a:off x="4211638" y="3573463"/>
            <a:ext cx="1801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raise</a:t>
            </a:r>
          </a:p>
        </p:txBody>
      </p:sp>
      <p:sp>
        <p:nvSpPr>
          <p:cNvPr id="24588" name="Text Box 4"/>
          <p:cNvSpPr txBox="1">
            <a:spLocks noChangeArrowheads="1"/>
          </p:cNvSpPr>
          <p:nvPr/>
        </p:nvSpPr>
        <p:spPr bwMode="auto">
          <a:xfrm>
            <a:off x="3924300" y="4149725"/>
            <a:ext cx="158273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party</a:t>
            </a:r>
          </a:p>
        </p:txBody>
      </p:sp>
      <p:sp>
        <p:nvSpPr>
          <p:cNvPr id="24589" name="Text Box 4"/>
          <p:cNvSpPr txBox="1">
            <a:spLocks noChangeArrowheads="1"/>
          </p:cNvSpPr>
          <p:nvPr/>
        </p:nvSpPr>
        <p:spPr bwMode="auto">
          <a:xfrm>
            <a:off x="5867400" y="4078288"/>
            <a:ext cx="20177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lower</a:t>
            </a:r>
          </a:p>
        </p:txBody>
      </p:sp>
      <p:sp>
        <p:nvSpPr>
          <p:cNvPr id="24590" name="Text Box 6"/>
          <p:cNvSpPr txBox="1">
            <a:spLocks noChangeArrowheads="1"/>
          </p:cNvSpPr>
          <p:nvPr/>
        </p:nvSpPr>
        <p:spPr bwMode="auto">
          <a:xfrm>
            <a:off x="5435600" y="4725988"/>
            <a:ext cx="2879725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187627059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utoUpdateAnimBg="0"/>
      <p:bldP spid="24582" grpId="0" autoUpdateAnimBg="0"/>
      <p:bldP spid="24584" grpId="0" autoUpdateAnimBg="0"/>
      <p:bldP spid="24585" grpId="0" autoUpdateAnimBg="0"/>
      <p:bldP spid="24586" grpId="0" autoUpdateAnimBg="0"/>
      <p:bldP spid="24587" grpId="0" autoUpdateAnimBg="0"/>
      <p:bldP spid="24588" grpId="0" autoUpdateAnimBg="0"/>
      <p:bldP spid="24589" grpId="0" autoUpdateAnimBg="0"/>
      <p:bldP spid="2459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1403350" y="549275"/>
            <a:ext cx="72009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33CC"/>
                </a:solidFill>
              </a:rPr>
              <a:t>Make conversations using the information in 2b.</a:t>
            </a:r>
          </a:p>
        </p:txBody>
      </p:sp>
      <p:sp>
        <p:nvSpPr>
          <p:cNvPr id="25603" name="圆角矩形标注 5"/>
          <p:cNvSpPr>
            <a:spLocks noChangeArrowheads="1"/>
          </p:cNvSpPr>
          <p:nvPr/>
        </p:nvSpPr>
        <p:spPr bwMode="auto">
          <a:xfrm>
            <a:off x="215900" y="2493963"/>
            <a:ext cx="4429125" cy="1584325"/>
          </a:xfrm>
          <a:prstGeom prst="wedgeRoundRectCallout">
            <a:avLst>
              <a:gd name="adj1" fmla="val 24514"/>
              <a:gd name="adj2" fmla="val 66231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What are the shoes with lights used for?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25604" name="Oval 2"/>
          <p:cNvSpPr>
            <a:spLocks noChangeArrowheads="1"/>
          </p:cNvSpPr>
          <p:nvPr/>
        </p:nvSpPr>
        <p:spPr bwMode="auto">
          <a:xfrm>
            <a:off x="395288" y="865188"/>
            <a:ext cx="898525" cy="90805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2c</a:t>
            </a:r>
          </a:p>
        </p:txBody>
      </p:sp>
      <p:sp>
        <p:nvSpPr>
          <p:cNvPr id="25605" name="圆角矩形标注 6"/>
          <p:cNvSpPr>
            <a:spLocks noChangeArrowheads="1"/>
          </p:cNvSpPr>
          <p:nvPr/>
        </p:nvSpPr>
        <p:spPr bwMode="auto">
          <a:xfrm>
            <a:off x="4895850" y="2565400"/>
            <a:ext cx="4033838" cy="1584325"/>
          </a:xfrm>
          <a:prstGeom prst="wedgeRoundRectCallout">
            <a:avLst>
              <a:gd name="adj1" fmla="val -22097"/>
              <a:gd name="adj2" fmla="val 76255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They’re used for seeing in the dark.</a:t>
            </a:r>
            <a:r>
              <a:rPr lang="en-US" altLang="zh-CN" sz="3600" b="1"/>
              <a:t>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2560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581525"/>
            <a:ext cx="9175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508500"/>
            <a:ext cx="706438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2282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圆角矩形标注 9"/>
          <p:cNvSpPr>
            <a:spLocks noChangeArrowheads="1"/>
          </p:cNvSpPr>
          <p:nvPr/>
        </p:nvSpPr>
        <p:spPr bwMode="auto">
          <a:xfrm>
            <a:off x="179388" y="260350"/>
            <a:ext cx="4103687" cy="1728788"/>
          </a:xfrm>
          <a:prstGeom prst="wedgeRoundRectCallout">
            <a:avLst>
              <a:gd name="adj1" fmla="val -523"/>
              <a:gd name="adj2" fmla="val 75986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/>
              <a:t>What are hot ice-cream scoop used for?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26627" name="圆角矩形标注 10"/>
          <p:cNvSpPr>
            <a:spLocks noChangeArrowheads="1"/>
          </p:cNvSpPr>
          <p:nvPr/>
        </p:nvSpPr>
        <p:spPr bwMode="auto">
          <a:xfrm>
            <a:off x="4572000" y="260350"/>
            <a:ext cx="4103688" cy="1800225"/>
          </a:xfrm>
          <a:prstGeom prst="wedgeRoundRectCallout">
            <a:avLst>
              <a:gd name="adj1" fmla="val -26671"/>
              <a:gd name="adj2" fmla="val 70370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/>
              <a:t>They’re used for serving for really cold ice-cream. </a:t>
            </a:r>
          </a:p>
        </p:txBody>
      </p:sp>
      <p:sp>
        <p:nvSpPr>
          <p:cNvPr id="26628" name="圆角矩形标注 6"/>
          <p:cNvSpPr>
            <a:spLocks noChangeArrowheads="1"/>
          </p:cNvSpPr>
          <p:nvPr/>
        </p:nvSpPr>
        <p:spPr bwMode="auto">
          <a:xfrm>
            <a:off x="217488" y="4824413"/>
            <a:ext cx="3922712" cy="1773237"/>
          </a:xfrm>
          <a:prstGeom prst="wedgeRoundRectCallout">
            <a:avLst>
              <a:gd name="adj1" fmla="val 13171"/>
              <a:gd name="adj2" fmla="val -70949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/>
              <a:t>What are shoes with special heels used for? </a:t>
            </a:r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26629" name="圆角矩形标注 7"/>
          <p:cNvSpPr>
            <a:spLocks noChangeArrowheads="1"/>
          </p:cNvSpPr>
          <p:nvPr/>
        </p:nvSpPr>
        <p:spPr bwMode="auto">
          <a:xfrm>
            <a:off x="4500563" y="4724400"/>
            <a:ext cx="4175125" cy="1871663"/>
          </a:xfrm>
          <a:prstGeom prst="wedgeRoundRectCallout">
            <a:avLst>
              <a:gd name="adj1" fmla="val -20227"/>
              <a:gd name="adj2" fmla="val -70102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/>
              <a:t>They’re used for changing the style of the shoes.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2663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492375"/>
            <a:ext cx="9175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349500"/>
            <a:ext cx="706438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3730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 autoUpdateAnimBg="0"/>
      <p:bldP spid="26627" grpId="0" animBg="1" autoUpdateAnimBg="0"/>
      <p:bldP spid="26628" grpId="0" animBg="1" autoUpdateAnimBg="0"/>
      <p:bldP spid="26629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标注 6"/>
          <p:cNvSpPr>
            <a:spLocks noChangeArrowheads="1"/>
          </p:cNvSpPr>
          <p:nvPr/>
        </p:nvSpPr>
        <p:spPr bwMode="auto">
          <a:xfrm>
            <a:off x="1042988" y="1196975"/>
            <a:ext cx="7488237" cy="2376488"/>
          </a:xfrm>
          <a:prstGeom prst="wedgeRoundRectCallout">
            <a:avLst>
              <a:gd name="adj1" fmla="val -8704"/>
              <a:gd name="adj2" fmla="val 57884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Hey Roy, the subject for my school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project</a:t>
            </a:r>
            <a:r>
              <a:rPr lang="en-US" altLang="zh-CN" sz="3600" b="1">
                <a:cs typeface="Times New Roman" pitchFamily="18" charset="0"/>
              </a:rPr>
              <a:t> is “Small inventions that changed the world.” Can you help me think of an invention? 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3276600" y="333375"/>
            <a:ext cx="5472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33FF"/>
                </a:solidFill>
              </a:rPr>
              <a:t>Role-play the conversation.</a:t>
            </a:r>
          </a:p>
        </p:txBody>
      </p:sp>
      <p:sp>
        <p:nvSpPr>
          <p:cNvPr id="27652" name="Oval 2"/>
          <p:cNvSpPr>
            <a:spLocks noChangeArrowheads="1"/>
          </p:cNvSpPr>
          <p:nvPr/>
        </p:nvSpPr>
        <p:spPr bwMode="auto">
          <a:xfrm>
            <a:off x="2195513" y="44450"/>
            <a:ext cx="792162" cy="6477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2d</a:t>
            </a:r>
          </a:p>
        </p:txBody>
      </p:sp>
      <p:sp>
        <p:nvSpPr>
          <p:cNvPr id="27653" name="圆角矩形标注 9"/>
          <p:cNvSpPr>
            <a:spLocks noChangeArrowheads="1"/>
          </p:cNvSpPr>
          <p:nvPr/>
        </p:nvSpPr>
        <p:spPr bwMode="auto">
          <a:xfrm>
            <a:off x="1079500" y="5516563"/>
            <a:ext cx="6588125" cy="1008062"/>
          </a:xfrm>
          <a:prstGeom prst="wedgeRoundRectCallout">
            <a:avLst>
              <a:gd name="adj1" fmla="val 29759"/>
              <a:gd name="adj2" fmla="val -89213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My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pleasure</a:t>
            </a:r>
            <a:r>
              <a:rPr lang="en-US" altLang="zh-CN" sz="3600" b="1">
                <a:cs typeface="Times New Roman" pitchFamily="18" charset="0"/>
              </a:rPr>
              <a:t>! Let me think… hmm… I know! The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zipper</a:t>
            </a:r>
            <a:r>
              <a:rPr lang="en-US" altLang="zh-CN" sz="3600" b="1">
                <a:cs typeface="Times New Roman" pitchFamily="18" charset="0"/>
              </a:rPr>
              <a:t>!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789363"/>
            <a:ext cx="77787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573463"/>
            <a:ext cx="6683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WordArt 12"/>
          <p:cNvSpPr>
            <a:spLocks noChangeArrowheads="1" noChangeShapeType="1" noTextEdit="1"/>
          </p:cNvSpPr>
          <p:nvPr/>
        </p:nvSpPr>
        <p:spPr bwMode="auto">
          <a:xfrm>
            <a:off x="323850" y="69850"/>
            <a:ext cx="1728788" cy="6238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>
                <a:ln w="9525" cmpd="sng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Arial"/>
                <a:cs typeface="Arial"/>
              </a:rPr>
              <a:t>Role-play</a:t>
            </a:r>
            <a:endParaRPr lang="zh-CN" altLang="en-US" sz="3600" b="1">
              <a:ln w="9525" cmpd="sng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7" name="AutoShape 13"/>
          <p:cNvSpPr>
            <a:spLocks noChangeArrowheads="1"/>
          </p:cNvSpPr>
          <p:nvPr/>
        </p:nvSpPr>
        <p:spPr bwMode="auto">
          <a:xfrm>
            <a:off x="1260475" y="2997200"/>
            <a:ext cx="3238500" cy="720725"/>
          </a:xfrm>
          <a:prstGeom prst="wedgeRoundRectCallout">
            <a:avLst>
              <a:gd name="adj1" fmla="val 44856"/>
              <a:gd name="adj2" fmla="val -225551"/>
              <a:gd name="adj3" fmla="val 16667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solidFill>
                  <a:srgbClr val="CC00FF"/>
                </a:solidFill>
              </a:rPr>
              <a:t>n.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项目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工程</a:t>
            </a:r>
          </a:p>
        </p:txBody>
      </p:sp>
      <p:sp>
        <p:nvSpPr>
          <p:cNvPr id="27658" name="AutoShape 14"/>
          <p:cNvSpPr>
            <a:spLocks noChangeArrowheads="1"/>
          </p:cNvSpPr>
          <p:nvPr/>
        </p:nvSpPr>
        <p:spPr bwMode="auto">
          <a:xfrm>
            <a:off x="250825" y="4724400"/>
            <a:ext cx="3457575" cy="647700"/>
          </a:xfrm>
          <a:prstGeom prst="wedgeEllipseCallout">
            <a:avLst>
              <a:gd name="adj1" fmla="val 17079"/>
              <a:gd name="adj2" fmla="val 102204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solidFill>
                  <a:srgbClr val="CC00FF"/>
                </a:solidFill>
              </a:rPr>
              <a:t>n.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高兴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愉快</a:t>
            </a:r>
          </a:p>
        </p:txBody>
      </p:sp>
      <p:sp>
        <p:nvSpPr>
          <p:cNvPr id="27659" name="AutoShape 15"/>
          <p:cNvSpPr>
            <a:spLocks noChangeArrowheads="1"/>
          </p:cNvSpPr>
          <p:nvPr/>
        </p:nvSpPr>
        <p:spPr bwMode="auto">
          <a:xfrm>
            <a:off x="6659563" y="4292600"/>
            <a:ext cx="1873250" cy="720725"/>
          </a:xfrm>
          <a:prstGeom prst="wedgeRectCallout">
            <a:avLst>
              <a:gd name="adj1" fmla="val -43727"/>
              <a:gd name="adj2" fmla="val 210352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 i="1">
                <a:solidFill>
                  <a:srgbClr val="CC00FF"/>
                </a:solidFill>
              </a:rPr>
              <a:t>n.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拉链</a:t>
            </a:r>
          </a:p>
        </p:txBody>
      </p:sp>
      <p:pic>
        <p:nvPicPr>
          <p:cNvPr id="2" name="Unit1 A- 2d mp3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3213" y="388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75455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78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657" grpId="0" bldLvl="0" animBg="1" autoUpdateAnimBg="0"/>
      <p:bldP spid="27658" grpId="0" animBg="1" autoUpdateAnimBg="0"/>
      <p:bldP spid="27659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圆角矩形标注 10"/>
          <p:cNvSpPr>
            <a:spLocks noChangeArrowheads="1"/>
          </p:cNvSpPr>
          <p:nvPr/>
        </p:nvSpPr>
        <p:spPr bwMode="auto">
          <a:xfrm>
            <a:off x="611188" y="333375"/>
            <a:ext cx="7777162" cy="1079500"/>
          </a:xfrm>
          <a:prstGeom prst="wedgeRoundRectCallout">
            <a:avLst>
              <a:gd name="adj1" fmla="val -21810"/>
              <a:gd name="adj2" fmla="val 88236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The zipper? Is it really such a great invention?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28675" name="圆角矩形标注 13"/>
          <p:cNvSpPr>
            <a:spLocks noChangeArrowheads="1"/>
          </p:cNvSpPr>
          <p:nvPr/>
        </p:nvSpPr>
        <p:spPr bwMode="auto">
          <a:xfrm>
            <a:off x="612775" y="4221163"/>
            <a:ext cx="8135938" cy="2278062"/>
          </a:xfrm>
          <a:prstGeom prst="wedgeRoundRectCallout">
            <a:avLst>
              <a:gd name="adj1" fmla="val 17042"/>
              <a:gd name="adj2" fmla="val -69023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Think about how often it’s used in our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daily</a:t>
            </a:r>
            <a:r>
              <a:rPr lang="en-US" altLang="zh-CN" sz="3600" b="1">
                <a:cs typeface="Times New Roman" pitchFamily="18" charset="0"/>
              </a:rPr>
              <a:t> lives. You can see zippers on dresses, trousers, shoes, bags… almost everywhere!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1628775"/>
            <a:ext cx="1119187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557338"/>
            <a:ext cx="9350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AutoShape 8"/>
          <p:cNvSpPr>
            <a:spLocks noChangeArrowheads="1"/>
          </p:cNvSpPr>
          <p:nvPr/>
        </p:nvSpPr>
        <p:spPr bwMode="auto">
          <a:xfrm>
            <a:off x="3779838" y="2636838"/>
            <a:ext cx="2592387" cy="1295400"/>
          </a:xfrm>
          <a:prstGeom prst="wedgeRoundRectCallout">
            <a:avLst>
              <a:gd name="adj1" fmla="val -3523"/>
              <a:gd name="adj2" fmla="val 123653"/>
              <a:gd name="adj3" fmla="val 16667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b="1" i="1">
                <a:solidFill>
                  <a:srgbClr val="CC00FF"/>
                </a:solidFill>
              </a:rPr>
              <a:t>adj</a:t>
            </a:r>
            <a:r>
              <a:rPr lang="en-US" altLang="zh-CN" b="1">
                <a:solidFill>
                  <a:srgbClr val="CC00FF"/>
                </a:solidFill>
              </a:rPr>
              <a:t>. </a:t>
            </a:r>
            <a:r>
              <a:rPr lang="zh-CN" altLang="en-US" b="1">
                <a:solidFill>
                  <a:srgbClr val="CC00FF"/>
                </a:solidFill>
              </a:rPr>
              <a:t>每日的；日常的</a:t>
            </a:r>
          </a:p>
        </p:txBody>
      </p:sp>
    </p:spTree>
    <p:extLst>
      <p:ext uri="{BB962C8B-B14F-4D97-AF65-F5344CB8AC3E}">
        <p14:creationId xmlns:p14="http://schemas.microsoft.com/office/powerpoint/2010/main" val="220092723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圆角矩形标注 10"/>
          <p:cNvSpPr>
            <a:spLocks noChangeArrowheads="1"/>
          </p:cNvSpPr>
          <p:nvPr/>
        </p:nvSpPr>
        <p:spPr bwMode="auto">
          <a:xfrm>
            <a:off x="611188" y="260350"/>
            <a:ext cx="8064500" cy="792163"/>
          </a:xfrm>
          <a:prstGeom prst="wedgeRoundRectCallout">
            <a:avLst>
              <a:gd name="adj1" fmla="val -17028"/>
              <a:gd name="adj2" fmla="val 98699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Well, you do seem to have a point…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29699" name="圆角矩形标注 13"/>
          <p:cNvSpPr>
            <a:spLocks noChangeArrowheads="1"/>
          </p:cNvSpPr>
          <p:nvPr/>
        </p:nvSpPr>
        <p:spPr bwMode="auto">
          <a:xfrm>
            <a:off x="468313" y="3860800"/>
            <a:ext cx="8497887" cy="1944688"/>
          </a:xfrm>
          <a:prstGeom prst="wedgeRoundRectCallout">
            <a:avLst>
              <a:gd name="adj1" fmla="val 19921"/>
              <a:gd name="adj2" fmla="val -74000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Of course! I thought about it because I saw a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website</a:t>
            </a:r>
            <a:r>
              <a:rPr lang="en-US" altLang="zh-CN" sz="3600" b="1">
                <a:cs typeface="Times New Roman" pitchFamily="18" charset="0"/>
              </a:rPr>
              <a:t> last week. The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pioneer</a:t>
            </a:r>
            <a:r>
              <a:rPr lang="en-US" altLang="zh-CN" sz="3600" b="1">
                <a:cs typeface="Times New Roman" pitchFamily="18" charset="0"/>
              </a:rPr>
              <a:t>s of different inventions were </a:t>
            </a:r>
            <a:r>
              <a:rPr lang="en-US" altLang="zh-CN" sz="3600" b="1" u="sng">
                <a:solidFill>
                  <a:srgbClr val="FF3300"/>
                </a:solidFill>
                <a:cs typeface="Times New Roman" pitchFamily="18" charset="0"/>
              </a:rPr>
              <a:t>list</a:t>
            </a:r>
            <a:r>
              <a:rPr lang="en-US" altLang="zh-CN" sz="3600" b="1">
                <a:cs typeface="Times New Roman" pitchFamily="18" charset="0"/>
              </a:rPr>
              <a:t>ed there. 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125538"/>
            <a:ext cx="1120775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613"/>
            <a:ext cx="9350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9"/>
          <p:cNvSpPr>
            <a:spLocks noChangeArrowheads="1"/>
          </p:cNvSpPr>
          <p:nvPr/>
        </p:nvSpPr>
        <p:spPr bwMode="auto">
          <a:xfrm>
            <a:off x="6877050" y="2349500"/>
            <a:ext cx="1800225" cy="647700"/>
          </a:xfrm>
          <a:prstGeom prst="wedgeRoundRectCallout">
            <a:avLst>
              <a:gd name="adj1" fmla="val -352"/>
              <a:gd name="adj2" fmla="val 249755"/>
              <a:gd name="adj3" fmla="val 16667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 i="1">
                <a:solidFill>
                  <a:srgbClr val="CC00FF"/>
                </a:solidFill>
              </a:rPr>
              <a:t>n</a:t>
            </a:r>
            <a:r>
              <a:rPr lang="en-US" altLang="zh-CN" b="1">
                <a:solidFill>
                  <a:srgbClr val="CC00FF"/>
                </a:solidFill>
              </a:rPr>
              <a:t>. </a:t>
            </a:r>
            <a:r>
              <a:rPr lang="zh-CN" altLang="en-US" b="1">
                <a:solidFill>
                  <a:srgbClr val="CC00FF"/>
                </a:solidFill>
              </a:rPr>
              <a:t>网站</a:t>
            </a:r>
          </a:p>
        </p:txBody>
      </p:sp>
      <p:sp>
        <p:nvSpPr>
          <p:cNvPr id="29703" name="AutoShape 10"/>
          <p:cNvSpPr>
            <a:spLocks noChangeArrowheads="1"/>
          </p:cNvSpPr>
          <p:nvPr/>
        </p:nvSpPr>
        <p:spPr bwMode="auto">
          <a:xfrm>
            <a:off x="3708400" y="2781300"/>
            <a:ext cx="2879725" cy="647700"/>
          </a:xfrm>
          <a:prstGeom prst="wedgeRoundRectCallout">
            <a:avLst>
              <a:gd name="adj1" fmla="val -9259"/>
              <a:gd name="adj2" fmla="val 281130"/>
              <a:gd name="adj3" fmla="val 16667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b="1" i="1">
                <a:solidFill>
                  <a:srgbClr val="CC00FF"/>
                </a:solidFill>
              </a:rPr>
              <a:t>n.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先锋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先驱</a:t>
            </a:r>
          </a:p>
        </p:txBody>
      </p:sp>
      <p:sp>
        <p:nvSpPr>
          <p:cNvPr id="29704" name="AutoShape 11"/>
          <p:cNvSpPr>
            <a:spLocks noChangeArrowheads="1"/>
          </p:cNvSpPr>
          <p:nvPr/>
        </p:nvSpPr>
        <p:spPr bwMode="auto">
          <a:xfrm>
            <a:off x="36513" y="6165850"/>
            <a:ext cx="8783637" cy="620713"/>
          </a:xfrm>
          <a:prstGeom prst="wedgeRectCallout">
            <a:avLst>
              <a:gd name="adj1" fmla="val 24931"/>
              <a:gd name="adj2" fmla="val -77366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i="1">
                <a:solidFill>
                  <a:srgbClr val="CC00FF"/>
                </a:solidFill>
              </a:rPr>
              <a:t>v.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列表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列清单  </a:t>
            </a:r>
            <a:r>
              <a:rPr lang="en-US" altLang="zh-CN" b="1" i="1">
                <a:solidFill>
                  <a:srgbClr val="CC00FF"/>
                </a:solidFill>
              </a:rPr>
              <a:t>n.</a:t>
            </a:r>
            <a:r>
              <a:rPr lang="en-US" altLang="zh-CN" b="1">
                <a:solidFill>
                  <a:srgbClr val="CC00FF"/>
                </a:solidFill>
              </a:rPr>
              <a:t> </a:t>
            </a:r>
            <a:r>
              <a:rPr lang="zh-CN" altLang="en-US" b="1">
                <a:solidFill>
                  <a:srgbClr val="CC00FF"/>
                </a:solidFill>
              </a:rPr>
              <a:t>名单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清单 </a:t>
            </a:r>
          </a:p>
        </p:txBody>
      </p:sp>
    </p:spTree>
    <p:extLst>
      <p:ext uri="{BB962C8B-B14F-4D97-AF65-F5344CB8AC3E}">
        <p14:creationId xmlns:p14="http://schemas.microsoft.com/office/powerpoint/2010/main" val="428912327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 animBg="1" autoUpdateAnimBg="0"/>
      <p:bldP spid="29703" grpId="0" bldLvl="0" animBg="1" autoUpdateAnimBg="0"/>
      <p:bldP spid="29704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圆角矩形标注 13"/>
          <p:cNvSpPr>
            <a:spLocks noChangeArrowheads="1"/>
          </p:cNvSpPr>
          <p:nvPr/>
        </p:nvSpPr>
        <p:spPr bwMode="auto">
          <a:xfrm>
            <a:off x="755650" y="1196975"/>
            <a:ext cx="7561263" cy="2736850"/>
          </a:xfrm>
          <a:prstGeom prst="wedgeRoundRectCallout">
            <a:avLst>
              <a:gd name="adj1" fmla="val 2634"/>
              <a:gd name="adj2" fmla="val 69431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/>
              <a:t>For example, it </a:t>
            </a:r>
            <a:r>
              <a:rPr lang="en-US" altLang="zh-CN" sz="3600" b="1" u="sng">
                <a:solidFill>
                  <a:srgbClr val="FF3300"/>
                </a:solidFill>
              </a:rPr>
              <a:t>mention</a:t>
            </a:r>
            <a:r>
              <a:rPr lang="en-US" altLang="zh-CN" sz="3600" b="1"/>
              <a:t>ed that the zipper was invented by Whitcomb Judson in 1893. But at that time, it wasn’t used widely.</a:t>
            </a:r>
            <a:r>
              <a:rPr lang="en-US" altLang="zh-CN" sz="3600"/>
              <a:t> </a:t>
            </a:r>
          </a:p>
        </p:txBody>
      </p:sp>
      <p:pic>
        <p:nvPicPr>
          <p:cNvPr id="3072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076700"/>
            <a:ext cx="9350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AutoShape 9"/>
          <p:cNvSpPr>
            <a:spLocks noChangeArrowheads="1"/>
          </p:cNvSpPr>
          <p:nvPr/>
        </p:nvSpPr>
        <p:spPr bwMode="auto">
          <a:xfrm>
            <a:off x="3348038" y="260350"/>
            <a:ext cx="2879725" cy="720725"/>
          </a:xfrm>
          <a:prstGeom prst="wedgeRoundRectCallout">
            <a:avLst>
              <a:gd name="adj1" fmla="val -16870"/>
              <a:gd name="adj2" fmla="val 105065"/>
              <a:gd name="adj3" fmla="val 16667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 i="1">
                <a:solidFill>
                  <a:srgbClr val="CC00FF"/>
                </a:solidFill>
              </a:rPr>
              <a:t>v</a:t>
            </a:r>
            <a:r>
              <a:rPr lang="en-US" altLang="zh-CN" b="1">
                <a:solidFill>
                  <a:srgbClr val="CC00FF"/>
                </a:solidFill>
              </a:rPr>
              <a:t>. </a:t>
            </a:r>
            <a:r>
              <a:rPr lang="zh-CN" altLang="en-US" b="1">
                <a:solidFill>
                  <a:srgbClr val="CC00FF"/>
                </a:solidFill>
              </a:rPr>
              <a:t>提到</a:t>
            </a:r>
            <a:r>
              <a:rPr lang="en-US" altLang="zh-CN" b="1">
                <a:solidFill>
                  <a:srgbClr val="CC00FF"/>
                </a:solidFill>
              </a:rPr>
              <a:t>; </a:t>
            </a:r>
            <a:r>
              <a:rPr lang="zh-CN" altLang="en-US" b="1">
                <a:solidFill>
                  <a:srgbClr val="CC00FF"/>
                </a:solidFill>
              </a:rPr>
              <a:t>说到</a:t>
            </a:r>
            <a:endParaRPr lang="en-US" altLang="zh-CN" b="1">
              <a:solidFill>
                <a:srgbClr val="CC00FF"/>
              </a:solidFill>
            </a:endParaRPr>
          </a:p>
          <a:p>
            <a:pPr algn="ctr"/>
            <a:endParaRPr lang="zh-CN" altLang="en-US">
              <a:solidFill>
                <a:srgbClr val="CC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1385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圆角矩形标注 10"/>
          <p:cNvSpPr>
            <a:spLocks noChangeArrowheads="1"/>
          </p:cNvSpPr>
          <p:nvPr/>
        </p:nvSpPr>
        <p:spPr bwMode="auto">
          <a:xfrm>
            <a:off x="1117600" y="549275"/>
            <a:ext cx="6767513" cy="1439863"/>
          </a:xfrm>
          <a:prstGeom prst="wedgeRoundRectCallout">
            <a:avLst>
              <a:gd name="adj1" fmla="val -7611"/>
              <a:gd name="adj2" fmla="val 81532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cs typeface="Times New Roman" pitchFamily="18" charset="0"/>
              </a:rPr>
              <a:t>Really? So when did it become popular?</a:t>
            </a:r>
            <a:endParaRPr lang="zh-CN" altLang="en-US" sz="3600" b="1">
              <a:cs typeface="Times New Roman" pitchFamily="18" charset="0"/>
            </a:endParaRPr>
          </a:p>
        </p:txBody>
      </p:sp>
      <p:sp>
        <p:nvSpPr>
          <p:cNvPr id="31747" name="圆角矩形标注 13"/>
          <p:cNvSpPr>
            <a:spLocks noChangeArrowheads="1"/>
          </p:cNvSpPr>
          <p:nvPr/>
        </p:nvSpPr>
        <p:spPr bwMode="auto">
          <a:xfrm>
            <a:off x="2916238" y="5373688"/>
            <a:ext cx="3600450" cy="981075"/>
          </a:xfrm>
          <a:prstGeom prst="wedgeRoundRectCallout">
            <a:avLst>
              <a:gd name="adj1" fmla="val 17005"/>
              <a:gd name="adj2" fmla="val -90611"/>
              <a:gd name="adj3" fmla="val 16667"/>
            </a:avLst>
          </a:prstGeom>
          <a:noFill/>
          <a:ln w="25400" cmpd="sng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 b="1">
                <a:cs typeface="Times New Roman" pitchFamily="18" charset="0"/>
              </a:rPr>
              <a:t>Around 1917. </a:t>
            </a:r>
            <a:endParaRPr lang="zh-CN" altLang="en-US" sz="3600" b="1">
              <a:cs typeface="Times New Roman" pitchFamily="18" charset="0"/>
            </a:endParaRPr>
          </a:p>
        </p:txBody>
      </p:sp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492375"/>
            <a:ext cx="1119187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420938"/>
            <a:ext cx="9350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48142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5"/>
          <p:cNvSpPr txBox="1">
            <a:spLocks noChangeArrowheads="1"/>
          </p:cNvSpPr>
          <p:nvPr/>
        </p:nvSpPr>
        <p:spPr bwMode="auto">
          <a:xfrm>
            <a:off x="539750" y="1773238"/>
            <a:ext cx="806450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/>
              <a:t>1. Well, you do seem to </a:t>
            </a:r>
            <a:r>
              <a:rPr lang="en-US" altLang="zh-CN" sz="3600" b="1">
                <a:solidFill>
                  <a:srgbClr val="FF3300"/>
                </a:solidFill>
              </a:rPr>
              <a:t>have a point</a:t>
            </a:r>
            <a:r>
              <a:rPr lang="en-US" altLang="zh-CN" sz="3600" b="1"/>
              <a:t>…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3333FF"/>
                </a:solidFill>
              </a:rPr>
              <a:t>    have a point </a:t>
            </a:r>
            <a:r>
              <a:rPr lang="zh-CN" altLang="en-US" sz="3600" b="1">
                <a:solidFill>
                  <a:srgbClr val="3333FF"/>
                </a:solidFill>
              </a:rPr>
              <a:t>有道理</a:t>
            </a:r>
          </a:p>
          <a:p>
            <a:pPr>
              <a:lnSpc>
                <a:spcPct val="120000"/>
              </a:lnSpc>
            </a:pPr>
            <a:r>
              <a:rPr lang="en-US" altLang="zh-CN" sz="3600" b="1"/>
              <a:t>    e.g. I admit (that) you </a:t>
            </a:r>
            <a:r>
              <a:rPr lang="en-US" altLang="zh-CN" sz="3600" b="1">
                <a:solidFill>
                  <a:srgbClr val="FF3300"/>
                </a:solidFill>
              </a:rPr>
              <a:t>have a point</a:t>
            </a:r>
            <a:r>
              <a:rPr lang="en-US" altLang="zh-CN" sz="3600" b="1"/>
              <a:t>.</a:t>
            </a:r>
            <a:br>
              <a:rPr lang="en-US" altLang="zh-CN" sz="3600" b="1"/>
            </a:br>
            <a:r>
              <a:rPr lang="en-US" altLang="zh-CN" sz="3600" b="1"/>
              <a:t>           </a:t>
            </a:r>
            <a:r>
              <a:rPr lang="zh-CN" altLang="en-US" sz="3600" b="1"/>
              <a:t>我承认你有理。</a:t>
            </a:r>
          </a:p>
        </p:txBody>
      </p:sp>
      <p:pic>
        <p:nvPicPr>
          <p:cNvPr id="32771" name="Picture 4" descr="language points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49275"/>
            <a:ext cx="42989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2215516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5.imgtn.bdimg.com/it/u=4117871965,4047293684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060575"/>
            <a:ext cx="3097212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 txBox="1">
            <a:spLocks noChangeArrowheads="1"/>
          </p:cNvSpPr>
          <p:nvPr/>
        </p:nvSpPr>
        <p:spPr bwMode="auto">
          <a:xfrm>
            <a:off x="323850" y="1268413"/>
            <a:ext cx="84963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400" b="1">
                <a:solidFill>
                  <a:srgbClr val="CC00FF"/>
                </a:solidFill>
              </a:rPr>
              <a:t> Do you know what these inventions are? </a:t>
            </a:r>
          </a:p>
        </p:txBody>
      </p:sp>
      <p:pic>
        <p:nvPicPr>
          <p:cNvPr id="6148" name="Picture 7" descr="卡尔奔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0575"/>
            <a:ext cx="3313113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8" descr="机械电视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7"/>
          <a:stretch>
            <a:fillRect/>
          </a:stretch>
        </p:blipFill>
        <p:spPr bwMode="auto">
          <a:xfrm>
            <a:off x="2771775" y="4221163"/>
            <a:ext cx="331311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7" descr="warming up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4095750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53238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395288" y="360363"/>
            <a:ext cx="8208962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b="1"/>
              <a:t>2. They </a:t>
            </a:r>
            <a:r>
              <a:rPr lang="en-US" altLang="zh-CN" sz="2800" b="1">
                <a:solidFill>
                  <a:srgbClr val="FF3300"/>
                </a:solidFill>
              </a:rPr>
              <a:t>are used for seeing</a:t>
            </a:r>
            <a:r>
              <a:rPr lang="en-US" altLang="zh-CN" sz="2800" b="1"/>
              <a:t> in the dark.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3333FF"/>
                </a:solidFill>
              </a:rPr>
              <a:t>    be used for doing sth.</a:t>
            </a:r>
            <a:r>
              <a:rPr lang="zh-CN" altLang="en-US" sz="2800" b="1">
                <a:solidFill>
                  <a:srgbClr val="3333FF"/>
                </a:solidFill>
              </a:rPr>
              <a:t>表示“被用来</a:t>
            </a:r>
            <a:endParaRPr lang="en-US" altLang="zh-CN" sz="2800" b="1">
              <a:solidFill>
                <a:srgbClr val="3333FF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</a:rPr>
              <a:t>    做某事”。与</a:t>
            </a:r>
            <a:r>
              <a:rPr lang="en-US" altLang="zh-CN" sz="2800" b="1">
                <a:solidFill>
                  <a:srgbClr val="3333FF"/>
                </a:solidFill>
              </a:rPr>
              <a:t>be used to do sth.</a:t>
            </a:r>
            <a:r>
              <a:rPr lang="en-US" altLang="zh-CN" sz="2800" b="1"/>
              <a:t> </a:t>
            </a:r>
            <a:r>
              <a:rPr lang="zh-CN" altLang="en-US" sz="2800" b="1">
                <a:solidFill>
                  <a:srgbClr val="0000FF"/>
                </a:solidFill>
              </a:rPr>
              <a:t>同义。    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    表示用途、目的。</a:t>
            </a:r>
          </a:p>
          <a:p>
            <a:pPr>
              <a:lnSpc>
                <a:spcPct val="110000"/>
              </a:lnSpc>
            </a:pPr>
            <a:r>
              <a:rPr lang="en-US" altLang="zh-CN" sz="2800" b="1"/>
              <a:t>    e.g. This computer </a:t>
            </a:r>
            <a:r>
              <a:rPr lang="en-US" altLang="zh-CN" sz="2800" b="1">
                <a:solidFill>
                  <a:srgbClr val="FF3300"/>
                </a:solidFill>
              </a:rPr>
              <a:t>is used to control</a:t>
            </a:r>
            <a:r>
              <a:rPr lang="en-US" altLang="zh-CN" sz="2800" b="1"/>
              <a:t> all the machines. </a:t>
            </a:r>
            <a:r>
              <a:rPr lang="zh-CN" altLang="en-US" sz="2800" b="1"/>
              <a:t>这台电脑是用</a:t>
            </a:r>
          </a:p>
          <a:p>
            <a:pPr>
              <a:lnSpc>
                <a:spcPct val="110000"/>
              </a:lnSpc>
            </a:pPr>
            <a:r>
              <a:rPr lang="zh-CN" altLang="en-US" sz="2800" b="1"/>
              <a:t>           来控制所有机器的。</a:t>
            </a:r>
            <a:r>
              <a:rPr lang="en-US" altLang="zh-CN" sz="2800" b="1"/>
              <a:t>Do you know what this tool </a:t>
            </a:r>
            <a:r>
              <a:rPr lang="en-US" altLang="zh-CN" sz="2800" b="1">
                <a:solidFill>
                  <a:srgbClr val="FF3300"/>
                </a:solidFill>
              </a:rPr>
              <a:t>is used for</a:t>
            </a:r>
            <a:r>
              <a:rPr lang="en-US" altLang="zh-CN" sz="2800" b="1"/>
              <a:t>? </a:t>
            </a:r>
          </a:p>
          <a:p>
            <a:pPr>
              <a:lnSpc>
                <a:spcPct val="110000"/>
              </a:lnSpc>
            </a:pPr>
            <a:r>
              <a:rPr lang="zh-CN" altLang="en-US" sz="2800" b="1"/>
              <a:t>           你知道这个工具是用来做什么的</a:t>
            </a:r>
            <a:r>
              <a:rPr lang="en-US" altLang="zh-CN" sz="2800" b="1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737273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539750" y="404813"/>
            <a:ext cx="8208963" cy="469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/>
              <a:t>3. </a:t>
            </a:r>
            <a:r>
              <a:rPr lang="en-US" altLang="zh-CN" sz="2800" b="1">
                <a:solidFill>
                  <a:srgbClr val="FF3300"/>
                </a:solidFill>
              </a:rPr>
              <a:t>Think about</a:t>
            </a:r>
            <a:r>
              <a:rPr lang="en-US" altLang="zh-CN" sz="2800" b="1"/>
              <a:t> how often it’s used in </a:t>
            </a:r>
          </a:p>
          <a:p>
            <a:pPr>
              <a:lnSpc>
                <a:spcPct val="120000"/>
              </a:lnSpc>
            </a:pPr>
            <a:r>
              <a:rPr lang="en-US" altLang="zh-CN" sz="2800" b="1"/>
              <a:t>    our daily lives.</a:t>
            </a:r>
          </a:p>
          <a:p>
            <a:pPr>
              <a:lnSpc>
                <a:spcPct val="120000"/>
              </a:lnSpc>
            </a:pPr>
            <a:r>
              <a:rPr lang="en-US" altLang="zh-CN" sz="2800" b="1"/>
              <a:t>    </a:t>
            </a:r>
            <a:r>
              <a:rPr lang="en-US" altLang="zh-CN" sz="2800" b="1">
                <a:solidFill>
                  <a:srgbClr val="3333FF"/>
                </a:solidFill>
              </a:rPr>
              <a:t>think about </a:t>
            </a:r>
            <a:r>
              <a:rPr lang="zh-CN" altLang="en-US" sz="2800" b="1">
                <a:solidFill>
                  <a:srgbClr val="3333FF"/>
                </a:solidFill>
              </a:rPr>
              <a:t>表示“考虑，想起</a:t>
            </a:r>
            <a:r>
              <a:rPr lang="en-US" altLang="zh-CN" sz="2800" b="1">
                <a:solidFill>
                  <a:srgbClr val="3333FF"/>
                </a:solidFill>
              </a:rPr>
              <a:t>”</a:t>
            </a:r>
            <a:r>
              <a:rPr lang="zh-CN" altLang="en-US" sz="2800" b="1">
                <a:solidFill>
                  <a:srgbClr val="3333FF"/>
                </a:solidFill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/>
              <a:t>  </a:t>
            </a:r>
            <a:r>
              <a:rPr lang="en-US" altLang="zh-CN" sz="2800" b="1">
                <a:solidFill>
                  <a:srgbClr val="FF3300"/>
                </a:solidFill>
              </a:rPr>
              <a:t>  </a:t>
            </a:r>
            <a:r>
              <a:rPr lang="en-US" altLang="zh-CN" sz="2800" b="1"/>
              <a:t>e.g. He is </a:t>
            </a:r>
            <a:r>
              <a:rPr lang="en-US" altLang="zh-CN" sz="2800" b="1">
                <a:solidFill>
                  <a:srgbClr val="FF3300"/>
                </a:solidFill>
              </a:rPr>
              <a:t>thinking about</a:t>
            </a:r>
            <a:r>
              <a:rPr lang="en-US" altLang="zh-CN" sz="2800" b="1"/>
              <a:t> travelling in  the summer holidays.</a:t>
            </a:r>
          </a:p>
          <a:p>
            <a:pPr>
              <a:lnSpc>
                <a:spcPct val="120000"/>
              </a:lnSpc>
            </a:pPr>
            <a:r>
              <a:rPr lang="zh-CN" altLang="en-US" sz="2800" b="1"/>
              <a:t>    他正在考虑暑假旅游的事。</a:t>
            </a:r>
          </a:p>
          <a:p>
            <a:pPr>
              <a:lnSpc>
                <a:spcPct val="120000"/>
              </a:lnSpc>
            </a:pPr>
            <a:r>
              <a:rPr lang="en-US" altLang="zh-CN" sz="2800" b="1"/>
              <a:t>She was </a:t>
            </a:r>
            <a:r>
              <a:rPr lang="en-US" altLang="zh-CN" sz="2800" b="1">
                <a:solidFill>
                  <a:srgbClr val="FF3300"/>
                </a:solidFill>
              </a:rPr>
              <a:t>thinking about</a:t>
            </a:r>
            <a:r>
              <a:rPr lang="en-US" altLang="zh-CN" sz="2800" b="1"/>
              <a:t> her  childhood days. </a:t>
            </a:r>
          </a:p>
          <a:p>
            <a:pPr>
              <a:lnSpc>
                <a:spcPct val="120000"/>
              </a:lnSpc>
            </a:pPr>
            <a:r>
              <a:rPr lang="zh-CN" altLang="en-US" sz="2800" b="1"/>
              <a:t>    她正回想她的童年时期。</a:t>
            </a:r>
          </a:p>
        </p:txBody>
      </p:sp>
    </p:spTree>
    <p:extLst>
      <p:ext uri="{BB962C8B-B14F-4D97-AF65-F5344CB8AC3E}">
        <p14:creationId xmlns:p14="http://schemas.microsoft.com/office/powerpoint/2010/main" val="243178458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468313" y="857250"/>
            <a:ext cx="7921625" cy="51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CC00FF"/>
                </a:solidFill>
              </a:rPr>
              <a:t>【</a:t>
            </a:r>
            <a:r>
              <a:rPr lang="zh-CN" altLang="en-US" sz="3200" b="1">
                <a:solidFill>
                  <a:srgbClr val="CC00FF"/>
                </a:solidFill>
              </a:rPr>
              <a:t>拓展有关</a:t>
            </a:r>
            <a:r>
              <a:rPr lang="en-US" altLang="zh-CN" sz="3200" b="1">
                <a:solidFill>
                  <a:srgbClr val="CC00FF"/>
                </a:solidFill>
              </a:rPr>
              <a:t>think</a:t>
            </a:r>
            <a:r>
              <a:rPr lang="zh-CN" altLang="en-US" sz="3200" b="1">
                <a:solidFill>
                  <a:srgbClr val="CC00FF"/>
                </a:solidFill>
              </a:rPr>
              <a:t>的短语</a:t>
            </a:r>
            <a:r>
              <a:rPr lang="en-US" altLang="zh-CN" sz="3200" b="1">
                <a:solidFill>
                  <a:srgbClr val="CC00FF"/>
                </a:solidFill>
              </a:rPr>
              <a:t>】</a:t>
            </a:r>
            <a:endParaRPr lang="zh-CN" altLang="en-US" sz="3200" b="1">
              <a:solidFill>
                <a:srgbClr val="CC00F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3300"/>
                </a:solidFill>
              </a:rPr>
              <a:t>  think of </a:t>
            </a:r>
            <a:r>
              <a:rPr lang="zh-CN" altLang="en-US" sz="3200" b="1">
                <a:solidFill>
                  <a:srgbClr val="FF3300"/>
                </a:solidFill>
              </a:rPr>
              <a:t>指“考虑</a:t>
            </a:r>
            <a:r>
              <a:rPr lang="en-US" altLang="zh-CN" sz="3200" b="1">
                <a:solidFill>
                  <a:srgbClr val="FF3300"/>
                </a:solidFill>
              </a:rPr>
              <a:t>, </a:t>
            </a:r>
            <a:r>
              <a:rPr lang="zh-CN" altLang="en-US" sz="3200" b="1">
                <a:solidFill>
                  <a:srgbClr val="FF3300"/>
                </a:solidFill>
              </a:rPr>
              <a:t>记忆</a:t>
            </a:r>
            <a:r>
              <a:rPr lang="en-US" altLang="zh-CN" sz="3200" b="1">
                <a:solidFill>
                  <a:srgbClr val="FF3300"/>
                </a:solidFill>
              </a:rPr>
              <a:t>, </a:t>
            </a:r>
            <a:r>
              <a:rPr lang="zh-CN" altLang="en-US" sz="3200" b="1">
                <a:solidFill>
                  <a:srgbClr val="FF3300"/>
                </a:solidFill>
              </a:rPr>
              <a:t>记起”</a:t>
            </a:r>
          </a:p>
          <a:p>
            <a:pPr>
              <a:lnSpc>
                <a:spcPct val="130000"/>
              </a:lnSpc>
            </a:pPr>
            <a:r>
              <a:rPr lang="en-US" altLang="zh-CN" sz="3200" b="1"/>
              <a:t>  e.g. You </a:t>
            </a:r>
            <a:r>
              <a:rPr lang="en-US" altLang="zh-CN" sz="3200" b="1">
                <a:solidFill>
                  <a:srgbClr val="FF3300"/>
                </a:solidFill>
              </a:rPr>
              <a:t>think of</a:t>
            </a:r>
            <a:r>
              <a:rPr lang="en-US" altLang="zh-CN" sz="3200" b="1"/>
              <a:t> everything! </a:t>
            </a:r>
          </a:p>
          <a:p>
            <a:pPr>
              <a:lnSpc>
                <a:spcPct val="130000"/>
              </a:lnSpc>
            </a:pPr>
            <a:r>
              <a:rPr lang="zh-CN" altLang="en-US" sz="3200" b="1"/>
              <a:t>         你全都提到了。</a:t>
            </a:r>
          </a:p>
          <a:p>
            <a:pPr>
              <a:lnSpc>
                <a:spcPct val="130000"/>
              </a:lnSpc>
            </a:pPr>
            <a:r>
              <a:rPr lang="en-US" altLang="zh-CN" sz="3200" b="1"/>
              <a:t>         I can’t </a:t>
            </a:r>
            <a:r>
              <a:rPr lang="en-US" altLang="zh-CN" sz="3200" b="1">
                <a:solidFill>
                  <a:srgbClr val="FF3300"/>
                </a:solidFill>
              </a:rPr>
              <a:t>think of</a:t>
            </a:r>
            <a:r>
              <a:rPr lang="en-US" altLang="zh-CN" sz="3200" b="1"/>
              <a:t> his name at the </a:t>
            </a:r>
          </a:p>
          <a:p>
            <a:pPr>
              <a:lnSpc>
                <a:spcPct val="130000"/>
              </a:lnSpc>
            </a:pPr>
            <a:r>
              <a:rPr lang="en-US" altLang="zh-CN" sz="3200" b="1"/>
              <a:t>         moment. </a:t>
            </a:r>
          </a:p>
          <a:p>
            <a:pPr>
              <a:lnSpc>
                <a:spcPct val="130000"/>
              </a:lnSpc>
            </a:pPr>
            <a:r>
              <a:rPr lang="zh-CN" altLang="en-US" sz="3200" b="1"/>
              <a:t>         我一时想不起他的名字。</a:t>
            </a:r>
          </a:p>
        </p:txBody>
      </p:sp>
    </p:spTree>
    <p:extLst>
      <p:ext uri="{BB962C8B-B14F-4D97-AF65-F5344CB8AC3E}">
        <p14:creationId xmlns:p14="http://schemas.microsoft.com/office/powerpoint/2010/main" val="3218211941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>
            <a:spLocks noChangeArrowheads="1"/>
          </p:cNvSpPr>
          <p:nvPr/>
        </p:nvSpPr>
        <p:spPr bwMode="auto">
          <a:xfrm>
            <a:off x="684213" y="333375"/>
            <a:ext cx="7704137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en-US" altLang="zh-CN" sz="3600" b="1">
                <a:solidFill>
                  <a:srgbClr val="FF3300"/>
                </a:solidFill>
              </a:rPr>
              <a:t>think sth. over</a:t>
            </a:r>
            <a:r>
              <a:rPr lang="zh-CN" altLang="en-US" sz="3600" b="1">
                <a:solidFill>
                  <a:srgbClr val="FF3300"/>
                </a:solidFill>
              </a:rPr>
              <a:t>指“仔细想</a:t>
            </a:r>
            <a:r>
              <a:rPr lang="en-US" altLang="zh-CN" sz="3600" b="1">
                <a:solidFill>
                  <a:srgbClr val="FF3300"/>
                </a:solidFill>
              </a:rPr>
              <a:t>, </a:t>
            </a:r>
            <a:r>
              <a:rPr lang="zh-CN" altLang="en-US" sz="3600" b="1">
                <a:solidFill>
                  <a:srgbClr val="FF3300"/>
                </a:solidFill>
              </a:rPr>
              <a:t>审慎思考</a:t>
            </a:r>
            <a:r>
              <a:rPr lang="en-US" altLang="zh-CN" sz="3600" b="1">
                <a:solidFill>
                  <a:srgbClr val="FF3300"/>
                </a:solidFill>
              </a:rPr>
              <a:t>, </a:t>
            </a:r>
            <a:r>
              <a:rPr lang="zh-CN" altLang="en-US" sz="3600" b="1">
                <a:solidFill>
                  <a:srgbClr val="FF3300"/>
                </a:solidFill>
              </a:rPr>
              <a:t>作进一步考虑”。</a:t>
            </a:r>
          </a:p>
          <a:p>
            <a:pPr>
              <a:lnSpc>
                <a:spcPct val="125000"/>
              </a:lnSpc>
            </a:pPr>
            <a:r>
              <a:rPr lang="en-US" altLang="zh-CN" sz="3600" b="1"/>
              <a:t>e.g.  Please </a:t>
            </a:r>
            <a:r>
              <a:rPr lang="en-US" altLang="zh-CN" sz="3600" b="1">
                <a:solidFill>
                  <a:srgbClr val="FF3300"/>
                </a:solidFill>
              </a:rPr>
              <a:t>think over</a:t>
            </a:r>
            <a:r>
              <a:rPr lang="en-US" altLang="zh-CN" sz="3600" b="1"/>
              <a:t> what I said. </a:t>
            </a:r>
          </a:p>
          <a:p>
            <a:pPr>
              <a:lnSpc>
                <a:spcPct val="125000"/>
              </a:lnSpc>
            </a:pPr>
            <a:r>
              <a:rPr lang="zh-CN" altLang="en-US" sz="3600" b="1"/>
              <a:t>        请仔细考虑我说的话。 </a:t>
            </a:r>
          </a:p>
          <a:p>
            <a:pPr>
              <a:lnSpc>
                <a:spcPct val="125000"/>
              </a:lnSpc>
            </a:pPr>
            <a:r>
              <a:rPr lang="en-US" altLang="zh-CN" sz="3600" b="1"/>
              <a:t>        I want to </a:t>
            </a:r>
            <a:r>
              <a:rPr lang="en-US" altLang="zh-CN" sz="3600" b="1">
                <a:solidFill>
                  <a:srgbClr val="FF3300"/>
                </a:solidFill>
              </a:rPr>
              <a:t>think it over</a:t>
            </a:r>
            <a:r>
              <a:rPr lang="en-US" altLang="zh-CN" sz="3600" b="1"/>
              <a:t>. </a:t>
            </a:r>
          </a:p>
          <a:p>
            <a:pPr>
              <a:lnSpc>
                <a:spcPct val="125000"/>
              </a:lnSpc>
            </a:pPr>
            <a:r>
              <a:rPr lang="zh-CN" altLang="en-US" sz="3600" b="1"/>
              <a:t>        我想仔细考虑一下这件事。</a:t>
            </a:r>
          </a:p>
        </p:txBody>
      </p:sp>
    </p:spTree>
    <p:extLst>
      <p:ext uri="{BB962C8B-B14F-4D97-AF65-F5344CB8AC3E}">
        <p14:creationId xmlns:p14="http://schemas.microsoft.com/office/powerpoint/2010/main" val="2180256206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828675" y="333375"/>
            <a:ext cx="755967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3300"/>
                </a:solidFill>
              </a:rPr>
              <a:t>think sth. out </a:t>
            </a:r>
            <a:r>
              <a:rPr lang="zh-CN" altLang="en-US" sz="3600" b="1">
                <a:solidFill>
                  <a:srgbClr val="FF3300"/>
                </a:solidFill>
              </a:rPr>
              <a:t>指“想通</a:t>
            </a:r>
            <a:r>
              <a:rPr lang="en-US" altLang="zh-CN" sz="3600" b="1">
                <a:solidFill>
                  <a:srgbClr val="FF3300"/>
                </a:solidFill>
              </a:rPr>
              <a:t>, </a:t>
            </a:r>
            <a:r>
              <a:rPr lang="zh-CN" altLang="en-US" sz="3600" b="1">
                <a:solidFill>
                  <a:srgbClr val="FF3300"/>
                </a:solidFill>
              </a:rPr>
              <a:t>想出</a:t>
            </a:r>
            <a:r>
              <a:rPr lang="en-US" altLang="zh-CN" sz="3600" b="1">
                <a:solidFill>
                  <a:srgbClr val="FF3300"/>
                </a:solidFill>
              </a:rPr>
              <a:t>, </a:t>
            </a:r>
            <a:r>
              <a:rPr lang="zh-CN" altLang="en-US" sz="3600" b="1">
                <a:solidFill>
                  <a:srgbClr val="FF3300"/>
                </a:solidFill>
              </a:rPr>
              <a:t>熟思”。</a:t>
            </a:r>
          </a:p>
          <a:p>
            <a:pPr>
              <a:lnSpc>
                <a:spcPct val="130000"/>
              </a:lnSpc>
            </a:pPr>
            <a:r>
              <a:rPr lang="en-US" altLang="zh-CN" sz="3600" b="1"/>
              <a:t>e.g.  He </a:t>
            </a:r>
            <a:r>
              <a:rPr lang="en-US" altLang="zh-CN" sz="3600" b="1">
                <a:solidFill>
                  <a:srgbClr val="FF3300"/>
                </a:solidFill>
              </a:rPr>
              <a:t>thought out</a:t>
            </a:r>
            <a:r>
              <a:rPr lang="en-US" altLang="zh-CN" sz="3600" b="1"/>
              <a:t> a new idea. </a:t>
            </a:r>
          </a:p>
          <a:p>
            <a:pPr>
              <a:lnSpc>
                <a:spcPct val="130000"/>
              </a:lnSpc>
            </a:pPr>
            <a:r>
              <a:rPr lang="zh-CN" altLang="en-US" sz="3600" b="1"/>
              <a:t>        他想出了一个新主意。</a:t>
            </a:r>
          </a:p>
          <a:p>
            <a:pPr>
              <a:lnSpc>
                <a:spcPct val="130000"/>
              </a:lnSpc>
            </a:pPr>
            <a:r>
              <a:rPr lang="en-US" altLang="zh-CN" sz="3600" b="1"/>
              <a:t>        That wants </a:t>
            </a:r>
            <a:r>
              <a:rPr lang="en-US" altLang="zh-CN" sz="3600" b="1">
                <a:solidFill>
                  <a:srgbClr val="FF3300"/>
                </a:solidFill>
              </a:rPr>
              <a:t>thinking out</a:t>
            </a:r>
            <a:r>
              <a:rPr lang="en-US" altLang="zh-CN" sz="3600" b="1"/>
              <a:t>. </a:t>
            </a:r>
          </a:p>
          <a:p>
            <a:pPr>
              <a:lnSpc>
                <a:spcPct val="130000"/>
              </a:lnSpc>
            </a:pPr>
            <a:r>
              <a:rPr lang="zh-CN" altLang="en-US" sz="3600" b="1"/>
              <a:t>        那件事需要仔细考虑。</a:t>
            </a:r>
          </a:p>
        </p:txBody>
      </p:sp>
    </p:spTree>
    <p:extLst>
      <p:ext uri="{BB962C8B-B14F-4D97-AF65-F5344CB8AC3E}">
        <p14:creationId xmlns:p14="http://schemas.microsoft.com/office/powerpoint/2010/main" val="451574018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900113" y="3141663"/>
            <a:ext cx="74882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/>
              <a:t>Recite the conversation in 2d. </a:t>
            </a:r>
          </a:p>
        </p:txBody>
      </p:sp>
      <p:sp>
        <p:nvSpPr>
          <p:cNvPr id="38915" name="WordArt 4"/>
          <p:cNvSpPr>
            <a:spLocks noChangeArrowheads="1" noChangeShapeType="1" noTextEdit="1"/>
          </p:cNvSpPr>
          <p:nvPr/>
        </p:nvSpPr>
        <p:spPr bwMode="auto">
          <a:xfrm>
            <a:off x="2268538" y="1196975"/>
            <a:ext cx="4608512" cy="12239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1537"/>
              </a:avLst>
            </a:prstTxWarp>
          </a:bodyPr>
          <a:lstStyle/>
          <a:p>
            <a:pPr algn="ctr"/>
            <a:r>
              <a:rPr lang="en-US" altLang="zh-CN" sz="4000" b="1">
                <a:ln w="9525" cmpd="sng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CC0099"/>
                </a:solidFill>
                <a:latin typeface="Arial"/>
                <a:cs typeface="Arial"/>
              </a:rPr>
              <a:t>Homework</a:t>
            </a:r>
            <a:endParaRPr lang="zh-CN" altLang="en-US" sz="4000" b="1">
              <a:ln w="9525" cmpd="sng">
                <a:solidFill>
                  <a:srgbClr val="FFFF00"/>
                </a:solidFill>
                <a:round/>
                <a:headEnd/>
                <a:tailEnd/>
              </a:ln>
              <a:solidFill>
                <a:srgbClr val="CC0099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153842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http://img4.imgtn.bdimg.com/it/u=4054873108,3865690396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176463"/>
            <a:ext cx="19050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img2.imgtn.bdimg.com/it/u=1337858935,3645454229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2349500"/>
            <a:ext cx="208280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4791075"/>
            <a:ext cx="2305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Karl Benz</a:t>
            </a:r>
          </a:p>
        </p:txBody>
      </p:sp>
      <p:pic>
        <p:nvPicPr>
          <p:cNvPr id="7173" name="Picture 8" descr="http://img0.imgtn.bdimg.com/it/u=3474534145,1622120025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773238"/>
            <a:ext cx="2524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2"/>
          <p:cNvSpPr txBox="1">
            <a:spLocks noChangeArrowheads="1"/>
          </p:cNvSpPr>
          <p:nvPr/>
        </p:nvSpPr>
        <p:spPr bwMode="auto">
          <a:xfrm>
            <a:off x="504825" y="981075"/>
            <a:ext cx="82438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 b="1">
                <a:solidFill>
                  <a:srgbClr val="CC00FF"/>
                </a:solidFill>
              </a:rPr>
              <a:t> Do you know who these inventors are? </a:t>
            </a:r>
          </a:p>
        </p:txBody>
      </p:sp>
      <p:sp>
        <p:nvSpPr>
          <p:cNvPr id="7175" name="Text Box 4"/>
          <p:cNvSpPr txBox="1">
            <a:spLocks noChangeArrowheads="1"/>
          </p:cNvSpPr>
          <p:nvPr/>
        </p:nvSpPr>
        <p:spPr bwMode="auto">
          <a:xfrm>
            <a:off x="2987675" y="4791075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Alexander Bell</a:t>
            </a:r>
          </a:p>
        </p:txBody>
      </p:sp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6227763" y="4797425"/>
            <a:ext cx="2447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J. L. Baird</a:t>
            </a:r>
          </a:p>
        </p:txBody>
      </p:sp>
    </p:spTree>
    <p:extLst>
      <p:ext uri="{BB962C8B-B14F-4D97-AF65-F5344CB8AC3E}">
        <p14:creationId xmlns:p14="http://schemas.microsoft.com/office/powerpoint/2010/main" val="3174361599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5" grpId="0" autoUpdateAnimBg="0"/>
      <p:bldP spid="717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 txBox="1">
            <a:spLocks noChangeArrowheads="1"/>
          </p:cNvSpPr>
          <p:nvPr/>
        </p:nvSpPr>
        <p:spPr bwMode="auto">
          <a:xfrm>
            <a:off x="576263" y="117475"/>
            <a:ext cx="7883525" cy="1366838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CC00FF"/>
                </a:solidFill>
              </a:rPr>
              <a:t>Can you match the inventions with the right inventors? </a:t>
            </a:r>
            <a:endParaRPr lang="en-US" altLang="zh-CN" sz="800" b="1">
              <a:solidFill>
                <a:srgbClr val="CC00FF"/>
              </a:solidFill>
            </a:endParaRPr>
          </a:p>
        </p:txBody>
      </p:sp>
      <p:pic>
        <p:nvPicPr>
          <p:cNvPr id="8195" name="Picture 2" descr="http://img5.imgtn.bdimg.com/it/u=4117871965,4047293684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2570162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img4.imgtn.bdimg.com/it/u=4054873108,3865690396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437063"/>
            <a:ext cx="15684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 descr="http://img2.imgtn.bdimg.com/it/u=1337858935,3645454229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365625"/>
            <a:ext cx="19399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8" descr="http://img0.imgtn.bdimg.com/it/u=3474534145,1622120025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292600"/>
            <a:ext cx="1947862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9" name="直接箭头连接符 11"/>
          <p:cNvCxnSpPr>
            <a:cxnSpLocks noChangeShapeType="1"/>
          </p:cNvCxnSpPr>
          <p:nvPr/>
        </p:nvCxnSpPr>
        <p:spPr bwMode="auto">
          <a:xfrm flipH="1" flipV="1">
            <a:off x="1835150" y="3644900"/>
            <a:ext cx="2447925" cy="647700"/>
          </a:xfrm>
          <a:prstGeom prst="straightConnector1">
            <a:avLst/>
          </a:prstGeom>
          <a:noFill/>
          <a:ln w="38100" cmpd="sng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0" name="直接箭头连接符 13"/>
          <p:cNvCxnSpPr>
            <a:cxnSpLocks noChangeShapeType="1"/>
          </p:cNvCxnSpPr>
          <p:nvPr/>
        </p:nvCxnSpPr>
        <p:spPr bwMode="auto">
          <a:xfrm flipV="1">
            <a:off x="1331913" y="3644900"/>
            <a:ext cx="2592387" cy="719138"/>
          </a:xfrm>
          <a:prstGeom prst="straightConnector1">
            <a:avLst/>
          </a:prstGeom>
          <a:noFill/>
          <a:ln w="38100" cmpd="sng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1" name="直接箭头连接符 17"/>
          <p:cNvCxnSpPr>
            <a:cxnSpLocks noChangeShapeType="1"/>
          </p:cNvCxnSpPr>
          <p:nvPr/>
        </p:nvCxnSpPr>
        <p:spPr bwMode="auto">
          <a:xfrm flipH="1" flipV="1">
            <a:off x="7453313" y="3500438"/>
            <a:ext cx="180975" cy="792162"/>
          </a:xfrm>
          <a:prstGeom prst="straightConnector1">
            <a:avLst/>
          </a:prstGeom>
          <a:noFill/>
          <a:ln w="38100" cmpd="sng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202" name="Picture 13" descr="卡尔奔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628775"/>
            <a:ext cx="2968625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4" descr="机械电视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7"/>
          <a:stretch>
            <a:fillRect/>
          </a:stretch>
        </p:blipFill>
        <p:spPr bwMode="auto">
          <a:xfrm>
            <a:off x="6156325" y="1628775"/>
            <a:ext cx="26289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770805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468313" y="3502025"/>
            <a:ext cx="81724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 b="1"/>
              <a:t>Karl Benz invented the first car in 1885.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468313" y="4581128"/>
            <a:ext cx="727233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 dirty="0"/>
              <a:t>The first car </a:t>
            </a:r>
            <a:r>
              <a:rPr lang="en-US" altLang="zh-CN" sz="3600" b="1" dirty="0">
                <a:solidFill>
                  <a:srgbClr val="FF0000"/>
                </a:solidFill>
              </a:rPr>
              <a:t>was invented </a:t>
            </a:r>
            <a:r>
              <a:rPr lang="en-US" altLang="zh-CN" sz="3600" b="1" dirty="0"/>
              <a:t>(by Karl Benz) in 1885. </a:t>
            </a:r>
            <a:endParaRPr lang="zh-CN" altLang="en-US" sz="3600" b="1" dirty="0"/>
          </a:p>
        </p:txBody>
      </p:sp>
      <p:pic>
        <p:nvPicPr>
          <p:cNvPr id="9220" name="Picture 6" descr="http://img2.imgtn.bdimg.com/it/u=1337858935,3645454229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196975"/>
            <a:ext cx="20701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卡尔奔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360045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63417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611187" y="4725144"/>
            <a:ext cx="7812087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/>
              <a:t>The first telephone </a:t>
            </a:r>
            <a:r>
              <a:rPr lang="en-US" altLang="zh-CN" sz="3600" b="1" dirty="0">
                <a:solidFill>
                  <a:srgbClr val="FF3300"/>
                </a:solidFill>
              </a:rPr>
              <a:t>was invented</a:t>
            </a:r>
            <a:r>
              <a:rPr lang="en-US" altLang="zh-CN" sz="3600" b="1" dirty="0">
                <a:solidFill>
                  <a:srgbClr val="C00000"/>
                </a:solidFill>
              </a:rPr>
              <a:t> </a:t>
            </a:r>
            <a:r>
              <a:rPr lang="en-US" altLang="zh-CN" sz="3600" b="1" dirty="0"/>
              <a:t>(by Bell) in 1876. </a:t>
            </a:r>
          </a:p>
        </p:txBody>
      </p:sp>
      <p:pic>
        <p:nvPicPr>
          <p:cNvPr id="10243" name="Picture 2" descr="http://img5.imgtn.bdimg.com/it/u=4117871965,4047293684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896938"/>
            <a:ext cx="3744912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://img4.imgtn.bdimg.com/it/u=4054873108,3865690396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903288"/>
            <a:ext cx="19431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2"/>
          <p:cNvSpPr txBox="1">
            <a:spLocks noChangeArrowheads="1"/>
          </p:cNvSpPr>
          <p:nvPr/>
        </p:nvSpPr>
        <p:spPr bwMode="auto">
          <a:xfrm>
            <a:off x="611188" y="3646488"/>
            <a:ext cx="81375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3600" b="1"/>
              <a:t>Bell invented the first telephone in 1876.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3921125" y="3136900"/>
            <a:ext cx="4651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800" b="1">
                <a:solidFill>
                  <a:srgbClr val="CC00FF"/>
                </a:solidFill>
              </a:rPr>
              <a:t>Z x xk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9705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74675" y="4652963"/>
            <a:ext cx="80295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600" b="1"/>
              <a:t>The first television </a:t>
            </a:r>
            <a:r>
              <a:rPr lang="en-US" altLang="zh-CN" sz="3600" b="1">
                <a:solidFill>
                  <a:srgbClr val="FF3300"/>
                </a:solidFill>
              </a:rPr>
              <a:t>was invented</a:t>
            </a:r>
            <a:r>
              <a:rPr lang="en-US" altLang="zh-CN" sz="3600" b="1">
                <a:solidFill>
                  <a:srgbClr val="C00000"/>
                </a:solidFill>
              </a:rPr>
              <a:t> </a:t>
            </a:r>
            <a:r>
              <a:rPr lang="en-US" altLang="zh-CN" sz="3600" b="1"/>
              <a:t>(by </a:t>
            </a:r>
            <a:r>
              <a:rPr lang="en-US" altLang="zh-CN" b="1"/>
              <a:t>J. L. Baird</a:t>
            </a:r>
            <a:r>
              <a:rPr lang="en-US" altLang="zh-CN" sz="3600" b="1"/>
              <a:t>) in 1927. </a:t>
            </a: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611188" y="3284538"/>
            <a:ext cx="810101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b="1"/>
              <a:t>J. L. Baird </a:t>
            </a:r>
            <a:r>
              <a:rPr lang="en-US" altLang="zh-CN" sz="3600" b="1"/>
              <a:t>invented the first television in 1927.</a:t>
            </a:r>
          </a:p>
        </p:txBody>
      </p:sp>
      <p:pic>
        <p:nvPicPr>
          <p:cNvPr id="11268" name="Picture 8" descr="http://img0.imgtn.bdimg.com/it/u=3474534145,1622120025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3" y="692150"/>
            <a:ext cx="20986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 descr="机械电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7"/>
          <a:stretch>
            <a:fillRect/>
          </a:stretch>
        </p:blipFill>
        <p:spPr bwMode="auto">
          <a:xfrm>
            <a:off x="4354513" y="836613"/>
            <a:ext cx="3097212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0479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 descr="新建文件夹0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"/>
          <a:stretch>
            <a:fillRect/>
          </a:stretch>
        </p:blipFill>
        <p:spPr bwMode="auto">
          <a:xfrm>
            <a:off x="1835150" y="2924175"/>
            <a:ext cx="5400675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187450" y="333375"/>
            <a:ext cx="7632700" cy="2511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3333FF"/>
                </a:solidFill>
              </a:rPr>
              <a:t>Look at the things below. In what order do you think they were invented? Discuss them with your group. Then number them [1-4]. </a:t>
            </a:r>
          </a:p>
        </p:txBody>
      </p:sp>
      <p:sp>
        <p:nvSpPr>
          <p:cNvPr id="12292" name="Oval 2"/>
          <p:cNvSpPr>
            <a:spLocks noChangeArrowheads="1"/>
          </p:cNvSpPr>
          <p:nvPr/>
        </p:nvSpPr>
        <p:spPr bwMode="auto">
          <a:xfrm>
            <a:off x="250825" y="333375"/>
            <a:ext cx="898525" cy="990600"/>
          </a:xfrm>
          <a:prstGeom prst="ellipse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000" b="1"/>
              <a:t>1a</a:t>
            </a:r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6515100" y="4005263"/>
            <a:ext cx="504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2</a:t>
            </a:r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6480175" y="5811838"/>
            <a:ext cx="4683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3</a:t>
            </a:r>
          </a:p>
        </p:txBody>
      </p:sp>
      <p:sp>
        <p:nvSpPr>
          <p:cNvPr id="12295" name="Text Box 12"/>
          <p:cNvSpPr txBox="1">
            <a:spLocks noChangeArrowheads="1"/>
          </p:cNvSpPr>
          <p:nvPr/>
        </p:nvSpPr>
        <p:spPr bwMode="auto">
          <a:xfrm>
            <a:off x="3851275" y="5734050"/>
            <a:ext cx="576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3779838" y="4005263"/>
            <a:ext cx="86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77054293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295" grpId="0" autoUpdateAnimBg="0"/>
      <p:bldP spid="12296" grpId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E6C9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1137</Words>
  <Application>Microsoft Office PowerPoint</Application>
  <PresentationFormat>全屏显示(4:3)</PresentationFormat>
  <Paragraphs>164</Paragraphs>
  <Slides>35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Sky123.Org</cp:lastModifiedBy>
  <cp:revision>3</cp:revision>
  <dcterms:created xsi:type="dcterms:W3CDTF">2015-09-05T12:18:52Z</dcterms:created>
  <dcterms:modified xsi:type="dcterms:W3CDTF">2015-09-05T13:11:37Z</dcterms:modified>
</cp:coreProperties>
</file>