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2022970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2877518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3983960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1367535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521751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3522310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545698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1657029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3260655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706538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5207EB-A9F4-40D0-BA8D-406BBF0FA94C}"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70019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5207EB-A9F4-40D0-BA8D-406BBF0FA94C}" type="datetimeFigureOut">
              <a:rPr lang="zh-CN" altLang="en-US" smtClean="0"/>
              <a:t>2015-9-5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4143B1-AD53-46BC-8A20-34480C85731C}" type="slidenum">
              <a:rPr lang="zh-CN" altLang="en-US" smtClean="0"/>
              <a:t>‹#›</a:t>
            </a:fld>
            <a:endParaRPr lang="zh-CN" altLang="en-US"/>
          </a:p>
        </p:txBody>
      </p:sp>
    </p:spTree>
    <p:extLst>
      <p:ext uri="{BB962C8B-B14F-4D97-AF65-F5344CB8AC3E}">
        <p14:creationId xmlns:p14="http://schemas.microsoft.com/office/powerpoint/2010/main" val="91860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WordArt 4"/>
          <p:cNvSpPr>
            <a:spLocks noChangeArrowheads="1" noChangeShapeType="1" noTextEdit="1"/>
          </p:cNvSpPr>
          <p:nvPr/>
        </p:nvSpPr>
        <p:spPr bwMode="auto">
          <a:xfrm>
            <a:off x="500063" y="1285875"/>
            <a:ext cx="8066087" cy="2436813"/>
          </a:xfrm>
          <a:prstGeom prst="rect">
            <a:avLst/>
          </a:prstGeom>
        </p:spPr>
        <p:txBody>
          <a:bodyPr wrap="none" fromWordArt="1">
            <a:prstTxWarp prst="textDeflate">
              <a:avLst>
                <a:gd name="adj" fmla="val 2333"/>
              </a:avLst>
            </a:prstTxWarp>
          </a:bodyPr>
          <a:lstStyle/>
          <a:p>
            <a:pPr algn="ctr"/>
            <a:r>
              <a:rPr lang="en-US" altLang="zh-CN" sz="4800" b="1">
                <a:ln w="9525" cmpd="sng">
                  <a:solidFill>
                    <a:schemeClr val="hlink"/>
                  </a:solidFill>
                  <a:round/>
                  <a:headEnd/>
                  <a:tailEnd/>
                </a:ln>
                <a:solidFill>
                  <a:srgbClr val="FF00FF"/>
                </a:solidFill>
                <a:latin typeface="Arial"/>
                <a:cs typeface="Arial"/>
              </a:rPr>
              <a:t>Unit 1</a:t>
            </a:r>
          </a:p>
          <a:p>
            <a:pPr algn="ctr"/>
            <a:r>
              <a:rPr lang="en-US" altLang="zh-CN" sz="4800" b="1">
                <a:ln w="9525" cmpd="sng">
                  <a:solidFill>
                    <a:schemeClr val="hlink"/>
                  </a:solidFill>
                  <a:round/>
                  <a:headEnd/>
                  <a:tailEnd/>
                </a:ln>
                <a:solidFill>
                  <a:srgbClr val="FF00FF"/>
                </a:solidFill>
                <a:latin typeface="Arial"/>
                <a:cs typeface="Arial"/>
              </a:rPr>
              <a:t>When was it invented?</a:t>
            </a:r>
            <a:endParaRPr lang="zh-CN" altLang="en-US" sz="4800" b="1">
              <a:ln w="9525" cmpd="sng">
                <a:solidFill>
                  <a:schemeClr val="hlink"/>
                </a:solidFill>
                <a:round/>
                <a:headEnd/>
                <a:tailEnd/>
              </a:ln>
              <a:solidFill>
                <a:srgbClr val="FF00FF"/>
              </a:solidFill>
              <a:latin typeface="Arial"/>
              <a:cs typeface="Arial"/>
            </a:endParaRPr>
          </a:p>
        </p:txBody>
      </p:sp>
    </p:spTree>
    <p:extLst>
      <p:ext uri="{BB962C8B-B14F-4D97-AF65-F5344CB8AC3E}">
        <p14:creationId xmlns:p14="http://schemas.microsoft.com/office/powerpoint/2010/main" val="1136624658"/>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
          <p:cNvSpPr>
            <a:spLocks noChangeArrowheads="1"/>
          </p:cNvSpPr>
          <p:nvPr/>
        </p:nvSpPr>
        <p:spPr bwMode="auto">
          <a:xfrm>
            <a:off x="144463" y="1196975"/>
            <a:ext cx="8675687"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7. </a:t>
            </a:r>
            <a:r>
              <a:rPr lang="zh-CN" altLang="en-US" sz="3600" b="1"/>
              <a:t>热冰淇淋勺用来做什么？</a:t>
            </a:r>
            <a:endParaRPr lang="en-US" altLang="zh-CN" sz="3600" b="1"/>
          </a:p>
          <a:p>
            <a:pPr>
              <a:lnSpc>
                <a:spcPct val="120000"/>
              </a:lnSpc>
            </a:pPr>
            <a:r>
              <a:rPr lang="en-US" altLang="zh-CN" sz="3600" b="1"/>
              <a:t>    What ___ the hot ice-cream scoop</a:t>
            </a:r>
          </a:p>
          <a:p>
            <a:pPr>
              <a:lnSpc>
                <a:spcPct val="120000"/>
              </a:lnSpc>
            </a:pPr>
            <a:r>
              <a:rPr lang="en-US" altLang="zh-CN" sz="3600" b="1"/>
              <a:t>     _____ _____? </a:t>
            </a:r>
          </a:p>
          <a:p>
            <a:pPr>
              <a:lnSpc>
                <a:spcPct val="120000"/>
              </a:lnSpc>
            </a:pPr>
            <a:r>
              <a:rPr lang="en-US" altLang="zh-CN" sz="3600" b="1">
                <a:cs typeface="Times New Roman" pitchFamily="18" charset="0"/>
              </a:rPr>
              <a:t>8. </a:t>
            </a:r>
            <a:r>
              <a:rPr lang="zh-CN" altLang="en-US" sz="3600" b="1">
                <a:cs typeface="Times New Roman" pitchFamily="18" charset="0"/>
              </a:rPr>
              <a:t>它用来挖很冷的冰淇淋。</a:t>
            </a:r>
            <a:endParaRPr lang="en-US" altLang="zh-CN" sz="3600" b="1">
              <a:cs typeface="Times New Roman" pitchFamily="18" charset="0"/>
            </a:endParaRPr>
          </a:p>
          <a:p>
            <a:pPr>
              <a:lnSpc>
                <a:spcPct val="120000"/>
              </a:lnSpc>
            </a:pPr>
            <a:r>
              <a:rPr lang="en-US" altLang="zh-CN" sz="3600" b="1">
                <a:cs typeface="Times New Roman" pitchFamily="18" charset="0"/>
              </a:rPr>
              <a:t>     It’s _____ ____ ______ really cold </a:t>
            </a:r>
          </a:p>
          <a:p>
            <a:pPr>
              <a:lnSpc>
                <a:spcPct val="120000"/>
              </a:lnSpc>
            </a:pPr>
            <a:r>
              <a:rPr lang="en-US" altLang="zh-CN" sz="3600" b="1">
                <a:cs typeface="Times New Roman" pitchFamily="18" charset="0"/>
              </a:rPr>
              <a:t>     ice-cream.  </a:t>
            </a:r>
          </a:p>
        </p:txBody>
      </p:sp>
      <p:sp>
        <p:nvSpPr>
          <p:cNvPr id="13315" name="Text Box 4"/>
          <p:cNvSpPr txBox="1">
            <a:spLocks noChangeArrowheads="1"/>
          </p:cNvSpPr>
          <p:nvPr/>
        </p:nvSpPr>
        <p:spPr bwMode="auto">
          <a:xfrm>
            <a:off x="1619250" y="3860800"/>
            <a:ext cx="57626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used    for  serving </a:t>
            </a:r>
          </a:p>
        </p:txBody>
      </p:sp>
      <p:sp>
        <p:nvSpPr>
          <p:cNvPr id="13316" name="Text Box 8"/>
          <p:cNvSpPr txBox="1">
            <a:spLocks noChangeArrowheads="1"/>
          </p:cNvSpPr>
          <p:nvPr/>
        </p:nvSpPr>
        <p:spPr bwMode="auto">
          <a:xfrm>
            <a:off x="684213" y="1874838"/>
            <a:ext cx="54006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            is                                  </a:t>
            </a:r>
          </a:p>
          <a:p>
            <a:pPr>
              <a:lnSpc>
                <a:spcPct val="120000"/>
              </a:lnSpc>
            </a:pPr>
            <a:r>
              <a:rPr lang="en-US" altLang="zh-CN" sz="3600" b="1">
                <a:solidFill>
                  <a:srgbClr val="FF0000"/>
                </a:solidFill>
              </a:rPr>
              <a:t>used       for</a:t>
            </a:r>
          </a:p>
        </p:txBody>
      </p:sp>
    </p:spTree>
    <p:extLst>
      <p:ext uri="{BB962C8B-B14F-4D97-AF65-F5344CB8AC3E}">
        <p14:creationId xmlns:p14="http://schemas.microsoft.com/office/powerpoint/2010/main" val="12427798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ox(in)">
                                      <p:cBhvr>
                                        <p:cTn id="7" dur="500"/>
                                        <p:tgtEl>
                                          <p:spTgt spid="13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ox(in)">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
          <p:cNvSpPr>
            <a:spLocks noChangeArrowheads="1"/>
          </p:cNvSpPr>
          <p:nvPr/>
        </p:nvSpPr>
        <p:spPr bwMode="auto">
          <a:xfrm>
            <a:off x="215900" y="1079500"/>
            <a:ext cx="8532813"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cs typeface="Times New Roman" pitchFamily="18" charset="0"/>
              </a:rPr>
              <a:t>9. </a:t>
            </a:r>
            <a:r>
              <a:rPr lang="zh-CN" altLang="en-US" sz="3600" b="1">
                <a:cs typeface="Times New Roman" pitchFamily="18" charset="0"/>
              </a:rPr>
              <a:t>贝尔于</a:t>
            </a:r>
            <a:r>
              <a:rPr lang="en-US" altLang="zh-CN" sz="3600" b="1">
                <a:cs typeface="Times New Roman" pitchFamily="18" charset="0"/>
              </a:rPr>
              <a:t>1876</a:t>
            </a:r>
            <a:r>
              <a:rPr lang="zh-CN" altLang="en-US" sz="3600" b="1">
                <a:cs typeface="Times New Roman" pitchFamily="18" charset="0"/>
              </a:rPr>
              <a:t>年发明了电话机。</a:t>
            </a:r>
            <a:endParaRPr lang="en-US" altLang="zh-CN" sz="3600" b="1">
              <a:cs typeface="Times New Roman" pitchFamily="18" charset="0"/>
            </a:endParaRPr>
          </a:p>
          <a:p>
            <a:pPr>
              <a:lnSpc>
                <a:spcPct val="120000"/>
              </a:lnSpc>
            </a:pPr>
            <a:r>
              <a:rPr lang="en-US" altLang="zh-CN" sz="3600" b="1">
                <a:cs typeface="Times New Roman" pitchFamily="18" charset="0"/>
              </a:rPr>
              <a:t>     Alexander Graham Bell _________ the telephone in 1876. </a:t>
            </a:r>
          </a:p>
          <a:p>
            <a:pPr>
              <a:lnSpc>
                <a:spcPct val="120000"/>
              </a:lnSpc>
            </a:pPr>
            <a:r>
              <a:rPr lang="en-US" altLang="zh-CN" sz="3600" b="1">
                <a:cs typeface="Times New Roman" pitchFamily="18" charset="0"/>
              </a:rPr>
              <a:t>10. </a:t>
            </a:r>
            <a:r>
              <a:rPr lang="zh-CN" altLang="en-US" sz="3600" b="1">
                <a:cs typeface="Times New Roman" pitchFamily="18" charset="0"/>
              </a:rPr>
              <a:t>电话机在</a:t>
            </a:r>
            <a:r>
              <a:rPr lang="en-US" altLang="zh-CN" sz="3600" b="1">
                <a:cs typeface="Times New Roman" pitchFamily="18" charset="0"/>
              </a:rPr>
              <a:t>1876</a:t>
            </a:r>
            <a:r>
              <a:rPr lang="zh-CN" altLang="en-US" sz="3600" b="1">
                <a:cs typeface="Times New Roman" pitchFamily="18" charset="0"/>
              </a:rPr>
              <a:t>年被贝尔所发明。</a:t>
            </a:r>
            <a:endParaRPr lang="en-US" altLang="zh-CN" sz="3600" b="1">
              <a:cs typeface="Times New Roman" pitchFamily="18" charset="0"/>
            </a:endParaRPr>
          </a:p>
          <a:p>
            <a:pPr>
              <a:lnSpc>
                <a:spcPct val="120000"/>
              </a:lnSpc>
            </a:pPr>
            <a:r>
              <a:rPr lang="en-US" altLang="zh-CN" sz="3600" b="1">
                <a:cs typeface="Times New Roman" pitchFamily="18" charset="0"/>
              </a:rPr>
              <a:t>     The telephone _____ ________ _____  Alexander Graham Bell in 1876. </a:t>
            </a:r>
          </a:p>
        </p:txBody>
      </p:sp>
      <p:sp>
        <p:nvSpPr>
          <p:cNvPr id="14339" name="Text Box 6"/>
          <p:cNvSpPr txBox="1">
            <a:spLocks noChangeArrowheads="1"/>
          </p:cNvSpPr>
          <p:nvPr/>
        </p:nvSpPr>
        <p:spPr bwMode="auto">
          <a:xfrm>
            <a:off x="6084888" y="1701800"/>
            <a:ext cx="2159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invented </a:t>
            </a:r>
            <a:endParaRPr lang="en-US" altLang="zh-CN" sz="3600" b="1" i="1">
              <a:solidFill>
                <a:srgbClr val="FF0000"/>
              </a:solidFill>
            </a:endParaRPr>
          </a:p>
        </p:txBody>
      </p:sp>
      <p:sp>
        <p:nvSpPr>
          <p:cNvPr id="14340" name="Text Box 4"/>
          <p:cNvSpPr txBox="1">
            <a:spLocks noChangeArrowheads="1"/>
          </p:cNvSpPr>
          <p:nvPr/>
        </p:nvSpPr>
        <p:spPr bwMode="auto">
          <a:xfrm>
            <a:off x="3924300" y="3716338"/>
            <a:ext cx="55451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invented   by</a:t>
            </a:r>
          </a:p>
        </p:txBody>
      </p:sp>
    </p:spTree>
    <p:extLst>
      <p:ext uri="{BB962C8B-B14F-4D97-AF65-F5344CB8AC3E}">
        <p14:creationId xmlns:p14="http://schemas.microsoft.com/office/powerpoint/2010/main" val="27541199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ox(in)">
                                      <p:cBhvr>
                                        <p:cTn id="7" dur="500"/>
                                        <p:tgtEl>
                                          <p:spTgt spid="14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box(in)">
                                      <p:cBhvr>
                                        <p:cTn id="12"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P spid="143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4"/>
          <p:cNvSpPr>
            <a:spLocks noChangeArrowheads="1" noChangeShapeType="1" noTextEdit="1"/>
          </p:cNvSpPr>
          <p:nvPr/>
        </p:nvSpPr>
        <p:spPr bwMode="auto">
          <a:xfrm>
            <a:off x="1908175" y="404813"/>
            <a:ext cx="5256213" cy="908050"/>
          </a:xfrm>
          <a:prstGeom prst="rect">
            <a:avLst/>
          </a:prstGeom>
        </p:spPr>
        <p:txBody>
          <a:bodyPr wrap="none" fromWordArt="1">
            <a:prstTxWarp prst="textPlain">
              <a:avLst>
                <a:gd name="adj" fmla="val 50000"/>
              </a:avLst>
            </a:prstTxWarp>
          </a:bodyPr>
          <a:lstStyle/>
          <a:p>
            <a:pPr algn="ctr"/>
            <a:r>
              <a:rPr lang="en-US" altLang="zh-CN" sz="4000" b="1" kern="10">
                <a:ln w="19050" cmpd="sng">
                  <a:solidFill>
                    <a:srgbClr val="339966"/>
                  </a:solidFill>
                  <a:round/>
                  <a:headEnd/>
                  <a:tailEnd/>
                </a:ln>
                <a:solidFill>
                  <a:srgbClr val="800080"/>
                </a:solidFill>
                <a:effectLst>
                  <a:outerShdw dist="35921" dir="2700000" algn="ctr" rotWithShape="0">
                    <a:srgbClr val="990000"/>
                  </a:outerShdw>
                </a:effectLst>
                <a:latin typeface="Arial"/>
                <a:cs typeface="Arial"/>
              </a:rPr>
              <a:t>Grammar</a:t>
            </a:r>
            <a:endParaRPr lang="zh-CN" altLang="en-US" sz="4000" b="1" kern="10">
              <a:ln w="19050" cmpd="sng">
                <a:solidFill>
                  <a:srgbClr val="339966"/>
                </a:solidFill>
                <a:round/>
                <a:headEnd/>
                <a:tailEnd/>
              </a:ln>
              <a:solidFill>
                <a:srgbClr val="800080"/>
              </a:solidFill>
              <a:effectLst>
                <a:outerShdw dist="35921" dir="2700000" algn="ctr" rotWithShape="0">
                  <a:srgbClr val="990000"/>
                </a:outerShdw>
              </a:effectLst>
              <a:latin typeface="Arial"/>
              <a:cs typeface="Arial"/>
            </a:endParaRPr>
          </a:p>
        </p:txBody>
      </p:sp>
      <p:sp>
        <p:nvSpPr>
          <p:cNvPr id="15363" name="Text Box 8"/>
          <p:cNvSpPr txBox="1">
            <a:spLocks noChangeArrowheads="1"/>
          </p:cNvSpPr>
          <p:nvPr/>
        </p:nvSpPr>
        <p:spPr bwMode="auto">
          <a:xfrm>
            <a:off x="215900" y="1700213"/>
            <a:ext cx="8748713" cy="47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t>英语有两种语态：</a:t>
            </a:r>
            <a:r>
              <a:rPr lang="zh-CN" altLang="en-US" sz="3600" b="1">
                <a:solidFill>
                  <a:srgbClr val="0000FF"/>
                </a:solidFill>
              </a:rPr>
              <a:t>主动语态和被动语态</a:t>
            </a:r>
            <a:r>
              <a:rPr lang="zh-CN" altLang="en-US" sz="3600" b="1"/>
              <a:t>。</a:t>
            </a:r>
            <a:r>
              <a:rPr lang="zh-CN" altLang="en-US" sz="3600" b="1">
                <a:solidFill>
                  <a:srgbClr val="FF0000"/>
                </a:solidFill>
              </a:rPr>
              <a:t>主动语态表示主语是动作的执行者，而被动语态则表示主语是动作的承受者</a:t>
            </a:r>
            <a:r>
              <a:rPr lang="zh-CN" altLang="en-US" sz="3600" b="1"/>
              <a:t>。如：</a:t>
            </a:r>
          </a:p>
          <a:p>
            <a:pPr>
              <a:lnSpc>
                <a:spcPct val="120000"/>
              </a:lnSpc>
            </a:pPr>
            <a:r>
              <a:rPr lang="en-US" altLang="zh-CN" sz="3600" b="1"/>
              <a:t>We </a:t>
            </a:r>
            <a:r>
              <a:rPr lang="en-US" altLang="zh-CN" sz="3600" b="1">
                <a:solidFill>
                  <a:srgbClr val="0000FF"/>
                </a:solidFill>
              </a:rPr>
              <a:t>cleaned</a:t>
            </a:r>
            <a:r>
              <a:rPr lang="en-US" altLang="zh-CN" sz="3600" b="1"/>
              <a:t> the classroom yesterday. </a:t>
            </a:r>
          </a:p>
          <a:p>
            <a:pPr>
              <a:lnSpc>
                <a:spcPct val="120000"/>
              </a:lnSpc>
            </a:pPr>
            <a:r>
              <a:rPr lang="zh-CN" altLang="en-US" sz="3600" b="1"/>
              <a:t>我们昨天打扫了教室。</a:t>
            </a:r>
          </a:p>
          <a:p>
            <a:pPr>
              <a:lnSpc>
                <a:spcPct val="120000"/>
              </a:lnSpc>
            </a:pPr>
            <a:r>
              <a:rPr lang="en-US" altLang="zh-CN" sz="3600" b="1"/>
              <a:t>(</a:t>
            </a:r>
            <a:r>
              <a:rPr lang="zh-CN" altLang="en-US" sz="3600" b="1"/>
              <a:t>主动语态，主语</a:t>
            </a:r>
            <a:r>
              <a:rPr lang="en-US" altLang="zh-CN" sz="3600" b="1"/>
              <a:t>we</a:t>
            </a:r>
            <a:r>
              <a:rPr lang="zh-CN" altLang="en-US" sz="3600" b="1"/>
              <a:t>是</a:t>
            </a:r>
            <a:r>
              <a:rPr lang="en-US" altLang="zh-CN" sz="3600" b="1"/>
              <a:t>clean</a:t>
            </a:r>
            <a:r>
              <a:rPr lang="zh-CN" altLang="en-US" sz="3600" b="1"/>
              <a:t>这一动作的执行者</a:t>
            </a:r>
            <a:r>
              <a:rPr lang="en-US" altLang="zh-CN" sz="3600" b="1"/>
              <a:t>)</a:t>
            </a:r>
          </a:p>
        </p:txBody>
      </p:sp>
    </p:spTree>
    <p:extLst>
      <p:ext uri="{BB962C8B-B14F-4D97-AF65-F5344CB8AC3E}">
        <p14:creationId xmlns:p14="http://schemas.microsoft.com/office/powerpoint/2010/main" val="9493313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wipe(up)">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wipe(up)">
                                      <p:cBhvr>
                                        <p:cTn id="12" dur="500"/>
                                        <p:tgtEl>
                                          <p:spTgt spid="15363">
                                            <p:txEl>
                                              <p:pRg st="1" end="1"/>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animEffect transition="in" filter="wipe(up)">
                                      <p:cBhvr>
                                        <p:cTn id="15" dur="500"/>
                                        <p:tgtEl>
                                          <p:spTgt spid="15363">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5363">
                                            <p:txEl>
                                              <p:pRg st="3" end="3"/>
                                            </p:txEl>
                                          </p:spTgt>
                                        </p:tgtEl>
                                        <p:attrNameLst>
                                          <p:attrName>style.visibility</p:attrName>
                                        </p:attrNameLst>
                                      </p:cBhvr>
                                      <p:to>
                                        <p:strVal val="visible"/>
                                      </p:to>
                                    </p:set>
                                    <p:animEffect transition="in" filter="wipe(up)">
                                      <p:cBhvr>
                                        <p:cTn id="18" dur="5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allAtOnce"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8"/>
          <p:cNvSpPr txBox="1">
            <a:spLocks noChangeArrowheads="1"/>
          </p:cNvSpPr>
          <p:nvPr/>
        </p:nvSpPr>
        <p:spPr bwMode="auto">
          <a:xfrm>
            <a:off x="215900" y="1916113"/>
            <a:ext cx="8748713"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The classroom </a:t>
            </a:r>
            <a:r>
              <a:rPr lang="en-US" altLang="zh-CN" sz="3600" b="1">
                <a:solidFill>
                  <a:srgbClr val="0000FF"/>
                </a:solidFill>
              </a:rPr>
              <a:t>was cleaned</a:t>
            </a:r>
            <a:r>
              <a:rPr lang="en-US" altLang="zh-CN" sz="3600" b="1"/>
              <a:t> yesterday. </a:t>
            </a:r>
          </a:p>
          <a:p>
            <a:pPr>
              <a:lnSpc>
                <a:spcPct val="120000"/>
              </a:lnSpc>
            </a:pPr>
            <a:r>
              <a:rPr lang="zh-CN" altLang="en-US" sz="3600" b="1"/>
              <a:t>教室昨天被打扫。</a:t>
            </a:r>
          </a:p>
          <a:p>
            <a:pPr>
              <a:lnSpc>
                <a:spcPct val="120000"/>
              </a:lnSpc>
            </a:pPr>
            <a:r>
              <a:rPr lang="en-US" altLang="zh-CN" sz="3600" b="1"/>
              <a:t>(</a:t>
            </a:r>
            <a:r>
              <a:rPr lang="zh-CN" altLang="en-US" sz="3600" b="1"/>
              <a:t>被动语态，主语</a:t>
            </a:r>
            <a:r>
              <a:rPr lang="en-US" altLang="zh-CN" sz="3600" b="1"/>
              <a:t>the classroom</a:t>
            </a:r>
            <a:r>
              <a:rPr lang="zh-CN" altLang="en-US" sz="3600" b="1"/>
              <a:t>是</a:t>
            </a:r>
            <a:r>
              <a:rPr lang="en-US" altLang="zh-CN" sz="3600" b="1"/>
              <a:t>clean</a:t>
            </a:r>
            <a:r>
              <a:rPr lang="zh-CN" altLang="en-US" sz="3600" b="1"/>
              <a:t>这一动作的承受者</a:t>
            </a:r>
            <a:r>
              <a:rPr lang="en-US" altLang="zh-CN" sz="3600" b="1"/>
              <a:t>)</a:t>
            </a:r>
          </a:p>
        </p:txBody>
      </p:sp>
    </p:spTree>
    <p:extLst>
      <p:ext uri="{BB962C8B-B14F-4D97-AF65-F5344CB8AC3E}">
        <p14:creationId xmlns:p14="http://schemas.microsoft.com/office/powerpoint/2010/main" val="205877924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8"/>
          <p:cNvSpPr txBox="1">
            <a:spLocks noChangeArrowheads="1"/>
          </p:cNvSpPr>
          <p:nvPr/>
        </p:nvSpPr>
        <p:spPr bwMode="auto">
          <a:xfrm>
            <a:off x="250825" y="1341438"/>
            <a:ext cx="8748713"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rPr>
              <a:t>一、一般过去时被动语态</a:t>
            </a:r>
          </a:p>
          <a:p>
            <a:pPr>
              <a:lnSpc>
                <a:spcPct val="120000"/>
              </a:lnSpc>
            </a:pPr>
            <a:r>
              <a:rPr lang="zh-CN" altLang="en-US" sz="3600" b="1">
                <a:solidFill>
                  <a:srgbClr val="FF0000"/>
                </a:solidFill>
              </a:rPr>
              <a:t>一般过去时被动语态的结构为“主语</a:t>
            </a:r>
            <a:r>
              <a:rPr lang="en-US" altLang="zh-CN" sz="3600" b="1">
                <a:solidFill>
                  <a:srgbClr val="FF0000"/>
                </a:solidFill>
              </a:rPr>
              <a:t>+ was /were +</a:t>
            </a:r>
            <a:r>
              <a:rPr lang="zh-CN" altLang="en-US" sz="3600" b="1">
                <a:solidFill>
                  <a:srgbClr val="FF0000"/>
                </a:solidFill>
              </a:rPr>
              <a:t>及物动词的过去分词</a:t>
            </a:r>
            <a:r>
              <a:rPr lang="en-US" altLang="zh-CN" sz="3600" b="1">
                <a:solidFill>
                  <a:srgbClr val="FF0000"/>
                </a:solidFill>
              </a:rPr>
              <a:t>(+by+</a:t>
            </a:r>
            <a:r>
              <a:rPr lang="zh-CN" altLang="en-US" sz="3600" b="1">
                <a:solidFill>
                  <a:srgbClr val="FF0000"/>
                </a:solidFill>
              </a:rPr>
              <a:t>动作的执行者</a:t>
            </a:r>
            <a:r>
              <a:rPr lang="en-US" altLang="zh-CN" sz="3600" b="1">
                <a:solidFill>
                  <a:srgbClr val="FF0000"/>
                </a:solidFill>
              </a:rPr>
              <a:t>).”</a:t>
            </a:r>
            <a:r>
              <a:rPr lang="zh-CN" altLang="en-US" sz="3600" b="1"/>
              <a:t>。如： </a:t>
            </a:r>
          </a:p>
          <a:p>
            <a:pPr>
              <a:lnSpc>
                <a:spcPct val="120000"/>
              </a:lnSpc>
            </a:pPr>
            <a:r>
              <a:rPr lang="en-US" altLang="zh-CN" sz="3600" b="1"/>
              <a:t>Trees </a:t>
            </a:r>
            <a:r>
              <a:rPr lang="en-US" altLang="zh-CN" sz="3600" b="1">
                <a:solidFill>
                  <a:srgbClr val="0000FF"/>
                </a:solidFill>
              </a:rPr>
              <a:t>were planted</a:t>
            </a:r>
            <a:r>
              <a:rPr lang="en-US" altLang="zh-CN" sz="3600" b="1"/>
              <a:t> last spring.</a:t>
            </a:r>
          </a:p>
          <a:p>
            <a:pPr>
              <a:lnSpc>
                <a:spcPct val="120000"/>
              </a:lnSpc>
            </a:pPr>
            <a:r>
              <a:rPr lang="zh-CN" altLang="en-US" sz="3600" b="1"/>
              <a:t>去年春天种了树。</a:t>
            </a:r>
          </a:p>
        </p:txBody>
      </p:sp>
    </p:spTree>
    <p:extLst>
      <p:ext uri="{BB962C8B-B14F-4D97-AF65-F5344CB8AC3E}">
        <p14:creationId xmlns:p14="http://schemas.microsoft.com/office/powerpoint/2010/main" val="1976773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Effect transition="in" filter="wipe(up)">
                                      <p:cBhvr>
                                        <p:cTn id="7" dur="500"/>
                                        <p:tgtEl>
                                          <p:spTgt spid="1741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7410">
                                            <p:txEl>
                                              <p:pRg st="2" end="2"/>
                                            </p:txEl>
                                          </p:spTgt>
                                        </p:tgtEl>
                                        <p:attrNameLst>
                                          <p:attrName>style.visibility</p:attrName>
                                        </p:attrNameLst>
                                      </p:cBhvr>
                                      <p:to>
                                        <p:strVal val="visible"/>
                                      </p:to>
                                    </p:set>
                                    <p:animEffect transition="in" filter="wipe(up)">
                                      <p:cBhvr>
                                        <p:cTn id="12" dur="500"/>
                                        <p:tgtEl>
                                          <p:spTgt spid="17410">
                                            <p:txEl>
                                              <p:pRg st="2" end="2"/>
                                            </p:txEl>
                                          </p:spTgt>
                                        </p:tgtEl>
                                      </p:cBhvr>
                                    </p:animEffect>
                                  </p:childTnLst>
                                </p:cTn>
                              </p:par>
                              <p:par>
                                <p:cTn id="13" presetID="22" presetClass="entr" presetSubtype="1" fill="hold" nodeType="withEffect">
                                  <p:stCondLst>
                                    <p:cond delay="0"/>
                                  </p:stCondLst>
                                  <p:childTnLst>
                                    <p:set>
                                      <p:cBhvr>
                                        <p:cTn id="14" dur="1" fill="hold">
                                          <p:stCondLst>
                                            <p:cond delay="0"/>
                                          </p:stCondLst>
                                        </p:cTn>
                                        <p:tgtEl>
                                          <p:spTgt spid="17410">
                                            <p:txEl>
                                              <p:pRg st="3" end="3"/>
                                            </p:txEl>
                                          </p:spTgt>
                                        </p:tgtEl>
                                        <p:attrNameLst>
                                          <p:attrName>style.visibility</p:attrName>
                                        </p:attrNameLst>
                                      </p:cBhvr>
                                      <p:to>
                                        <p:strVal val="visible"/>
                                      </p:to>
                                    </p:set>
                                    <p:animEffect transition="in" filter="wipe(up)">
                                      <p:cBhvr>
                                        <p:cTn id="15" dur="500"/>
                                        <p:tgtEl>
                                          <p:spTgt spid="174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
          <p:cNvSpPr txBox="1">
            <a:spLocks noChangeArrowheads="1"/>
          </p:cNvSpPr>
          <p:nvPr/>
        </p:nvSpPr>
        <p:spPr bwMode="auto">
          <a:xfrm>
            <a:off x="323850" y="404813"/>
            <a:ext cx="7991475"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t>1</a:t>
            </a:r>
            <a:r>
              <a:rPr lang="en-US" altLang="zh-CN" sz="3600" b="1"/>
              <a:t>. </a:t>
            </a:r>
            <a:r>
              <a:rPr lang="zh-CN" altLang="en-US" sz="3600" b="1">
                <a:solidFill>
                  <a:srgbClr val="0000FF"/>
                </a:solidFill>
              </a:rPr>
              <a:t>肯定句</a:t>
            </a:r>
            <a:r>
              <a:rPr lang="zh-CN" altLang="en-US" sz="3600" b="1"/>
              <a:t>：</a:t>
            </a:r>
            <a:endParaRPr lang="en-US" altLang="zh-CN" sz="3600" b="1"/>
          </a:p>
          <a:p>
            <a:pPr>
              <a:lnSpc>
                <a:spcPct val="120000"/>
              </a:lnSpc>
            </a:pPr>
            <a:r>
              <a:rPr lang="zh-CN" altLang="en-US" sz="3600" b="1"/>
              <a:t>    主语</a:t>
            </a:r>
            <a:r>
              <a:rPr lang="en-US" altLang="zh-CN" sz="3600" b="1"/>
              <a:t>+</a:t>
            </a:r>
            <a:r>
              <a:rPr lang="en-US" altLang="zh-CN" sz="3600" b="1">
                <a:solidFill>
                  <a:srgbClr val="FF0000"/>
                </a:solidFill>
              </a:rPr>
              <a:t>was / were+</a:t>
            </a:r>
            <a:r>
              <a:rPr lang="zh-CN" altLang="en-US" sz="3600" b="1">
                <a:solidFill>
                  <a:srgbClr val="FF0000"/>
                </a:solidFill>
              </a:rPr>
              <a:t>及物动词的过去分词</a:t>
            </a:r>
            <a:r>
              <a:rPr lang="en-US" altLang="zh-CN" sz="3600" b="1"/>
              <a:t>+</a:t>
            </a:r>
            <a:r>
              <a:rPr lang="zh-CN" altLang="en-US" sz="3600" b="1"/>
              <a:t>其他.</a:t>
            </a:r>
            <a:endParaRPr lang="en-US" altLang="zh-CN" sz="3600" b="1"/>
          </a:p>
        </p:txBody>
      </p:sp>
      <p:sp>
        <p:nvSpPr>
          <p:cNvPr id="18435" name="Rectangle 5"/>
          <p:cNvSpPr>
            <a:spLocks noChangeArrowheads="1"/>
          </p:cNvSpPr>
          <p:nvPr/>
        </p:nvSpPr>
        <p:spPr bwMode="auto">
          <a:xfrm>
            <a:off x="827088" y="2420938"/>
            <a:ext cx="7921625"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806450" indent="-806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000000"/>
                </a:solidFill>
                <a:cs typeface="Times New Roman" pitchFamily="18" charset="0"/>
              </a:rPr>
              <a:t>e.g. Paper </a:t>
            </a:r>
            <a:r>
              <a:rPr lang="en-US" altLang="zh-CN" sz="3600" b="1">
                <a:solidFill>
                  <a:srgbClr val="0000FF"/>
                </a:solidFill>
                <a:cs typeface="Times New Roman" pitchFamily="18" charset="0"/>
              </a:rPr>
              <a:t>was invented</a:t>
            </a:r>
            <a:r>
              <a:rPr lang="en-US" altLang="zh-CN" sz="3600" b="1">
                <a:solidFill>
                  <a:srgbClr val="FF00FF"/>
                </a:solidFill>
                <a:cs typeface="Times New Roman" pitchFamily="18" charset="0"/>
              </a:rPr>
              <a:t> </a:t>
            </a:r>
            <a:r>
              <a:rPr lang="en-US" altLang="zh-CN" sz="3600" b="1">
                <a:solidFill>
                  <a:srgbClr val="000000"/>
                </a:solidFill>
                <a:cs typeface="Times New Roman" pitchFamily="18" charset="0"/>
              </a:rPr>
              <a:t>by Chinese people two thousand years ago.  </a:t>
            </a:r>
          </a:p>
          <a:p>
            <a:pPr>
              <a:lnSpc>
                <a:spcPct val="120000"/>
              </a:lnSpc>
            </a:pPr>
            <a:r>
              <a:rPr lang="zh-CN" altLang="en-US" sz="3600" b="1">
                <a:solidFill>
                  <a:srgbClr val="000000"/>
                </a:solidFill>
                <a:cs typeface="Times New Roman" pitchFamily="18" charset="0"/>
              </a:rPr>
              <a:t>       纸是中国人在二千多年前发明的。</a:t>
            </a:r>
            <a:r>
              <a:rPr lang="zh-CN" altLang="en-US" sz="3600" b="1"/>
              <a:t> </a:t>
            </a:r>
          </a:p>
        </p:txBody>
      </p:sp>
      <p:pic>
        <p:nvPicPr>
          <p:cNvPr id="18436" name="Picture 7" descr="http://img4.imgtn.bdimg.com/it/u=2398284791,370481938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4581525"/>
            <a:ext cx="3024188"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09847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fade">
                                      <p:cBhvr>
                                        <p:cTn id="7" dur="400" decel="100000"/>
                                        <p:tgtEl>
                                          <p:spTgt spid="18435"/>
                                        </p:tgtEl>
                                      </p:cBhvr>
                                    </p:animEffect>
                                    <p:anim calcmode="lin" valueType="num">
                                      <p:cBhvr>
                                        <p:cTn id="8" dur="400" decel="100000" fill="hold"/>
                                        <p:tgtEl>
                                          <p:spTgt spid="18435"/>
                                        </p:tgtEl>
                                        <p:attrNameLst>
                                          <p:attrName>style.rotation</p:attrName>
                                        </p:attrNameLst>
                                      </p:cBhvr>
                                      <p:tavLst>
                                        <p:tav tm="0">
                                          <p:val>
                                            <p:fltVal val="-90"/>
                                          </p:val>
                                        </p:tav>
                                        <p:tav tm="100000">
                                          <p:val>
                                            <p:fltVal val="0"/>
                                          </p:val>
                                        </p:tav>
                                      </p:tavLst>
                                    </p:anim>
                                    <p:anim calcmode="lin" valueType="num">
                                      <p:cBhvr>
                                        <p:cTn id="9" dur="400" decel="100000" fill="hold"/>
                                        <p:tgtEl>
                                          <p:spTgt spid="18435"/>
                                        </p:tgtEl>
                                        <p:attrNameLst>
                                          <p:attrName>ppt_x</p:attrName>
                                        </p:attrNameLst>
                                      </p:cBhvr>
                                      <p:tavLst>
                                        <p:tav tm="0">
                                          <p:val>
                                            <p:strVal val="#ppt_x+0.4"/>
                                          </p:val>
                                        </p:tav>
                                        <p:tav tm="100000">
                                          <p:val>
                                            <p:strVal val="#ppt_x-0.05"/>
                                          </p:val>
                                        </p:tav>
                                      </p:tavLst>
                                    </p:anim>
                                    <p:anim calcmode="lin" valueType="num">
                                      <p:cBhvr>
                                        <p:cTn id="10" dur="400" decel="100000" fill="hold"/>
                                        <p:tgtEl>
                                          <p:spTgt spid="18435"/>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18435"/>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18435"/>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500"/>
                            </p:stCondLst>
                            <p:childTnLst>
                              <p:par>
                                <p:cTn id="14" presetID="53" presetClass="entr" presetSubtype="0" fill="hold" nodeType="afterEffect">
                                  <p:stCondLst>
                                    <p:cond delay="0"/>
                                  </p:stCondLst>
                                  <p:childTnLst>
                                    <p:set>
                                      <p:cBhvr>
                                        <p:cTn id="15" dur="1" fill="hold">
                                          <p:stCondLst>
                                            <p:cond delay="0"/>
                                          </p:stCondLst>
                                        </p:cTn>
                                        <p:tgtEl>
                                          <p:spTgt spid="18436"/>
                                        </p:tgtEl>
                                        <p:attrNameLst>
                                          <p:attrName>style.visibility</p:attrName>
                                        </p:attrNameLst>
                                      </p:cBhvr>
                                      <p:to>
                                        <p:strVal val="visible"/>
                                      </p:to>
                                    </p:set>
                                    <p:anim calcmode="lin" valueType="num">
                                      <p:cBhvr>
                                        <p:cTn id="16" dur="500" fill="hold"/>
                                        <p:tgtEl>
                                          <p:spTgt spid="18436"/>
                                        </p:tgtEl>
                                        <p:attrNameLst>
                                          <p:attrName>ppt_w</p:attrName>
                                        </p:attrNameLst>
                                      </p:cBhvr>
                                      <p:tavLst>
                                        <p:tav tm="0">
                                          <p:val>
                                            <p:fltVal val="0"/>
                                          </p:val>
                                        </p:tav>
                                        <p:tav tm="100000">
                                          <p:val>
                                            <p:strVal val="#ppt_w"/>
                                          </p:val>
                                        </p:tav>
                                      </p:tavLst>
                                    </p:anim>
                                    <p:anim calcmode="lin" valueType="num">
                                      <p:cBhvr>
                                        <p:cTn id="17" dur="500" fill="hold"/>
                                        <p:tgtEl>
                                          <p:spTgt spid="18436"/>
                                        </p:tgtEl>
                                        <p:attrNameLst>
                                          <p:attrName>ppt_h</p:attrName>
                                        </p:attrNameLst>
                                      </p:cBhvr>
                                      <p:tavLst>
                                        <p:tav tm="0">
                                          <p:val>
                                            <p:fltVal val="0"/>
                                          </p:val>
                                        </p:tav>
                                        <p:tav tm="100000">
                                          <p:val>
                                            <p:strVal val="#ppt_h"/>
                                          </p:val>
                                        </p:tav>
                                      </p:tavLst>
                                    </p:anim>
                                    <p:animEffect transition="in" filter="fade">
                                      <p:cBhvr>
                                        <p:cTn id="18"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1"/>
          <p:cNvSpPr txBox="1">
            <a:spLocks noChangeArrowheads="1"/>
          </p:cNvSpPr>
          <p:nvPr/>
        </p:nvSpPr>
        <p:spPr bwMode="auto">
          <a:xfrm>
            <a:off x="395288" y="212725"/>
            <a:ext cx="8172450"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536575" algn="l"/>
              </a:tabLst>
              <a:defRPr>
                <a:solidFill>
                  <a:schemeClr val="tx1"/>
                </a:solidFill>
                <a:latin typeface="Arial" pitchFamily="34" charset="0"/>
                <a:ea typeface="宋体" pitchFamily="2" charset="-122"/>
              </a:defRPr>
            </a:lvl1pPr>
            <a:lvl2pPr marL="742950" indent="-285750">
              <a:tabLst>
                <a:tab pos="536575" algn="l"/>
              </a:tabLst>
              <a:defRPr>
                <a:solidFill>
                  <a:schemeClr val="tx1"/>
                </a:solidFill>
                <a:latin typeface="Arial" pitchFamily="34" charset="0"/>
                <a:ea typeface="宋体" pitchFamily="2" charset="-122"/>
              </a:defRPr>
            </a:lvl2pPr>
            <a:lvl3pPr marL="1143000" indent="-228600">
              <a:tabLst>
                <a:tab pos="536575" algn="l"/>
              </a:tabLst>
              <a:defRPr>
                <a:solidFill>
                  <a:schemeClr val="tx1"/>
                </a:solidFill>
                <a:latin typeface="Arial" pitchFamily="34" charset="0"/>
                <a:ea typeface="宋体" pitchFamily="2" charset="-122"/>
              </a:defRPr>
            </a:lvl3pPr>
            <a:lvl4pPr marL="1600200" indent="-228600">
              <a:tabLst>
                <a:tab pos="536575" algn="l"/>
              </a:tabLst>
              <a:defRPr>
                <a:solidFill>
                  <a:schemeClr val="tx1"/>
                </a:solidFill>
                <a:latin typeface="Arial" pitchFamily="34" charset="0"/>
                <a:ea typeface="宋体" pitchFamily="2" charset="-122"/>
              </a:defRPr>
            </a:lvl4pPr>
            <a:lvl5pPr marL="2057400" indent="-228600">
              <a:tabLst>
                <a:tab pos="536575"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9pPr>
          </a:lstStyle>
          <a:p>
            <a:pPr>
              <a:lnSpc>
                <a:spcPct val="120000"/>
              </a:lnSpc>
            </a:pPr>
            <a:r>
              <a:rPr lang="en-US" altLang="zh-CN" sz="3600" b="1">
                <a:ea typeface="楷体_GB2312" pitchFamily="49" charset="-122"/>
              </a:rPr>
              <a:t>2.</a:t>
            </a:r>
            <a:r>
              <a:rPr lang="en-US" altLang="zh-CN" sz="3600" b="1">
                <a:solidFill>
                  <a:srgbClr val="0000FF"/>
                </a:solidFill>
                <a:ea typeface="楷体_GB2312" pitchFamily="49" charset="-122"/>
              </a:rPr>
              <a:t> </a:t>
            </a:r>
            <a:r>
              <a:rPr lang="zh-CN" altLang="en-US" sz="3600" b="1">
                <a:solidFill>
                  <a:srgbClr val="0000FF"/>
                </a:solidFill>
              </a:rPr>
              <a:t>否定句：</a:t>
            </a:r>
            <a:endParaRPr lang="en-US" altLang="zh-CN" sz="3600" b="1">
              <a:solidFill>
                <a:srgbClr val="0000FF"/>
              </a:solidFill>
            </a:endParaRPr>
          </a:p>
          <a:p>
            <a:pPr>
              <a:lnSpc>
                <a:spcPct val="120000"/>
              </a:lnSpc>
            </a:pPr>
            <a:r>
              <a:rPr lang="zh-CN" altLang="en-US" sz="3600" b="1"/>
              <a:t>	主语</a:t>
            </a:r>
            <a:r>
              <a:rPr lang="en-US" altLang="zh-CN" sz="3600" b="1"/>
              <a:t>+ </a:t>
            </a:r>
            <a:r>
              <a:rPr lang="en-US" altLang="zh-CN" sz="3600" b="1">
                <a:solidFill>
                  <a:srgbClr val="FF0000"/>
                </a:solidFill>
              </a:rPr>
              <a:t>was/were not+</a:t>
            </a:r>
            <a:r>
              <a:rPr lang="zh-CN" altLang="en-US" sz="3600" b="1">
                <a:solidFill>
                  <a:srgbClr val="FF0000"/>
                </a:solidFill>
              </a:rPr>
              <a:t>及物动词的过</a:t>
            </a:r>
          </a:p>
          <a:p>
            <a:pPr>
              <a:lnSpc>
                <a:spcPct val="120000"/>
              </a:lnSpc>
            </a:pPr>
            <a:r>
              <a:rPr lang="zh-CN" altLang="en-US" sz="3600" b="1">
                <a:solidFill>
                  <a:srgbClr val="FF0000"/>
                </a:solidFill>
              </a:rPr>
              <a:t>    去分词</a:t>
            </a:r>
            <a:r>
              <a:rPr lang="en-US" altLang="zh-CN" sz="3600" b="1"/>
              <a:t>+</a:t>
            </a:r>
            <a:r>
              <a:rPr lang="zh-CN" altLang="en-US" sz="3600" b="1"/>
              <a:t>其他.</a:t>
            </a:r>
            <a:endParaRPr lang="en-US" altLang="zh-CN" sz="3600" b="1">
              <a:solidFill>
                <a:schemeClr val="accent2"/>
              </a:solidFill>
              <a:ea typeface="楷体_GB2312" pitchFamily="49" charset="-122"/>
            </a:endParaRPr>
          </a:p>
        </p:txBody>
      </p:sp>
      <p:sp>
        <p:nvSpPr>
          <p:cNvPr id="19459" name="TextBox 8"/>
          <p:cNvSpPr txBox="1">
            <a:spLocks noChangeArrowheads="1"/>
          </p:cNvSpPr>
          <p:nvPr/>
        </p:nvSpPr>
        <p:spPr bwMode="auto">
          <a:xfrm>
            <a:off x="827088" y="2157413"/>
            <a:ext cx="7632700"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6450" indent="-806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e.g.</a:t>
            </a:r>
            <a:r>
              <a:rPr lang="en-US" altLang="zh-CN" sz="3600" b="1" i="1">
                <a:solidFill>
                  <a:srgbClr val="FF00FF"/>
                </a:solidFill>
              </a:rPr>
              <a:t> </a:t>
            </a:r>
            <a:r>
              <a:rPr lang="en-US" altLang="zh-CN" sz="3600" b="1"/>
              <a:t>Women </a:t>
            </a:r>
            <a:r>
              <a:rPr lang="en-US" altLang="zh-CN" sz="3600" b="1">
                <a:solidFill>
                  <a:srgbClr val="0000FF"/>
                </a:solidFill>
              </a:rPr>
              <a:t>were not allowed</a:t>
            </a:r>
            <a:r>
              <a:rPr lang="en-US" altLang="zh-CN" sz="3600" b="1"/>
              <a:t> to take part in the games at first. </a:t>
            </a:r>
            <a:endParaRPr lang="zh-CN" altLang="en-US" sz="3600" b="1"/>
          </a:p>
          <a:p>
            <a:pPr>
              <a:lnSpc>
                <a:spcPct val="120000"/>
              </a:lnSpc>
            </a:pPr>
            <a:r>
              <a:rPr lang="zh-CN" altLang="en-US" sz="3600" b="1"/>
              <a:t>       开始妇女不允许参加奥运会。</a:t>
            </a:r>
          </a:p>
        </p:txBody>
      </p:sp>
      <p:pic>
        <p:nvPicPr>
          <p:cNvPr id="19460" name="Picture 5" descr="http://img3.imgtn.bdimg.com/it/u=934049532,4149092083&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4244975"/>
            <a:ext cx="3460750" cy="242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95558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1+#ppt_w/2"/>
                                          </p:val>
                                        </p:tav>
                                        <p:tav tm="100000">
                                          <p:val>
                                            <p:strVal val="#ppt_x"/>
                                          </p:val>
                                        </p:tav>
                                      </p:tavLst>
                                    </p:anim>
                                    <p:anim calcmode="lin" valueType="num">
                                      <p:cBhvr additive="base">
                                        <p:cTn id="8" dur="500" fill="hold"/>
                                        <p:tgtEl>
                                          <p:spTgt spid="1945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34" presetClass="entr" presetSubtype="0" fill="hold" nodeType="afterEffect">
                                  <p:stCondLst>
                                    <p:cond delay="0"/>
                                  </p:stCondLst>
                                  <p:childTnLst>
                                    <p:set>
                                      <p:cBhvr>
                                        <p:cTn id="11" dur="1" fill="hold">
                                          <p:stCondLst>
                                            <p:cond delay="0"/>
                                          </p:stCondLst>
                                        </p:cTn>
                                        <p:tgtEl>
                                          <p:spTgt spid="19460"/>
                                        </p:tgtEl>
                                        <p:attrNameLst>
                                          <p:attrName>style.visibility</p:attrName>
                                        </p:attrNameLst>
                                      </p:cBhvr>
                                      <p:to>
                                        <p:strVal val="visible"/>
                                      </p:to>
                                    </p:set>
                                    <p:anim from="(-#ppt_w/2)" to="(#ppt_x)" calcmode="lin" valueType="num">
                                      <p:cBhvr>
                                        <p:cTn id="12" dur="300" fill="hold">
                                          <p:stCondLst>
                                            <p:cond delay="0"/>
                                          </p:stCondLst>
                                        </p:cTn>
                                        <p:tgtEl>
                                          <p:spTgt spid="19460"/>
                                        </p:tgtEl>
                                        <p:attrNameLst>
                                          <p:attrName>ppt_x</p:attrName>
                                        </p:attrNameLst>
                                      </p:cBhvr>
                                    </p:anim>
                                    <p:anim from="0" to="-1.0" calcmode="lin" valueType="num">
                                      <p:cBhvr>
                                        <p:cTn id="13" dur="100" decel="50000" autoRev="1" fill="hold">
                                          <p:stCondLst>
                                            <p:cond delay="300"/>
                                          </p:stCondLst>
                                        </p:cTn>
                                        <p:tgtEl>
                                          <p:spTgt spid="19460"/>
                                        </p:tgtEl>
                                        <p:attrNameLst>
                                          <p:attrName>xshear</p:attrName>
                                        </p:attrNameLst>
                                      </p:cBhvr>
                                    </p:anim>
                                    <p:animScale>
                                      <p:cBhvr>
                                        <p:cTn id="14" dur="100" decel="100000" autoRev="1" fill="hold">
                                          <p:stCondLst>
                                            <p:cond delay="300"/>
                                          </p:stCondLst>
                                        </p:cTn>
                                        <p:tgtEl>
                                          <p:spTgt spid="19460"/>
                                        </p:tgtEl>
                                      </p:cBhvr>
                                      <p:from x="100000" y="100000"/>
                                      <p:to x="80000" y="100000"/>
                                    </p:animScale>
                                    <p:anim by="(#ppt_h/3+#ppt_w*0.1)" calcmode="lin" valueType="num">
                                      <p:cBhvr additive="sum">
                                        <p:cTn id="15" dur="100" decel="100000" autoRev="1" fill="hold">
                                          <p:stCondLst>
                                            <p:cond delay="300"/>
                                          </p:stCondLst>
                                        </p:cTn>
                                        <p:tgtEl>
                                          <p:spTgt spid="1946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1"/>
          <p:cNvSpPr txBox="1">
            <a:spLocks noChangeArrowheads="1"/>
          </p:cNvSpPr>
          <p:nvPr/>
        </p:nvSpPr>
        <p:spPr bwMode="auto">
          <a:xfrm>
            <a:off x="792163" y="2133600"/>
            <a:ext cx="7380287"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e.g.</a:t>
            </a:r>
            <a:r>
              <a:rPr lang="en-US" altLang="zh-CN" sz="3600" b="1">
                <a:solidFill>
                  <a:srgbClr val="0000FF"/>
                </a:solidFill>
              </a:rPr>
              <a:t> Was</a:t>
            </a:r>
            <a:r>
              <a:rPr lang="en-US" altLang="zh-CN" sz="3600" b="1"/>
              <a:t> this picture </a:t>
            </a:r>
            <a:r>
              <a:rPr lang="en-US" altLang="zh-CN" sz="3600" b="1">
                <a:solidFill>
                  <a:srgbClr val="0000FF"/>
                </a:solidFill>
              </a:rPr>
              <a:t>drawn</a:t>
            </a:r>
            <a:r>
              <a:rPr lang="en-US" altLang="zh-CN" sz="3600" b="1"/>
              <a:t> by </a:t>
            </a:r>
          </a:p>
          <a:p>
            <a:pPr>
              <a:lnSpc>
                <a:spcPct val="120000"/>
              </a:lnSpc>
            </a:pPr>
            <a:r>
              <a:rPr lang="en-US" altLang="zh-CN" sz="3600" b="1"/>
              <a:t>       your sister? </a:t>
            </a:r>
            <a:endParaRPr lang="zh-CN" altLang="en-US" sz="3600" b="1"/>
          </a:p>
          <a:p>
            <a:pPr>
              <a:lnSpc>
                <a:spcPct val="120000"/>
              </a:lnSpc>
            </a:pPr>
            <a:r>
              <a:rPr lang="zh-CN" altLang="en-US" sz="3600" b="1"/>
              <a:t>       这幅画是你妹妹画的吗？</a:t>
            </a:r>
            <a:endParaRPr lang="zh-CN" altLang="en-US" sz="3600" b="1">
              <a:latin typeface="宋体" pitchFamily="2" charset="-122"/>
            </a:endParaRPr>
          </a:p>
        </p:txBody>
      </p:sp>
      <p:sp>
        <p:nvSpPr>
          <p:cNvPr id="20483" name="TextBox 8"/>
          <p:cNvSpPr txBox="1">
            <a:spLocks noChangeArrowheads="1"/>
          </p:cNvSpPr>
          <p:nvPr/>
        </p:nvSpPr>
        <p:spPr bwMode="auto">
          <a:xfrm>
            <a:off x="179388" y="188913"/>
            <a:ext cx="8424862"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628650" algn="l"/>
              </a:tabLst>
              <a:defRPr>
                <a:solidFill>
                  <a:schemeClr val="tx1"/>
                </a:solidFill>
                <a:latin typeface="Arial" pitchFamily="34" charset="0"/>
                <a:ea typeface="宋体" pitchFamily="2" charset="-122"/>
              </a:defRPr>
            </a:lvl1pPr>
            <a:lvl2pPr marL="742950" indent="-285750">
              <a:tabLst>
                <a:tab pos="628650" algn="l"/>
              </a:tabLst>
              <a:defRPr>
                <a:solidFill>
                  <a:schemeClr val="tx1"/>
                </a:solidFill>
                <a:latin typeface="Arial" pitchFamily="34" charset="0"/>
                <a:ea typeface="宋体" pitchFamily="2" charset="-122"/>
              </a:defRPr>
            </a:lvl2pPr>
            <a:lvl3pPr marL="1143000" indent="-228600">
              <a:tabLst>
                <a:tab pos="628650" algn="l"/>
              </a:tabLst>
              <a:defRPr>
                <a:solidFill>
                  <a:schemeClr val="tx1"/>
                </a:solidFill>
                <a:latin typeface="Arial" pitchFamily="34" charset="0"/>
                <a:ea typeface="宋体" pitchFamily="2" charset="-122"/>
              </a:defRPr>
            </a:lvl3pPr>
            <a:lvl4pPr marL="1600200" indent="-228600">
              <a:tabLst>
                <a:tab pos="628650" algn="l"/>
              </a:tabLst>
              <a:defRPr>
                <a:solidFill>
                  <a:schemeClr val="tx1"/>
                </a:solidFill>
                <a:latin typeface="Arial" pitchFamily="34" charset="0"/>
                <a:ea typeface="宋体" pitchFamily="2" charset="-122"/>
              </a:defRPr>
            </a:lvl4pPr>
            <a:lvl5pPr marL="2057400" indent="-228600">
              <a:tabLst>
                <a:tab pos="628650"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628650"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628650"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628650"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628650" algn="l"/>
              </a:tabLst>
              <a:defRPr>
                <a:solidFill>
                  <a:schemeClr val="tx1"/>
                </a:solidFill>
                <a:latin typeface="Arial" pitchFamily="34" charset="0"/>
                <a:ea typeface="宋体" pitchFamily="2" charset="-122"/>
              </a:defRPr>
            </a:lvl9pPr>
          </a:lstStyle>
          <a:p>
            <a:pPr>
              <a:lnSpc>
                <a:spcPct val="120000"/>
              </a:lnSpc>
            </a:pPr>
            <a:r>
              <a:rPr lang="en-US" altLang="zh-CN" sz="3600" b="1" i="1"/>
              <a:t> </a:t>
            </a:r>
            <a:r>
              <a:rPr lang="en-US" altLang="zh-CN" sz="3600" b="1"/>
              <a:t>3. </a:t>
            </a:r>
            <a:r>
              <a:rPr lang="zh-CN" altLang="en-US" sz="3600" b="1">
                <a:solidFill>
                  <a:srgbClr val="0000FF"/>
                </a:solidFill>
              </a:rPr>
              <a:t>一般疑问句：</a:t>
            </a:r>
            <a:endParaRPr lang="en-US" altLang="zh-CN" sz="3600" b="1">
              <a:solidFill>
                <a:srgbClr val="0000FF"/>
              </a:solidFill>
            </a:endParaRPr>
          </a:p>
          <a:p>
            <a:pPr>
              <a:lnSpc>
                <a:spcPct val="120000"/>
              </a:lnSpc>
            </a:pPr>
            <a:r>
              <a:rPr lang="en-US" altLang="zh-CN" sz="3600" b="1">
                <a:solidFill>
                  <a:srgbClr val="FF00FF"/>
                </a:solidFill>
              </a:rPr>
              <a:t>	</a:t>
            </a:r>
            <a:r>
              <a:rPr lang="en-US" altLang="zh-CN" sz="3600" b="1">
                <a:solidFill>
                  <a:srgbClr val="FF0000"/>
                </a:solidFill>
              </a:rPr>
              <a:t>Was/Were +</a:t>
            </a:r>
            <a:r>
              <a:rPr lang="zh-CN" altLang="en-US" sz="3600" b="1">
                <a:solidFill>
                  <a:srgbClr val="FF0000"/>
                </a:solidFill>
              </a:rPr>
              <a:t>主语</a:t>
            </a:r>
            <a:r>
              <a:rPr lang="en-US" altLang="zh-CN" sz="3600" b="1">
                <a:solidFill>
                  <a:srgbClr val="FF0000"/>
                </a:solidFill>
              </a:rPr>
              <a:t> +</a:t>
            </a:r>
            <a:r>
              <a:rPr lang="zh-CN" altLang="en-US" sz="3600" b="1">
                <a:solidFill>
                  <a:srgbClr val="FF0000"/>
                </a:solidFill>
              </a:rPr>
              <a:t>及物动词的过去分</a:t>
            </a:r>
          </a:p>
          <a:p>
            <a:pPr>
              <a:lnSpc>
                <a:spcPct val="120000"/>
              </a:lnSpc>
            </a:pPr>
            <a:r>
              <a:rPr lang="zh-CN" altLang="en-US" sz="3600" b="1">
                <a:solidFill>
                  <a:srgbClr val="FF0000"/>
                </a:solidFill>
              </a:rPr>
              <a:t>      词</a:t>
            </a:r>
            <a:r>
              <a:rPr lang="en-US" altLang="zh-CN" sz="3600" b="1"/>
              <a:t>+</a:t>
            </a:r>
            <a:r>
              <a:rPr lang="zh-CN" altLang="en-US" sz="3600" b="1"/>
              <a:t>其他</a:t>
            </a:r>
            <a:r>
              <a:rPr lang="en-US" altLang="zh-CN" sz="3600" b="1"/>
              <a:t>?</a:t>
            </a:r>
            <a:endParaRPr lang="zh-CN" altLang="en-US" sz="3600" b="1">
              <a:solidFill>
                <a:srgbClr val="0066FF"/>
              </a:solidFill>
            </a:endParaRPr>
          </a:p>
        </p:txBody>
      </p:sp>
      <p:pic>
        <p:nvPicPr>
          <p:cNvPr id="20484" name="Picture 5" descr="http://img0.imgtn.bdimg.com/it/u=4190789592,567785764&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365625"/>
            <a:ext cx="3155950"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799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slide(fromBottom)">
                                      <p:cBhvr>
                                        <p:cTn id="7" dur="500"/>
                                        <p:tgtEl>
                                          <p:spTgt spid="20482"/>
                                        </p:tgtEl>
                                      </p:cBhvr>
                                    </p:animEffect>
                                  </p:childTnLst>
                                </p:cTn>
                              </p:par>
                            </p:childTnLst>
                          </p:cTn>
                        </p:par>
                        <p:par>
                          <p:cTn id="8" fill="hold" nodeType="afterGroup">
                            <p:stCondLst>
                              <p:cond delay="500"/>
                            </p:stCondLst>
                            <p:childTnLst>
                              <p:par>
                                <p:cTn id="9" presetID="30" presetClass="entr" presetSubtype="0" fill="hold" nodeType="afterEffect">
                                  <p:stCondLst>
                                    <p:cond delay="0"/>
                                  </p:stCondLst>
                                  <p:childTnLst>
                                    <p:set>
                                      <p:cBhvr>
                                        <p:cTn id="10" dur="1" fill="hold">
                                          <p:stCondLst>
                                            <p:cond delay="0"/>
                                          </p:stCondLst>
                                        </p:cTn>
                                        <p:tgtEl>
                                          <p:spTgt spid="20484"/>
                                        </p:tgtEl>
                                        <p:attrNameLst>
                                          <p:attrName>style.visibility</p:attrName>
                                        </p:attrNameLst>
                                      </p:cBhvr>
                                      <p:to>
                                        <p:strVal val="visible"/>
                                      </p:to>
                                    </p:set>
                                    <p:animEffect transition="in" filter="fade">
                                      <p:cBhvr>
                                        <p:cTn id="11" dur="800" decel="100000"/>
                                        <p:tgtEl>
                                          <p:spTgt spid="20484"/>
                                        </p:tgtEl>
                                      </p:cBhvr>
                                    </p:animEffect>
                                    <p:anim calcmode="lin" valueType="num">
                                      <p:cBhvr>
                                        <p:cTn id="12" dur="800" decel="100000" fill="hold"/>
                                        <p:tgtEl>
                                          <p:spTgt spid="20484"/>
                                        </p:tgtEl>
                                        <p:attrNameLst>
                                          <p:attrName>style.rotation</p:attrName>
                                        </p:attrNameLst>
                                      </p:cBhvr>
                                      <p:tavLst>
                                        <p:tav tm="0">
                                          <p:val>
                                            <p:fltVal val="-90"/>
                                          </p:val>
                                        </p:tav>
                                        <p:tav tm="100000">
                                          <p:val>
                                            <p:fltVal val="0"/>
                                          </p:val>
                                        </p:tav>
                                      </p:tavLst>
                                    </p:anim>
                                    <p:anim calcmode="lin" valueType="num">
                                      <p:cBhvr>
                                        <p:cTn id="13" dur="800" decel="100000" fill="hold"/>
                                        <p:tgtEl>
                                          <p:spTgt spid="20484"/>
                                        </p:tgtEl>
                                        <p:attrNameLst>
                                          <p:attrName>ppt_x</p:attrName>
                                        </p:attrNameLst>
                                      </p:cBhvr>
                                      <p:tavLst>
                                        <p:tav tm="0">
                                          <p:val>
                                            <p:strVal val="#ppt_x+0.4"/>
                                          </p:val>
                                        </p:tav>
                                        <p:tav tm="100000">
                                          <p:val>
                                            <p:strVal val="#ppt_x-0.05"/>
                                          </p:val>
                                        </p:tav>
                                      </p:tavLst>
                                    </p:anim>
                                    <p:anim calcmode="lin" valueType="num">
                                      <p:cBhvr>
                                        <p:cTn id="14" dur="800" decel="100000" fill="hold"/>
                                        <p:tgtEl>
                                          <p:spTgt spid="20484"/>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0484"/>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048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1"/>
          <p:cNvSpPr txBox="1">
            <a:spLocks noChangeArrowheads="1"/>
          </p:cNvSpPr>
          <p:nvPr/>
        </p:nvSpPr>
        <p:spPr bwMode="auto">
          <a:xfrm>
            <a:off x="468313" y="404813"/>
            <a:ext cx="8135937" cy="601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1325" indent="-441325">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rPr>
              <a:t>二、被动语态的用法：</a:t>
            </a:r>
          </a:p>
          <a:p>
            <a:pPr>
              <a:lnSpc>
                <a:spcPct val="120000"/>
              </a:lnSpc>
            </a:pPr>
            <a:r>
              <a:rPr lang="en-US" altLang="zh-CN" sz="3600" b="1"/>
              <a:t>1. </a:t>
            </a:r>
            <a:r>
              <a:rPr lang="zh-CN" altLang="en-US" sz="3600" b="1">
                <a:solidFill>
                  <a:srgbClr val="FF0000"/>
                </a:solidFill>
              </a:rPr>
              <a:t>不知道谁是动作的执行者，或没有必要指出谁是动作的执行者</a:t>
            </a:r>
            <a:r>
              <a:rPr lang="zh-CN" altLang="en-US" sz="3600" b="1"/>
              <a:t>。</a:t>
            </a:r>
          </a:p>
          <a:p>
            <a:pPr>
              <a:lnSpc>
                <a:spcPct val="120000"/>
              </a:lnSpc>
            </a:pPr>
            <a:r>
              <a:rPr lang="en-US" altLang="zh-CN" sz="3600" b="1"/>
              <a:t>    e.g. </a:t>
            </a:r>
            <a:r>
              <a:rPr lang="en-US" altLang="zh-CN" sz="3600" b="1">
                <a:solidFill>
                  <a:srgbClr val="0000FF"/>
                </a:solidFill>
              </a:rPr>
              <a:t>English</a:t>
            </a:r>
            <a:r>
              <a:rPr lang="en-US" altLang="zh-CN" sz="3600" b="1"/>
              <a:t> </a:t>
            </a:r>
            <a:r>
              <a:rPr lang="en-US" altLang="zh-CN" sz="3600" b="1">
                <a:solidFill>
                  <a:srgbClr val="0000FF"/>
                </a:solidFill>
              </a:rPr>
              <a:t>is spoken</a:t>
            </a:r>
            <a:r>
              <a:rPr lang="en-US" altLang="zh-CN" sz="3600" b="1"/>
              <a:t> all over the </a:t>
            </a:r>
          </a:p>
          <a:p>
            <a:pPr>
              <a:lnSpc>
                <a:spcPct val="120000"/>
              </a:lnSpc>
            </a:pPr>
            <a:r>
              <a:rPr lang="en-US" altLang="zh-CN" sz="3600" b="1"/>
              <a:t>           world.   </a:t>
            </a:r>
            <a:r>
              <a:rPr lang="zh-CN" altLang="en-US" sz="3600" b="1"/>
              <a:t>全世界都在说英语。</a:t>
            </a:r>
          </a:p>
          <a:p>
            <a:pPr>
              <a:lnSpc>
                <a:spcPct val="120000"/>
              </a:lnSpc>
            </a:pPr>
            <a:r>
              <a:rPr lang="en-US" altLang="zh-CN" sz="3600" b="1"/>
              <a:t>2. </a:t>
            </a:r>
            <a:r>
              <a:rPr lang="zh-CN" altLang="en-US" sz="3600" b="1">
                <a:solidFill>
                  <a:srgbClr val="FF0000"/>
                </a:solidFill>
              </a:rPr>
              <a:t>需要突出或强调动作的承受者</a:t>
            </a:r>
            <a:r>
              <a:rPr lang="zh-CN" altLang="en-US" sz="3600" b="1"/>
              <a:t>。</a:t>
            </a:r>
          </a:p>
          <a:p>
            <a:pPr>
              <a:lnSpc>
                <a:spcPct val="120000"/>
              </a:lnSpc>
            </a:pPr>
            <a:r>
              <a:rPr lang="en-US" altLang="zh-CN" sz="3600" b="1"/>
              <a:t>     e.g. This dictionary </a:t>
            </a:r>
            <a:r>
              <a:rPr lang="en-US" altLang="zh-CN" sz="3600" b="1">
                <a:solidFill>
                  <a:srgbClr val="0000FF"/>
                </a:solidFill>
              </a:rPr>
              <a:t>is used by</a:t>
            </a:r>
            <a:r>
              <a:rPr lang="en-US" altLang="zh-CN" sz="3600" b="1"/>
              <a:t> most students. </a:t>
            </a:r>
          </a:p>
          <a:p>
            <a:pPr>
              <a:lnSpc>
                <a:spcPct val="120000"/>
              </a:lnSpc>
            </a:pPr>
            <a:r>
              <a:rPr lang="zh-CN" altLang="en-US" sz="3600" b="1"/>
              <a:t>            这本字典是大多数学生在用的。</a:t>
            </a:r>
          </a:p>
        </p:txBody>
      </p:sp>
    </p:spTree>
    <p:extLst>
      <p:ext uri="{BB962C8B-B14F-4D97-AF65-F5344CB8AC3E}">
        <p14:creationId xmlns:p14="http://schemas.microsoft.com/office/powerpoint/2010/main" val="9538656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1506">
                                            <p:txEl>
                                              <p:pRg st="1" end="1"/>
                                            </p:txEl>
                                          </p:spTgt>
                                        </p:tgtEl>
                                        <p:attrNameLst>
                                          <p:attrName>style.visibility</p:attrName>
                                        </p:attrNameLst>
                                      </p:cBhvr>
                                      <p:to>
                                        <p:strVal val="visible"/>
                                      </p:to>
                                    </p:set>
                                    <p:animEffect transition="in" filter="slide(fromLeft)">
                                      <p:cBhvr>
                                        <p:cTn id="7" dur="500"/>
                                        <p:tgtEl>
                                          <p:spTgt spid="21506">
                                            <p:txEl>
                                              <p:pRg st="1" end="1"/>
                                            </p:txEl>
                                          </p:spTgt>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1506">
                                            <p:txEl>
                                              <p:pRg st="2" end="2"/>
                                            </p:txEl>
                                          </p:spTgt>
                                        </p:tgtEl>
                                        <p:attrNameLst>
                                          <p:attrName>style.visibility</p:attrName>
                                        </p:attrNameLst>
                                      </p:cBhvr>
                                      <p:to>
                                        <p:strVal val="visible"/>
                                      </p:to>
                                    </p:set>
                                    <p:animEffect transition="in" filter="slide(fromLeft)">
                                      <p:cBhvr>
                                        <p:cTn id="10" dur="500"/>
                                        <p:tgtEl>
                                          <p:spTgt spid="21506">
                                            <p:txEl>
                                              <p:pRg st="2" end="2"/>
                                            </p:txEl>
                                          </p:spTgt>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21506">
                                            <p:txEl>
                                              <p:pRg st="3" end="3"/>
                                            </p:txEl>
                                          </p:spTgt>
                                        </p:tgtEl>
                                        <p:attrNameLst>
                                          <p:attrName>style.visibility</p:attrName>
                                        </p:attrNameLst>
                                      </p:cBhvr>
                                      <p:to>
                                        <p:strVal val="visible"/>
                                      </p:to>
                                    </p:set>
                                    <p:animEffect transition="in" filter="slide(fromLeft)">
                                      <p:cBhvr>
                                        <p:cTn id="13" dur="500"/>
                                        <p:tgtEl>
                                          <p:spTgt spid="21506">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21506">
                                            <p:txEl>
                                              <p:pRg st="4" end="4"/>
                                            </p:txEl>
                                          </p:spTgt>
                                        </p:tgtEl>
                                        <p:attrNameLst>
                                          <p:attrName>style.visibility</p:attrName>
                                        </p:attrNameLst>
                                      </p:cBhvr>
                                      <p:to>
                                        <p:strVal val="visible"/>
                                      </p:to>
                                    </p:set>
                                    <p:animEffect transition="in" filter="slide(fromLeft)">
                                      <p:cBhvr>
                                        <p:cTn id="18" dur="500"/>
                                        <p:tgtEl>
                                          <p:spTgt spid="21506">
                                            <p:txEl>
                                              <p:pRg st="4" end="4"/>
                                            </p:txEl>
                                          </p:spTgt>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1506">
                                            <p:txEl>
                                              <p:pRg st="5" end="5"/>
                                            </p:txEl>
                                          </p:spTgt>
                                        </p:tgtEl>
                                        <p:attrNameLst>
                                          <p:attrName>style.visibility</p:attrName>
                                        </p:attrNameLst>
                                      </p:cBhvr>
                                      <p:to>
                                        <p:strVal val="visible"/>
                                      </p:to>
                                    </p:set>
                                    <p:animEffect transition="in" filter="slide(fromLeft)">
                                      <p:cBhvr>
                                        <p:cTn id="21" dur="500"/>
                                        <p:tgtEl>
                                          <p:spTgt spid="21506">
                                            <p:txEl>
                                              <p:pRg st="5" end="5"/>
                                            </p:txEl>
                                          </p:spTgt>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1506">
                                            <p:txEl>
                                              <p:pRg st="6" end="6"/>
                                            </p:txEl>
                                          </p:spTgt>
                                        </p:tgtEl>
                                        <p:attrNameLst>
                                          <p:attrName>style.visibility</p:attrName>
                                        </p:attrNameLst>
                                      </p:cBhvr>
                                      <p:to>
                                        <p:strVal val="visible"/>
                                      </p:to>
                                    </p:set>
                                    <p:animEffect transition="in" filter="slide(fromLeft)">
                                      <p:cBhvr>
                                        <p:cTn id="24" dur="500"/>
                                        <p:tgtEl>
                                          <p:spTgt spid="215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allAtOnce"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1"/>
          <p:cNvSpPr txBox="1">
            <a:spLocks noChangeArrowheads="1"/>
          </p:cNvSpPr>
          <p:nvPr/>
        </p:nvSpPr>
        <p:spPr bwMode="auto">
          <a:xfrm>
            <a:off x="323850" y="1308100"/>
            <a:ext cx="8243888"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ea typeface="楷体_GB2312" pitchFamily="49" charset="-122"/>
              </a:rPr>
              <a:t>1. </a:t>
            </a:r>
            <a:r>
              <a:rPr lang="zh-CN" altLang="en-US" sz="3600" b="1">
                <a:solidFill>
                  <a:srgbClr val="FF0000"/>
                </a:solidFill>
              </a:rPr>
              <a:t>有些短语动词相当于及物动词，变为被动句时介词或副词不能去掉。</a:t>
            </a:r>
            <a:r>
              <a:rPr lang="en-US" altLang="zh-CN" sz="3600" b="1">
                <a:solidFill>
                  <a:srgbClr val="FF0000"/>
                </a:solidFill>
                <a:ea typeface="楷体_GB2312" pitchFamily="49" charset="-122"/>
              </a:rPr>
              <a:t>  </a:t>
            </a:r>
            <a:endParaRPr lang="zh-CN" altLang="en-US" sz="3600" b="1">
              <a:solidFill>
                <a:srgbClr val="FF0000"/>
              </a:solidFill>
              <a:latin typeface="宋体" pitchFamily="2" charset="-122"/>
              <a:cs typeface="Times New Roman" pitchFamily="18" charset="0"/>
            </a:endParaRPr>
          </a:p>
        </p:txBody>
      </p:sp>
      <p:sp>
        <p:nvSpPr>
          <p:cNvPr id="22531" name="TextBox 8"/>
          <p:cNvSpPr txBox="1">
            <a:spLocks noChangeArrowheads="1"/>
          </p:cNvSpPr>
          <p:nvPr/>
        </p:nvSpPr>
        <p:spPr bwMode="auto">
          <a:xfrm>
            <a:off x="828675" y="2852738"/>
            <a:ext cx="802798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6450" indent="-806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e.g. </a:t>
            </a:r>
            <a:r>
              <a:rPr lang="en-US" altLang="zh-CN" sz="3600" b="1">
                <a:solidFill>
                  <a:srgbClr val="0000FF"/>
                </a:solidFill>
              </a:rPr>
              <a:t>They put off the meeting</a:t>
            </a:r>
            <a:r>
              <a:rPr lang="en-US" altLang="zh-CN" sz="3600" b="1"/>
              <a:t> because of the weather.</a:t>
            </a:r>
          </a:p>
          <a:p>
            <a:pPr>
              <a:lnSpc>
                <a:spcPct val="120000"/>
              </a:lnSpc>
            </a:pPr>
            <a:r>
              <a:rPr lang="en-US" altLang="zh-CN" sz="3600" b="1"/>
              <a:t>→  </a:t>
            </a:r>
            <a:r>
              <a:rPr lang="en-US" altLang="zh-CN" sz="3600" b="1">
                <a:solidFill>
                  <a:srgbClr val="0000FF"/>
                </a:solidFill>
              </a:rPr>
              <a:t>The meeting was put off</a:t>
            </a:r>
            <a:r>
              <a:rPr lang="en-US" altLang="zh-CN" sz="3600" b="1"/>
              <a:t> because of the weather. </a:t>
            </a:r>
          </a:p>
          <a:p>
            <a:pPr>
              <a:lnSpc>
                <a:spcPct val="120000"/>
              </a:lnSpc>
            </a:pPr>
            <a:r>
              <a:rPr lang="zh-CN" altLang="en-US" sz="3600" b="1"/>
              <a:t>      会议因天气的缘故被推迟了。 </a:t>
            </a:r>
            <a:endParaRPr lang="zh-CN" altLang="en-US" sz="3600" b="1">
              <a:cs typeface="Times New Roman" pitchFamily="18" charset="0"/>
            </a:endParaRPr>
          </a:p>
        </p:txBody>
      </p:sp>
      <p:sp>
        <p:nvSpPr>
          <p:cNvPr id="22532" name="TextBox 4"/>
          <p:cNvSpPr txBox="1">
            <a:spLocks noChangeArrowheads="1"/>
          </p:cNvSpPr>
          <p:nvPr/>
        </p:nvSpPr>
        <p:spPr bwMode="auto">
          <a:xfrm>
            <a:off x="107950" y="485775"/>
            <a:ext cx="838835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latin typeface="宋体" pitchFamily="2" charset="-122"/>
              </a:rPr>
              <a:t>三</a:t>
            </a:r>
            <a:r>
              <a:rPr lang="zh-CN" altLang="en-US" sz="3600" b="1">
                <a:solidFill>
                  <a:srgbClr val="0000FF"/>
                </a:solidFill>
              </a:rPr>
              <a:t>、主动语态变被动语态应注意的问题</a:t>
            </a:r>
            <a:endParaRPr lang="zh-CN" altLang="en-US" sz="3600" b="1">
              <a:solidFill>
                <a:srgbClr val="0000FF"/>
              </a:solidFill>
              <a:cs typeface="Times New Roman" pitchFamily="18" charset="0"/>
            </a:endParaRPr>
          </a:p>
        </p:txBody>
      </p:sp>
    </p:spTree>
    <p:extLst>
      <p:ext uri="{BB962C8B-B14F-4D97-AF65-F5344CB8AC3E}">
        <p14:creationId xmlns:p14="http://schemas.microsoft.com/office/powerpoint/2010/main" val="30919994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1+#ppt_w/2"/>
                                          </p:val>
                                        </p:tav>
                                        <p:tav tm="100000">
                                          <p:val>
                                            <p:strVal val="#ppt_x"/>
                                          </p:val>
                                        </p:tav>
                                      </p:tavLst>
                                    </p:anim>
                                    <p:anim calcmode="lin" valueType="num">
                                      <p:cBhvr additive="base">
                                        <p:cTn id="8"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Effect transition="in" filter="slide(fromBottom)">
                                      <p:cBhvr>
                                        <p:cTn id="13"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WordArt 4"/>
          <p:cNvSpPr>
            <a:spLocks noChangeArrowheads="1" noChangeShapeType="1" noTextEdit="1"/>
          </p:cNvSpPr>
          <p:nvPr/>
        </p:nvSpPr>
        <p:spPr bwMode="auto">
          <a:xfrm>
            <a:off x="1187450" y="836613"/>
            <a:ext cx="7056438" cy="2447925"/>
          </a:xfrm>
          <a:prstGeom prst="rect">
            <a:avLst/>
          </a:prstGeom>
        </p:spPr>
        <p:txBody>
          <a:bodyPr wrap="none" fromWordArt="1">
            <a:prstTxWarp prst="textFadeUp">
              <a:avLst>
                <a:gd name="adj" fmla="val 4560"/>
              </a:avLst>
            </a:prstTxWarp>
          </a:bodyPr>
          <a:lstStyle/>
          <a:p>
            <a:pPr algn="ctr"/>
            <a:r>
              <a:rPr lang="en-US" altLang="zh-CN" sz="4800" b="1" kern="10">
                <a:ln w="12700" cmpd="sng">
                  <a:solidFill>
                    <a:srgbClr val="B2B2B2"/>
                  </a:solidFill>
                  <a:round/>
                  <a:headEnd/>
                  <a:tailEnd/>
                </a:ln>
                <a:solidFill>
                  <a:srgbClr val="0066FF"/>
                </a:solidFill>
                <a:latin typeface="Arial"/>
                <a:cs typeface="Arial"/>
              </a:rPr>
              <a:t>Section A</a:t>
            </a:r>
          </a:p>
          <a:p>
            <a:pPr algn="ctr"/>
            <a:r>
              <a:rPr lang="en-US" altLang="zh-CN" sz="4800" b="1" kern="10">
                <a:ln w="12700" cmpd="sng">
                  <a:solidFill>
                    <a:srgbClr val="B2B2B2"/>
                  </a:solidFill>
                  <a:round/>
                  <a:headEnd/>
                  <a:tailEnd/>
                </a:ln>
                <a:solidFill>
                  <a:srgbClr val="0066FF"/>
                </a:solidFill>
                <a:latin typeface="Arial"/>
                <a:cs typeface="Arial"/>
              </a:rPr>
              <a:t>Grammar Focus~4c</a:t>
            </a:r>
            <a:endParaRPr lang="zh-CN" altLang="en-US" sz="4800" b="1" kern="10">
              <a:ln w="12700" cmpd="sng">
                <a:solidFill>
                  <a:srgbClr val="B2B2B2"/>
                </a:solidFill>
                <a:round/>
                <a:headEnd/>
                <a:tailEnd/>
              </a:ln>
              <a:solidFill>
                <a:srgbClr val="0066FF"/>
              </a:solidFill>
              <a:latin typeface="Arial"/>
              <a:cs typeface="Arial"/>
            </a:endParaRPr>
          </a:p>
        </p:txBody>
      </p:sp>
    </p:spTree>
    <p:extLst>
      <p:ext uri="{BB962C8B-B14F-4D97-AF65-F5344CB8AC3E}">
        <p14:creationId xmlns:p14="http://schemas.microsoft.com/office/powerpoint/2010/main" val="2982608668"/>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79388" y="144463"/>
            <a:ext cx="8496300"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33400" indent="-5334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b="1">
                <a:solidFill>
                  <a:srgbClr val="FF0000"/>
                </a:solidFill>
              </a:rPr>
              <a:t>2.</a:t>
            </a:r>
            <a:r>
              <a:rPr lang="en-US" altLang="zh-CN" sz="2800" b="1">
                <a:solidFill>
                  <a:srgbClr val="FF0000"/>
                </a:solidFill>
              </a:rPr>
              <a:t> </a:t>
            </a:r>
            <a:r>
              <a:rPr lang="zh-CN" altLang="en-US" sz="2800" b="1">
                <a:solidFill>
                  <a:srgbClr val="FF0000"/>
                </a:solidFill>
              </a:rPr>
              <a:t>含有双宾语的主动句变为被动句时，</a:t>
            </a:r>
          </a:p>
          <a:p>
            <a:pPr>
              <a:lnSpc>
                <a:spcPct val="120000"/>
              </a:lnSpc>
            </a:pPr>
            <a:r>
              <a:rPr lang="zh-CN" altLang="en-US" sz="2800" b="1">
                <a:solidFill>
                  <a:srgbClr val="FF0000"/>
                </a:solidFill>
              </a:rPr>
              <a:t>    通常把指“人”的间接宾语变为主语，</a:t>
            </a:r>
          </a:p>
          <a:p>
            <a:pPr>
              <a:lnSpc>
                <a:spcPct val="120000"/>
              </a:lnSpc>
            </a:pPr>
            <a:r>
              <a:rPr lang="zh-CN" altLang="en-US" sz="2800" b="1">
                <a:solidFill>
                  <a:srgbClr val="FF0000"/>
                </a:solidFill>
              </a:rPr>
              <a:t>    指“物”的直接宾语保留不变；如果把</a:t>
            </a:r>
          </a:p>
          <a:p>
            <a:pPr>
              <a:lnSpc>
                <a:spcPct val="120000"/>
              </a:lnSpc>
            </a:pPr>
            <a:r>
              <a:rPr lang="zh-CN" altLang="en-US" sz="2800" b="1">
                <a:solidFill>
                  <a:srgbClr val="FF0000"/>
                </a:solidFill>
              </a:rPr>
              <a:t>    指“物”的直接宾语变为主语，则在间接</a:t>
            </a:r>
          </a:p>
          <a:p>
            <a:pPr>
              <a:lnSpc>
                <a:spcPct val="120000"/>
              </a:lnSpc>
            </a:pPr>
            <a:r>
              <a:rPr lang="zh-CN" altLang="en-US" sz="2800" b="1">
                <a:solidFill>
                  <a:srgbClr val="FF0000"/>
                </a:solidFill>
              </a:rPr>
              <a:t>    宾语前加</a:t>
            </a:r>
            <a:r>
              <a:rPr lang="en-US" altLang="zh-CN" sz="2800" b="1">
                <a:solidFill>
                  <a:srgbClr val="FF0000"/>
                </a:solidFill>
              </a:rPr>
              <a:t>to</a:t>
            </a:r>
            <a:r>
              <a:rPr lang="zh-CN" altLang="en-US" sz="2800" b="1">
                <a:solidFill>
                  <a:srgbClr val="FF0000"/>
                </a:solidFill>
              </a:rPr>
              <a:t>或</a:t>
            </a:r>
            <a:r>
              <a:rPr lang="en-US" altLang="zh-CN" sz="2800" b="1">
                <a:solidFill>
                  <a:srgbClr val="FF0000"/>
                </a:solidFill>
              </a:rPr>
              <a:t>for</a:t>
            </a:r>
            <a:r>
              <a:rPr lang="zh-CN" altLang="en-US" sz="2800" b="1">
                <a:solidFill>
                  <a:srgbClr val="FF0000"/>
                </a:solidFill>
              </a:rPr>
              <a:t>。</a:t>
            </a:r>
          </a:p>
        </p:txBody>
      </p:sp>
      <p:sp>
        <p:nvSpPr>
          <p:cNvPr id="23555" name="Rectangle 4"/>
          <p:cNvSpPr>
            <a:spLocks noChangeArrowheads="1"/>
          </p:cNvSpPr>
          <p:nvPr/>
        </p:nvSpPr>
        <p:spPr bwMode="auto">
          <a:xfrm>
            <a:off x="323850" y="2997200"/>
            <a:ext cx="8066088"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4863" indent="-804863">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b="1"/>
              <a:t>e.g. </a:t>
            </a:r>
            <a:r>
              <a:rPr lang="en-US" altLang="zh-CN" sz="3400" b="1">
                <a:solidFill>
                  <a:srgbClr val="0000FF"/>
                </a:solidFill>
              </a:rPr>
              <a:t>My aunt gave me</a:t>
            </a:r>
            <a:r>
              <a:rPr lang="en-US" altLang="zh-CN" sz="3400" b="1"/>
              <a:t> an e-dictionary yesterday.</a:t>
            </a:r>
          </a:p>
          <a:p>
            <a:pPr>
              <a:lnSpc>
                <a:spcPct val="120000"/>
              </a:lnSpc>
            </a:pPr>
            <a:r>
              <a:rPr lang="en-US" altLang="zh-CN" sz="3400" b="1">
                <a:solidFill>
                  <a:srgbClr val="C00000"/>
                </a:solidFill>
              </a:rPr>
              <a:t>       </a:t>
            </a:r>
            <a:r>
              <a:rPr lang="en-US" altLang="zh-CN" sz="3400" b="1">
                <a:solidFill>
                  <a:srgbClr val="0000FF"/>
                </a:solidFill>
              </a:rPr>
              <a:t>I</a:t>
            </a:r>
            <a:r>
              <a:rPr lang="en-US" altLang="zh-CN" sz="3400" b="1"/>
              <a:t> </a:t>
            </a:r>
            <a:r>
              <a:rPr lang="en-US" altLang="zh-CN" sz="3400" b="1">
                <a:solidFill>
                  <a:srgbClr val="0000FF"/>
                </a:solidFill>
              </a:rPr>
              <a:t>was given</a:t>
            </a:r>
            <a:r>
              <a:rPr lang="en-US" altLang="zh-CN" sz="3400" b="1"/>
              <a:t> an e-dictionary yesterday.</a:t>
            </a:r>
          </a:p>
          <a:p>
            <a:pPr>
              <a:lnSpc>
                <a:spcPct val="120000"/>
              </a:lnSpc>
            </a:pPr>
            <a:r>
              <a:rPr lang="en-US" altLang="zh-CN" sz="3400" b="1">
                <a:solidFill>
                  <a:srgbClr val="C00000"/>
                </a:solidFill>
              </a:rPr>
              <a:t>       </a:t>
            </a:r>
            <a:r>
              <a:rPr lang="en-US" altLang="zh-CN" sz="3400" b="1">
                <a:solidFill>
                  <a:srgbClr val="0000FF"/>
                </a:solidFill>
              </a:rPr>
              <a:t>An e-dictionary was given</a:t>
            </a:r>
            <a:r>
              <a:rPr lang="en-US" altLang="zh-CN" sz="3400" b="1"/>
              <a:t> </a:t>
            </a:r>
            <a:r>
              <a:rPr lang="en-US" altLang="zh-CN" sz="3400" b="1">
                <a:solidFill>
                  <a:srgbClr val="0000FF"/>
                </a:solidFill>
              </a:rPr>
              <a:t>to me</a:t>
            </a:r>
            <a:r>
              <a:rPr lang="en-US" altLang="zh-CN" sz="3400" b="1"/>
              <a:t> </a:t>
            </a:r>
          </a:p>
          <a:p>
            <a:pPr>
              <a:lnSpc>
                <a:spcPct val="120000"/>
              </a:lnSpc>
            </a:pPr>
            <a:r>
              <a:rPr lang="en-US" altLang="zh-CN" sz="3400" b="1"/>
              <a:t>       yesterday.</a:t>
            </a:r>
          </a:p>
        </p:txBody>
      </p:sp>
    </p:spTree>
    <p:extLst>
      <p:ext uri="{BB962C8B-B14F-4D97-AF65-F5344CB8AC3E}">
        <p14:creationId xmlns:p14="http://schemas.microsoft.com/office/powerpoint/2010/main" val="11154843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slide(fromBottom)">
                                      <p:cBhvr>
                                        <p:cTn id="7"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250825" y="504825"/>
            <a:ext cx="8459788"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33400" indent="-5334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3. </a:t>
            </a:r>
            <a:r>
              <a:rPr lang="zh-CN" altLang="en-US" sz="3600" b="1">
                <a:solidFill>
                  <a:srgbClr val="FF0000"/>
                </a:solidFill>
              </a:rPr>
              <a:t>主动句中感官动词</a:t>
            </a:r>
            <a:r>
              <a:rPr lang="en-US" altLang="zh-CN" sz="3600" b="1">
                <a:solidFill>
                  <a:srgbClr val="FF0000"/>
                </a:solidFill>
              </a:rPr>
              <a:t>see / hear / watch / feel</a:t>
            </a:r>
            <a:r>
              <a:rPr lang="zh-CN" altLang="en-US" sz="3600" b="1">
                <a:solidFill>
                  <a:srgbClr val="FF0000"/>
                </a:solidFill>
              </a:rPr>
              <a:t>等和使役动词</a:t>
            </a:r>
            <a:r>
              <a:rPr lang="en-US" altLang="zh-CN" sz="3600" b="1">
                <a:solidFill>
                  <a:srgbClr val="FF0000"/>
                </a:solidFill>
              </a:rPr>
              <a:t>make / let / have</a:t>
            </a:r>
            <a:r>
              <a:rPr lang="zh-CN" altLang="en-US" sz="3600" b="1">
                <a:solidFill>
                  <a:srgbClr val="FF0000"/>
                </a:solidFill>
              </a:rPr>
              <a:t>等后跟省略</a:t>
            </a:r>
            <a:r>
              <a:rPr lang="en-US" altLang="zh-CN" sz="3600" b="1">
                <a:solidFill>
                  <a:srgbClr val="FF0000"/>
                </a:solidFill>
              </a:rPr>
              <a:t>to</a:t>
            </a:r>
            <a:r>
              <a:rPr lang="zh-CN" altLang="en-US" sz="3600" b="1">
                <a:solidFill>
                  <a:srgbClr val="FF0000"/>
                </a:solidFill>
              </a:rPr>
              <a:t>的动词不定式，变为被动语态时应加上不定式符号</a:t>
            </a:r>
            <a:r>
              <a:rPr lang="en-US" altLang="zh-CN" sz="3600" b="1">
                <a:solidFill>
                  <a:srgbClr val="FF0000"/>
                </a:solidFill>
              </a:rPr>
              <a:t>to</a:t>
            </a:r>
            <a:r>
              <a:rPr lang="zh-CN" altLang="en-US" sz="3600" b="1">
                <a:solidFill>
                  <a:srgbClr val="FF0000"/>
                </a:solidFill>
              </a:rPr>
              <a:t>。 </a:t>
            </a:r>
            <a:endParaRPr lang="zh-CN" altLang="en-US" sz="3600" b="1">
              <a:solidFill>
                <a:srgbClr val="FF0000"/>
              </a:solidFill>
              <a:latin typeface="Comic Sans MS" pitchFamily="66" charset="0"/>
            </a:endParaRPr>
          </a:p>
        </p:txBody>
      </p:sp>
      <p:sp>
        <p:nvSpPr>
          <p:cNvPr id="24579" name="Rectangle 4"/>
          <p:cNvSpPr>
            <a:spLocks noChangeArrowheads="1"/>
          </p:cNvSpPr>
          <p:nvPr/>
        </p:nvSpPr>
        <p:spPr bwMode="auto">
          <a:xfrm>
            <a:off x="862013" y="3357563"/>
            <a:ext cx="7704137"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6450" indent="-806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e.g. </a:t>
            </a:r>
            <a:r>
              <a:rPr lang="en-US" altLang="zh-CN" sz="3600" b="1">
                <a:solidFill>
                  <a:srgbClr val="0000FF"/>
                </a:solidFill>
              </a:rPr>
              <a:t>I saw a heavy man</a:t>
            </a:r>
            <a:r>
              <a:rPr lang="en-US" altLang="zh-CN" sz="3600" b="1"/>
              <a:t> enter the house.</a:t>
            </a:r>
          </a:p>
          <a:p>
            <a:pPr>
              <a:lnSpc>
                <a:spcPct val="120000"/>
              </a:lnSpc>
            </a:pPr>
            <a:r>
              <a:rPr lang="en-US" altLang="zh-CN" sz="3600" b="1"/>
              <a:t>       </a:t>
            </a:r>
            <a:r>
              <a:rPr lang="en-US" altLang="zh-CN" sz="3600" b="1">
                <a:solidFill>
                  <a:srgbClr val="0000FF"/>
                </a:solidFill>
              </a:rPr>
              <a:t>A heavy man was seen to enter</a:t>
            </a:r>
            <a:r>
              <a:rPr lang="en-US" altLang="zh-CN" sz="3600" b="1"/>
              <a:t> the house.</a:t>
            </a:r>
          </a:p>
        </p:txBody>
      </p:sp>
    </p:spTree>
    <p:extLst>
      <p:ext uri="{BB962C8B-B14F-4D97-AF65-F5344CB8AC3E}">
        <p14:creationId xmlns:p14="http://schemas.microsoft.com/office/powerpoint/2010/main" val="5486386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slide(fromBottom)">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431800" y="863600"/>
            <a:ext cx="817245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442913" indent="-442913">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4. </a:t>
            </a:r>
            <a:r>
              <a:rPr lang="zh-CN" altLang="en-US" sz="3600" b="1">
                <a:solidFill>
                  <a:srgbClr val="FF0000"/>
                </a:solidFill>
              </a:rPr>
              <a:t>系动词、不及物动词或某些短语动词（</a:t>
            </a:r>
            <a:r>
              <a:rPr lang="en-US" altLang="zh-CN" sz="3600" b="1">
                <a:solidFill>
                  <a:srgbClr val="FF0000"/>
                </a:solidFill>
              </a:rPr>
              <a:t>happen, take place, come true, fall asleep…</a:t>
            </a:r>
            <a:r>
              <a:rPr lang="zh-CN" altLang="en-US" sz="3600" b="1">
                <a:solidFill>
                  <a:srgbClr val="FF0000"/>
                </a:solidFill>
              </a:rPr>
              <a:t>）没有被动语态。</a:t>
            </a:r>
            <a:endParaRPr lang="zh-CN" altLang="en-US" sz="3600" b="1">
              <a:solidFill>
                <a:srgbClr val="FF0000"/>
              </a:solidFill>
              <a:latin typeface="Comic Sans MS" pitchFamily="66" charset="0"/>
            </a:endParaRPr>
          </a:p>
        </p:txBody>
      </p:sp>
      <p:sp>
        <p:nvSpPr>
          <p:cNvPr id="25603" name="Rectangle 4"/>
          <p:cNvSpPr>
            <a:spLocks noChangeArrowheads="1"/>
          </p:cNvSpPr>
          <p:nvPr/>
        </p:nvSpPr>
        <p:spPr bwMode="auto">
          <a:xfrm>
            <a:off x="1187450" y="3213100"/>
            <a:ext cx="727233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3600" b="1"/>
              <a:t>e.g. What </a:t>
            </a:r>
            <a:r>
              <a:rPr lang="en-US" altLang="zh-CN" sz="3600" b="1">
                <a:solidFill>
                  <a:srgbClr val="0000FF"/>
                </a:solidFill>
              </a:rPr>
              <a:t>happened</a:t>
            </a:r>
            <a:r>
              <a:rPr lang="en-US" altLang="zh-CN" sz="3600" b="1"/>
              <a:t> to Mr. Brown?  </a:t>
            </a:r>
            <a:endParaRPr lang="zh-CN" altLang="en-US" sz="3600" b="1"/>
          </a:p>
          <a:p>
            <a:pPr>
              <a:lnSpc>
                <a:spcPct val="130000"/>
              </a:lnSpc>
            </a:pPr>
            <a:r>
              <a:rPr lang="zh-CN" altLang="en-US" sz="3600" b="1"/>
              <a:t>      布朗先生发生了什么事？</a:t>
            </a:r>
            <a:endParaRPr lang="en-US" altLang="zh-CN" sz="3600" b="1"/>
          </a:p>
        </p:txBody>
      </p:sp>
    </p:spTree>
    <p:extLst>
      <p:ext uri="{BB962C8B-B14F-4D97-AF65-F5344CB8AC3E}">
        <p14:creationId xmlns:p14="http://schemas.microsoft.com/office/powerpoint/2010/main" val="18142257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slide(fromBottom)">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2"/>
          <p:cNvSpPr>
            <a:spLocks noChangeArrowheads="1"/>
          </p:cNvSpPr>
          <p:nvPr/>
        </p:nvSpPr>
        <p:spPr bwMode="auto">
          <a:xfrm>
            <a:off x="323850" y="620713"/>
            <a:ext cx="5867400"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latin typeface="宋体" pitchFamily="2" charset="-122"/>
              </a:rPr>
              <a:t>将下列句子变为被动语态。 </a:t>
            </a:r>
            <a:endParaRPr lang="zh-CN" altLang="en-US" sz="3600" b="1">
              <a:solidFill>
                <a:srgbClr val="0000FF"/>
              </a:solidFill>
            </a:endParaRPr>
          </a:p>
        </p:txBody>
      </p:sp>
      <p:sp>
        <p:nvSpPr>
          <p:cNvPr id="26627" name="Rectangle 11"/>
          <p:cNvSpPr>
            <a:spLocks noChangeArrowheads="1"/>
          </p:cNvSpPr>
          <p:nvPr/>
        </p:nvSpPr>
        <p:spPr bwMode="auto">
          <a:xfrm>
            <a:off x="144463" y="1366838"/>
            <a:ext cx="8820150" cy="494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1. He chose six story books the other day. </a:t>
            </a:r>
            <a:endParaRPr lang="zh-CN" altLang="en-US" sz="3600" b="1"/>
          </a:p>
          <a:p>
            <a:pPr>
              <a:lnSpc>
                <a:spcPct val="120000"/>
              </a:lnSpc>
            </a:pPr>
            <a:r>
              <a:rPr lang="en-US" altLang="zh-CN" sz="3600" b="1"/>
              <a:t>	Six story books _____ _______ by him the 	other day.</a:t>
            </a:r>
            <a:endParaRPr lang="zh-CN" altLang="en-US" sz="3600" b="1"/>
          </a:p>
          <a:p>
            <a:pPr>
              <a:lnSpc>
                <a:spcPct val="120000"/>
              </a:lnSpc>
            </a:pPr>
            <a:r>
              <a:rPr lang="en-US" altLang="zh-CN" sz="3600" b="1"/>
              <a:t>2. Uncle Lee gave Jack a large cake for he 	painted the wall wonderfully. </a:t>
            </a:r>
            <a:endParaRPr lang="zh-CN" altLang="en-US" sz="3600" b="1"/>
          </a:p>
          <a:p>
            <a:pPr>
              <a:lnSpc>
                <a:spcPct val="120000"/>
              </a:lnSpc>
            </a:pPr>
            <a:r>
              <a:rPr lang="en-US" altLang="zh-CN" sz="3600" b="1"/>
              <a:t>	Jack _____ _____ a large cake for he 	painted the wall wonderfully.</a:t>
            </a:r>
            <a:endParaRPr lang="zh-CN" altLang="en-US" sz="3600" b="1"/>
          </a:p>
        </p:txBody>
      </p:sp>
      <p:sp>
        <p:nvSpPr>
          <p:cNvPr id="26628" name="WordArt 4"/>
          <p:cNvSpPr>
            <a:spLocks noChangeArrowheads="1" noChangeShapeType="1" noTextEdit="1"/>
          </p:cNvSpPr>
          <p:nvPr/>
        </p:nvSpPr>
        <p:spPr bwMode="auto">
          <a:xfrm>
            <a:off x="5724525" y="188913"/>
            <a:ext cx="2952750" cy="908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zh-CN" altLang="en-US" sz="4000" b="1">
                <a:solidFill>
                  <a:srgbClr val="CC00FF"/>
                </a:solidFill>
                <a:effectLst>
                  <a:outerShdw dist="53882" dir="2700000" algn="ctr" rotWithShape="0">
                    <a:srgbClr val="C0C0C0">
                      <a:alpha val="76999"/>
                    </a:srgbClr>
                  </a:outerShdw>
                </a:effectLst>
                <a:latin typeface="宋体"/>
                <a:ea typeface="宋体"/>
              </a:rPr>
              <a:t>练一练</a:t>
            </a:r>
          </a:p>
        </p:txBody>
      </p:sp>
      <p:sp>
        <p:nvSpPr>
          <p:cNvPr id="26629" name="Text Box 5"/>
          <p:cNvSpPr txBox="1">
            <a:spLocks noChangeArrowheads="1"/>
          </p:cNvSpPr>
          <p:nvPr/>
        </p:nvSpPr>
        <p:spPr bwMode="auto">
          <a:xfrm>
            <a:off x="1763713" y="5157788"/>
            <a:ext cx="2808287"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given</a:t>
            </a:r>
          </a:p>
        </p:txBody>
      </p:sp>
      <p:sp>
        <p:nvSpPr>
          <p:cNvPr id="26630" name="Text Box 6"/>
          <p:cNvSpPr txBox="1">
            <a:spLocks noChangeArrowheads="1"/>
          </p:cNvSpPr>
          <p:nvPr/>
        </p:nvSpPr>
        <p:spPr bwMode="auto">
          <a:xfrm>
            <a:off x="4211638" y="2565400"/>
            <a:ext cx="338455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were    chosen</a:t>
            </a:r>
          </a:p>
        </p:txBody>
      </p:sp>
    </p:spTree>
    <p:extLst>
      <p:ext uri="{BB962C8B-B14F-4D97-AF65-F5344CB8AC3E}">
        <p14:creationId xmlns:p14="http://schemas.microsoft.com/office/powerpoint/2010/main" val="29375511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additive="base">
                                        <p:cTn id="7" dur="500" fill="hold"/>
                                        <p:tgtEl>
                                          <p:spTgt spid="26630"/>
                                        </p:tgtEl>
                                        <p:attrNameLst>
                                          <p:attrName>ppt_x</p:attrName>
                                        </p:attrNameLst>
                                      </p:cBhvr>
                                      <p:tavLst>
                                        <p:tav tm="0">
                                          <p:val>
                                            <p:strVal val="1+#ppt_w/2"/>
                                          </p:val>
                                        </p:tav>
                                        <p:tav tm="100000">
                                          <p:val>
                                            <p:strVal val="#ppt_x"/>
                                          </p:val>
                                        </p:tav>
                                      </p:tavLst>
                                    </p:anim>
                                    <p:anim calcmode="lin" valueType="num">
                                      <p:cBhvr additive="base">
                                        <p:cTn id="8"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 calcmode="lin" valueType="num">
                                      <p:cBhvr additive="base">
                                        <p:cTn id="13" dur="500" fill="hold"/>
                                        <p:tgtEl>
                                          <p:spTgt spid="26629"/>
                                        </p:tgtEl>
                                        <p:attrNameLst>
                                          <p:attrName>ppt_x</p:attrName>
                                        </p:attrNameLst>
                                      </p:cBhvr>
                                      <p:tavLst>
                                        <p:tav tm="0">
                                          <p:val>
                                            <p:strVal val="1+#ppt_w/2"/>
                                          </p:val>
                                        </p:tav>
                                        <p:tav tm="100000">
                                          <p:val>
                                            <p:strVal val="#ppt_x"/>
                                          </p:val>
                                        </p:tav>
                                      </p:tavLst>
                                    </p:anim>
                                    <p:anim calcmode="lin" valueType="num">
                                      <p:cBhvr additive="base">
                                        <p:cTn id="14" dur="500" fill="hold"/>
                                        <p:tgtEl>
                                          <p:spTgt spid="266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utoUpdateAnimBg="0"/>
      <p:bldP spid="26630"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ChangeArrowheads="1"/>
          </p:cNvSpPr>
          <p:nvPr/>
        </p:nvSpPr>
        <p:spPr bwMode="auto">
          <a:xfrm>
            <a:off x="323850" y="620713"/>
            <a:ext cx="838835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3. A mouse ate half of the cake last night. </a:t>
            </a:r>
            <a:endParaRPr lang="zh-CN" altLang="en-US" sz="3600" b="1"/>
          </a:p>
          <a:p>
            <a:pPr>
              <a:lnSpc>
                <a:spcPct val="120000"/>
              </a:lnSpc>
            </a:pPr>
            <a:r>
              <a:rPr lang="en-US" altLang="zh-CN" sz="3600" b="1"/>
              <a:t>  	Half of the cake _____ _____ by a </a:t>
            </a:r>
          </a:p>
          <a:p>
            <a:pPr>
              <a:lnSpc>
                <a:spcPct val="120000"/>
              </a:lnSpc>
            </a:pPr>
            <a:r>
              <a:rPr lang="en-US" altLang="zh-CN" sz="3600" b="1"/>
              <a:t>    mouse last night.</a:t>
            </a:r>
          </a:p>
        </p:txBody>
      </p:sp>
      <p:sp>
        <p:nvSpPr>
          <p:cNvPr id="27651" name="Text Box 7"/>
          <p:cNvSpPr txBox="1">
            <a:spLocks noChangeArrowheads="1"/>
          </p:cNvSpPr>
          <p:nvPr/>
        </p:nvSpPr>
        <p:spPr bwMode="auto">
          <a:xfrm>
            <a:off x="4356100" y="1989138"/>
            <a:ext cx="41783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was    eaten</a:t>
            </a:r>
          </a:p>
        </p:txBody>
      </p:sp>
      <p:sp>
        <p:nvSpPr>
          <p:cNvPr id="27652" name="Rectangle 12"/>
          <p:cNvSpPr>
            <a:spLocks noChangeArrowheads="1"/>
          </p:cNvSpPr>
          <p:nvPr/>
        </p:nvSpPr>
        <p:spPr bwMode="auto">
          <a:xfrm>
            <a:off x="611188" y="117475"/>
            <a:ext cx="590391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600" b="1">
                <a:solidFill>
                  <a:srgbClr val="0000FF"/>
                </a:solidFill>
                <a:latin typeface="宋体" pitchFamily="2" charset="-122"/>
              </a:rPr>
              <a:t>将下列句子变为主动语态。 </a:t>
            </a:r>
            <a:endParaRPr lang="zh-CN" altLang="en-US" sz="3600" b="1">
              <a:solidFill>
                <a:srgbClr val="0000FF"/>
              </a:solidFill>
            </a:endParaRPr>
          </a:p>
        </p:txBody>
      </p:sp>
      <p:sp>
        <p:nvSpPr>
          <p:cNvPr id="27653" name="Rectangle 11"/>
          <p:cNvSpPr>
            <a:spLocks noChangeArrowheads="1"/>
          </p:cNvSpPr>
          <p:nvPr/>
        </p:nvSpPr>
        <p:spPr bwMode="auto">
          <a:xfrm>
            <a:off x="395288" y="3357563"/>
            <a:ext cx="8532812"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2913" indent="-442913">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30000"/>
              </a:lnSpc>
            </a:pPr>
            <a:r>
              <a:rPr lang="en-US" altLang="zh-CN" sz="3600" b="1"/>
              <a:t>4. Were these machines invented by Edison?</a:t>
            </a:r>
            <a:endParaRPr lang="zh-CN" altLang="en-US" sz="3600" b="1"/>
          </a:p>
          <a:p>
            <a:pPr>
              <a:lnSpc>
                <a:spcPct val="130000"/>
              </a:lnSpc>
            </a:pPr>
            <a:r>
              <a:rPr lang="en-US" altLang="zh-CN" sz="3600" b="1"/>
              <a:t>	_____ Edison _______ these machines?</a:t>
            </a:r>
            <a:endParaRPr lang="zh-CN" altLang="en-US" sz="3600" b="1"/>
          </a:p>
        </p:txBody>
      </p:sp>
      <p:sp>
        <p:nvSpPr>
          <p:cNvPr id="27654" name="Text Box 6"/>
          <p:cNvSpPr txBox="1">
            <a:spLocks noChangeArrowheads="1"/>
          </p:cNvSpPr>
          <p:nvPr/>
        </p:nvSpPr>
        <p:spPr bwMode="auto">
          <a:xfrm>
            <a:off x="900113" y="4941888"/>
            <a:ext cx="77771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Did                  invent</a:t>
            </a:r>
          </a:p>
        </p:txBody>
      </p:sp>
    </p:spTree>
    <p:extLst>
      <p:ext uri="{BB962C8B-B14F-4D97-AF65-F5344CB8AC3E}">
        <p14:creationId xmlns:p14="http://schemas.microsoft.com/office/powerpoint/2010/main" val="15963602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fade">
                                      <p:cBhvr>
                                        <p:cTn id="7" dur="800" decel="100000"/>
                                        <p:tgtEl>
                                          <p:spTgt spid="27651"/>
                                        </p:tgtEl>
                                      </p:cBhvr>
                                    </p:animEffect>
                                    <p:anim calcmode="lin" valueType="num">
                                      <p:cBhvr>
                                        <p:cTn id="8" dur="800" decel="100000" fill="hold"/>
                                        <p:tgtEl>
                                          <p:spTgt spid="27651"/>
                                        </p:tgtEl>
                                        <p:attrNameLst>
                                          <p:attrName>style.rotation</p:attrName>
                                        </p:attrNameLst>
                                      </p:cBhvr>
                                      <p:tavLst>
                                        <p:tav tm="0">
                                          <p:val>
                                            <p:fltVal val="-90"/>
                                          </p:val>
                                        </p:tav>
                                        <p:tav tm="100000">
                                          <p:val>
                                            <p:fltVal val="0"/>
                                          </p:val>
                                        </p:tav>
                                      </p:tavLst>
                                    </p:anim>
                                    <p:anim calcmode="lin" valueType="num">
                                      <p:cBhvr>
                                        <p:cTn id="9" dur="800" decel="100000" fill="hold"/>
                                        <p:tgtEl>
                                          <p:spTgt spid="27651"/>
                                        </p:tgtEl>
                                        <p:attrNameLst>
                                          <p:attrName>ppt_x</p:attrName>
                                        </p:attrNameLst>
                                      </p:cBhvr>
                                      <p:tavLst>
                                        <p:tav tm="0">
                                          <p:val>
                                            <p:strVal val="#ppt_x+0.4"/>
                                          </p:val>
                                        </p:tav>
                                        <p:tav tm="100000">
                                          <p:val>
                                            <p:strVal val="#ppt_x-0.05"/>
                                          </p:val>
                                        </p:tav>
                                      </p:tavLst>
                                    </p:anim>
                                    <p:anim calcmode="lin" valueType="num">
                                      <p:cBhvr>
                                        <p:cTn id="10" dur="800" decel="100000" fill="hold"/>
                                        <p:tgtEl>
                                          <p:spTgt spid="2765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765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7651"/>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7652"/>
                                        </p:tgtEl>
                                        <p:attrNameLst>
                                          <p:attrName>style.visibility</p:attrName>
                                        </p:attrNameLst>
                                      </p:cBhvr>
                                      <p:to>
                                        <p:strVal val="visible"/>
                                      </p:to>
                                    </p:set>
                                    <p:animEffect transition="in" filter="diamond(in)">
                                      <p:cBhvr>
                                        <p:cTn id="17" dur="500"/>
                                        <p:tgtEl>
                                          <p:spTgt spid="27652"/>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27653"/>
                                        </p:tgtEl>
                                        <p:attrNameLst>
                                          <p:attrName>style.visibility</p:attrName>
                                        </p:attrNameLst>
                                      </p:cBhvr>
                                      <p:to>
                                        <p:strVal val="visible"/>
                                      </p:to>
                                    </p:set>
                                    <p:animEffect transition="in" filter="diamond(in)">
                                      <p:cBhvr>
                                        <p:cTn id="20" dur="500"/>
                                        <p:tgtEl>
                                          <p:spTgt spid="2765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7654">
                                            <p:txEl>
                                              <p:pRg st="0" end="0"/>
                                            </p:txEl>
                                          </p:spTgt>
                                        </p:tgtEl>
                                        <p:attrNameLst>
                                          <p:attrName>style.visibility</p:attrName>
                                        </p:attrNameLst>
                                      </p:cBhvr>
                                      <p:to>
                                        <p:strVal val="visible"/>
                                      </p:to>
                                    </p:set>
                                    <p:animEffect transition="in" filter="blinds(horizontal)">
                                      <p:cBhvr>
                                        <p:cTn id="25" dur="500"/>
                                        <p:tgtEl>
                                          <p:spTgt spid="27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P spid="27652" grpId="0" autoUpdateAnimBg="0"/>
      <p:bldP spid="2765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ChangeArrowheads="1"/>
          </p:cNvSpPr>
          <p:nvPr/>
        </p:nvSpPr>
        <p:spPr bwMode="auto">
          <a:xfrm>
            <a:off x="323850" y="719138"/>
            <a:ext cx="8351838" cy="451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2913" indent="-442913">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30000"/>
              </a:lnSpc>
            </a:pPr>
            <a:r>
              <a:rPr lang="en-US" altLang="zh-CN" sz="3600" b="1"/>
              <a:t>5. The post card was sent to Linda by Paul. </a:t>
            </a:r>
            <a:endParaRPr lang="zh-CN" altLang="en-US" sz="3600" b="1"/>
          </a:p>
          <a:p>
            <a:pPr>
              <a:lnSpc>
                <a:spcPct val="130000"/>
              </a:lnSpc>
            </a:pPr>
            <a:r>
              <a:rPr lang="en-US" altLang="zh-CN" sz="3600" b="1"/>
              <a:t>	Paul _____ the post card ___ Linda.  </a:t>
            </a:r>
            <a:endParaRPr lang="zh-CN" altLang="en-US" sz="3600" b="1"/>
          </a:p>
          <a:p>
            <a:pPr>
              <a:lnSpc>
                <a:spcPct val="130000"/>
              </a:lnSpc>
            </a:pPr>
            <a:r>
              <a:rPr lang="en-US" altLang="zh-CN" sz="3600" b="1"/>
              <a:t>6. America was discovered by Columbus.</a:t>
            </a:r>
            <a:endParaRPr lang="zh-CN" altLang="en-US" sz="3600" b="1"/>
          </a:p>
          <a:p>
            <a:pPr>
              <a:lnSpc>
                <a:spcPct val="130000"/>
              </a:lnSpc>
            </a:pPr>
            <a:r>
              <a:rPr lang="en-US" altLang="zh-CN" sz="3600" b="1"/>
              <a:t> 	Columbus __________ America.</a:t>
            </a:r>
          </a:p>
        </p:txBody>
      </p:sp>
      <p:sp>
        <p:nvSpPr>
          <p:cNvPr id="28675" name="Text Box 5"/>
          <p:cNvSpPr txBox="1">
            <a:spLocks noChangeArrowheads="1"/>
          </p:cNvSpPr>
          <p:nvPr/>
        </p:nvSpPr>
        <p:spPr bwMode="auto">
          <a:xfrm>
            <a:off x="1835150" y="2282825"/>
            <a:ext cx="669766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sent                            to</a:t>
            </a:r>
          </a:p>
        </p:txBody>
      </p:sp>
      <p:sp>
        <p:nvSpPr>
          <p:cNvPr id="28676" name="Rectangle 7"/>
          <p:cNvSpPr>
            <a:spLocks noChangeArrowheads="1"/>
          </p:cNvSpPr>
          <p:nvPr/>
        </p:nvSpPr>
        <p:spPr bwMode="auto">
          <a:xfrm>
            <a:off x="3203575" y="4365625"/>
            <a:ext cx="41767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solidFill>
                  <a:srgbClr val="FF0000"/>
                </a:solidFill>
              </a:rPr>
              <a:t>discovered</a:t>
            </a:r>
            <a:endParaRPr lang="zh-CN" altLang="en-US" sz="3600" b="1">
              <a:solidFill>
                <a:srgbClr val="FF0000"/>
              </a:solidFill>
            </a:endParaRPr>
          </a:p>
        </p:txBody>
      </p:sp>
    </p:spTree>
    <p:extLst>
      <p:ext uri="{BB962C8B-B14F-4D97-AF65-F5344CB8AC3E}">
        <p14:creationId xmlns:p14="http://schemas.microsoft.com/office/powerpoint/2010/main" val="18325656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blinds(horizontal)">
                                      <p:cBhvr>
                                        <p:cTn id="12"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2"/>
          <p:cNvSpPr>
            <a:spLocks noChangeArrowheads="1"/>
          </p:cNvSpPr>
          <p:nvPr/>
        </p:nvSpPr>
        <p:spPr bwMode="auto">
          <a:xfrm>
            <a:off x="323850" y="477838"/>
            <a:ext cx="4033838"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latin typeface="宋体" pitchFamily="2" charset="-122"/>
              </a:rPr>
              <a:t>对划线部分提问 </a:t>
            </a:r>
            <a:endParaRPr lang="zh-CN" altLang="en-US" sz="3600" b="1">
              <a:solidFill>
                <a:srgbClr val="0000FF"/>
              </a:solidFill>
            </a:endParaRPr>
          </a:p>
        </p:txBody>
      </p:sp>
      <p:sp>
        <p:nvSpPr>
          <p:cNvPr id="29699" name="Rectangle 11"/>
          <p:cNvSpPr>
            <a:spLocks noChangeArrowheads="1"/>
          </p:cNvSpPr>
          <p:nvPr/>
        </p:nvSpPr>
        <p:spPr bwMode="auto">
          <a:xfrm>
            <a:off x="0" y="1125538"/>
            <a:ext cx="91440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7. Shoes with lights were used for </a:t>
            </a:r>
            <a:r>
              <a:rPr lang="en-US" altLang="zh-CN" sz="3600" b="1" u="sng"/>
              <a:t>seeing in   </a:t>
            </a:r>
            <a:r>
              <a:rPr lang="en-US" altLang="zh-CN" sz="3600" b="1"/>
              <a:t>	</a:t>
            </a:r>
            <a:r>
              <a:rPr lang="en-US" altLang="zh-CN" sz="3600" b="1" u="sng"/>
              <a:t>the dark</a:t>
            </a:r>
            <a:r>
              <a:rPr lang="en-US" altLang="zh-CN" sz="3600" b="1"/>
              <a:t>.</a:t>
            </a:r>
            <a:endParaRPr lang="zh-CN" altLang="en-US" sz="3600" b="1"/>
          </a:p>
          <a:p>
            <a:pPr>
              <a:lnSpc>
                <a:spcPct val="120000"/>
              </a:lnSpc>
            </a:pPr>
            <a:r>
              <a:rPr lang="en-US" altLang="zh-CN" sz="3600" b="1"/>
              <a:t>  	_____ ______ shoes with lights ______ for? </a:t>
            </a:r>
            <a:endParaRPr lang="zh-CN" altLang="en-US" sz="3600" b="1"/>
          </a:p>
          <a:p>
            <a:pPr>
              <a:lnSpc>
                <a:spcPct val="120000"/>
              </a:lnSpc>
            </a:pPr>
            <a:r>
              <a:rPr lang="en-US" altLang="zh-CN" sz="3600" b="1"/>
              <a:t>8. Paper was invented in China </a:t>
            </a:r>
            <a:r>
              <a:rPr lang="en-US" altLang="zh-CN" sz="3600" b="1" u="sng"/>
              <a:t>almost a </a:t>
            </a:r>
            <a:r>
              <a:rPr lang="en-US" altLang="zh-CN" sz="3600" b="1"/>
              <a:t>	</a:t>
            </a:r>
            <a:r>
              <a:rPr lang="en-US" altLang="zh-CN" sz="3600" b="1" u="sng"/>
              <a:t>thousand years ago</a:t>
            </a:r>
            <a:r>
              <a:rPr lang="en-US" altLang="zh-CN" sz="3600" b="1"/>
              <a:t>. </a:t>
            </a:r>
            <a:endParaRPr lang="zh-CN" altLang="en-US" sz="3600" b="1"/>
          </a:p>
          <a:p>
            <a:pPr>
              <a:lnSpc>
                <a:spcPct val="120000"/>
              </a:lnSpc>
            </a:pPr>
            <a:r>
              <a:rPr lang="en-US" altLang="zh-CN" sz="3600" b="1"/>
              <a:t>  	______ _____ paper _________ in China? </a:t>
            </a:r>
          </a:p>
        </p:txBody>
      </p:sp>
      <p:sp>
        <p:nvSpPr>
          <p:cNvPr id="29700" name="Text Box 5"/>
          <p:cNvSpPr txBox="1">
            <a:spLocks noChangeArrowheads="1"/>
          </p:cNvSpPr>
          <p:nvPr/>
        </p:nvSpPr>
        <p:spPr bwMode="auto">
          <a:xfrm>
            <a:off x="7451725" y="2420938"/>
            <a:ext cx="1584325"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used</a:t>
            </a:r>
          </a:p>
        </p:txBody>
      </p:sp>
      <p:sp>
        <p:nvSpPr>
          <p:cNvPr id="29701" name="Text Box 6"/>
          <p:cNvSpPr txBox="1">
            <a:spLocks noChangeArrowheads="1"/>
          </p:cNvSpPr>
          <p:nvPr/>
        </p:nvSpPr>
        <p:spPr bwMode="auto">
          <a:xfrm>
            <a:off x="468313" y="2419350"/>
            <a:ext cx="38893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What   were</a:t>
            </a:r>
          </a:p>
        </p:txBody>
      </p:sp>
      <p:sp>
        <p:nvSpPr>
          <p:cNvPr id="29702" name="Text Box 7"/>
          <p:cNvSpPr txBox="1">
            <a:spLocks noChangeArrowheads="1"/>
          </p:cNvSpPr>
          <p:nvPr/>
        </p:nvSpPr>
        <p:spPr bwMode="auto">
          <a:xfrm>
            <a:off x="539750" y="4941888"/>
            <a:ext cx="83518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When   was                  invented</a:t>
            </a:r>
          </a:p>
        </p:txBody>
      </p:sp>
    </p:spTree>
    <p:extLst>
      <p:ext uri="{BB962C8B-B14F-4D97-AF65-F5344CB8AC3E}">
        <p14:creationId xmlns:p14="http://schemas.microsoft.com/office/powerpoint/2010/main" val="7042233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blinds(horizontal)">
                                      <p:cBhvr>
                                        <p:cTn id="7" dur="500"/>
                                        <p:tgtEl>
                                          <p:spTgt spid="2970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700"/>
                                        </p:tgtEl>
                                        <p:attrNameLst>
                                          <p:attrName>style.visibility</p:attrName>
                                        </p:attrNameLst>
                                      </p:cBhvr>
                                      <p:to>
                                        <p:strVal val="visible"/>
                                      </p:to>
                                    </p:set>
                                    <p:animEffect transition="in" filter="blinds(horizontal)">
                                      <p:cBhvr>
                                        <p:cTn id="10" dur="500"/>
                                        <p:tgtEl>
                                          <p:spTgt spid="2970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9702"/>
                                        </p:tgtEl>
                                        <p:attrNameLst>
                                          <p:attrName>style.visibility</p:attrName>
                                        </p:attrNameLst>
                                      </p:cBhvr>
                                      <p:to>
                                        <p:strVal val="visible"/>
                                      </p:to>
                                    </p:set>
                                    <p:animEffect transition="in" filter="blinds(horizontal)">
                                      <p:cBhvr>
                                        <p:cTn id="15" dur="5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P spid="29701" grpId="0" autoUpdateAnimBg="0"/>
      <p:bldP spid="2970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Oval 2"/>
          <p:cNvSpPr>
            <a:spLocks noChangeArrowheads="1"/>
          </p:cNvSpPr>
          <p:nvPr/>
        </p:nvSpPr>
        <p:spPr bwMode="auto">
          <a:xfrm>
            <a:off x="395288" y="1268413"/>
            <a:ext cx="898525" cy="990600"/>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4000" b="1"/>
              <a:t>4a</a:t>
            </a:r>
          </a:p>
        </p:txBody>
      </p:sp>
      <p:sp>
        <p:nvSpPr>
          <p:cNvPr id="30723" name="WordArt 4"/>
          <p:cNvSpPr>
            <a:spLocks noChangeArrowheads="1" noChangeShapeType="1" noTextEdit="1"/>
          </p:cNvSpPr>
          <p:nvPr/>
        </p:nvSpPr>
        <p:spPr bwMode="auto">
          <a:xfrm>
            <a:off x="2339975" y="260350"/>
            <a:ext cx="2663825" cy="987425"/>
          </a:xfrm>
          <a:prstGeom prst="rect">
            <a:avLst/>
          </a:prstGeom>
        </p:spPr>
        <p:txBody>
          <a:bodyPr wrap="none" fromWordArt="1">
            <a:prstTxWarp prst="textWave4">
              <a:avLst>
                <a:gd name="adj1" fmla="val 6250"/>
                <a:gd name="adj2" fmla="val 0"/>
              </a:avLst>
            </a:prstTxWarp>
          </a:bodyPr>
          <a:lstStyle/>
          <a:p>
            <a:pPr algn="ctr"/>
            <a:r>
              <a:rPr lang="en-US" altLang="zh-CN" sz="4000" b="1" kern="10">
                <a:ln w="19050" cmpd="sng">
                  <a:solidFill>
                    <a:srgbClr val="339966"/>
                  </a:solidFill>
                  <a:round/>
                  <a:headEnd/>
                  <a:tailEnd/>
                </a:ln>
                <a:solidFill>
                  <a:srgbClr val="FF00FF"/>
                </a:solidFill>
                <a:effectLst>
                  <a:outerShdw dist="35921" dir="2700000" algn="ctr" rotWithShape="0">
                    <a:srgbClr val="990000"/>
                  </a:outerShdw>
                </a:effectLst>
                <a:latin typeface="Arial"/>
                <a:cs typeface="Arial"/>
              </a:rPr>
              <a:t>Practice</a:t>
            </a:r>
            <a:endParaRPr lang="zh-CN" altLang="en-US" sz="4000" b="1" kern="10">
              <a:ln w="19050" cmpd="sng">
                <a:solidFill>
                  <a:srgbClr val="339966"/>
                </a:solidFill>
                <a:round/>
                <a:headEnd/>
                <a:tailEnd/>
              </a:ln>
              <a:solidFill>
                <a:srgbClr val="FF00FF"/>
              </a:solidFill>
              <a:effectLst>
                <a:outerShdw dist="35921" dir="2700000" algn="ctr" rotWithShape="0">
                  <a:srgbClr val="990000"/>
                </a:outerShdw>
              </a:effectLst>
              <a:latin typeface="Arial"/>
              <a:cs typeface="Arial"/>
            </a:endParaRPr>
          </a:p>
        </p:txBody>
      </p:sp>
      <p:sp>
        <p:nvSpPr>
          <p:cNvPr id="30724" name="Rectangle 12"/>
          <p:cNvSpPr>
            <a:spLocks noChangeArrowheads="1"/>
          </p:cNvSpPr>
          <p:nvPr/>
        </p:nvSpPr>
        <p:spPr bwMode="auto">
          <a:xfrm>
            <a:off x="1476375" y="1268413"/>
            <a:ext cx="74168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b="1">
                <a:solidFill>
                  <a:srgbClr val="0000FF"/>
                </a:solidFill>
              </a:rPr>
              <a:t>Rewrite the sentences using the passive voice.</a:t>
            </a:r>
            <a:endParaRPr lang="zh-CN" altLang="en-US" sz="3600" b="1">
              <a:solidFill>
                <a:srgbClr val="0000FF"/>
              </a:solidFill>
            </a:endParaRPr>
          </a:p>
        </p:txBody>
      </p:sp>
      <p:sp>
        <p:nvSpPr>
          <p:cNvPr id="30725" name="Text Box 5"/>
          <p:cNvSpPr txBox="1">
            <a:spLocks noChangeArrowheads="1"/>
          </p:cNvSpPr>
          <p:nvPr/>
        </p:nvSpPr>
        <p:spPr bwMode="auto">
          <a:xfrm>
            <a:off x="612775" y="3870325"/>
            <a:ext cx="8135938"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6600FF"/>
                </a:solidFill>
              </a:rPr>
              <a:t>点拨：原句为一般过去时态，原句的谓语动词为</a:t>
            </a:r>
            <a:r>
              <a:rPr lang="en-US" altLang="zh-CN" sz="3600" b="1">
                <a:solidFill>
                  <a:srgbClr val="6600FF"/>
                </a:solidFill>
              </a:rPr>
              <a:t>sold</a:t>
            </a:r>
            <a:r>
              <a:rPr lang="zh-CN" altLang="en-US" sz="3600" b="1">
                <a:solidFill>
                  <a:srgbClr val="6600FF"/>
                </a:solidFill>
              </a:rPr>
              <a:t>，宾语为</a:t>
            </a:r>
            <a:r>
              <a:rPr lang="en-US" altLang="zh-CN" sz="3600" b="1">
                <a:solidFill>
                  <a:srgbClr val="6600FF"/>
                </a:solidFill>
              </a:rPr>
              <a:t>the fridge</a:t>
            </a:r>
            <a:r>
              <a:rPr lang="zh-CN" altLang="en-US" sz="3600" b="1">
                <a:solidFill>
                  <a:srgbClr val="6600FF"/>
                </a:solidFill>
              </a:rPr>
              <a:t>；改为被动语态时，应将</a:t>
            </a:r>
            <a:r>
              <a:rPr lang="en-US" altLang="zh-CN" sz="3600" b="1">
                <a:solidFill>
                  <a:srgbClr val="6600FF"/>
                </a:solidFill>
              </a:rPr>
              <a:t>the fridge</a:t>
            </a:r>
            <a:r>
              <a:rPr lang="zh-CN" altLang="en-US" sz="3600" b="1">
                <a:solidFill>
                  <a:srgbClr val="6600FF"/>
                </a:solidFill>
              </a:rPr>
              <a:t>作主语，谓语动词用</a:t>
            </a:r>
            <a:r>
              <a:rPr lang="en-US" altLang="zh-CN" sz="3600" b="1">
                <a:solidFill>
                  <a:srgbClr val="6600FF"/>
                </a:solidFill>
              </a:rPr>
              <a:t>was sold</a:t>
            </a:r>
            <a:r>
              <a:rPr lang="zh-CN" altLang="en-US" sz="3600" b="1">
                <a:solidFill>
                  <a:srgbClr val="6600FF"/>
                </a:solidFill>
              </a:rPr>
              <a:t>的形式。</a:t>
            </a:r>
            <a:endParaRPr lang="en-US" altLang="zh-CN" sz="3600" b="1">
              <a:solidFill>
                <a:srgbClr val="6600FF"/>
              </a:solidFill>
            </a:endParaRPr>
          </a:p>
        </p:txBody>
      </p:sp>
      <p:sp>
        <p:nvSpPr>
          <p:cNvPr id="30726" name="Text Box 19"/>
          <p:cNvSpPr txBox="1">
            <a:spLocks noChangeArrowheads="1"/>
          </p:cNvSpPr>
          <p:nvPr/>
        </p:nvSpPr>
        <p:spPr bwMode="auto">
          <a:xfrm>
            <a:off x="250825" y="2565400"/>
            <a:ext cx="817245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b="1"/>
              <a:t>1. They sold the fridge at a low price.</a:t>
            </a:r>
          </a:p>
          <a:p>
            <a:pPr>
              <a:lnSpc>
                <a:spcPct val="110000"/>
              </a:lnSpc>
            </a:pPr>
            <a:r>
              <a:rPr lang="en-US" altLang="zh-CN" sz="3600" b="1"/>
              <a:t>    _______________________________</a:t>
            </a:r>
          </a:p>
        </p:txBody>
      </p:sp>
      <p:sp>
        <p:nvSpPr>
          <p:cNvPr id="30727" name="Text Box 22"/>
          <p:cNvSpPr txBox="1">
            <a:spLocks noChangeArrowheads="1"/>
          </p:cNvSpPr>
          <p:nvPr/>
        </p:nvSpPr>
        <p:spPr bwMode="auto">
          <a:xfrm>
            <a:off x="755650" y="3219450"/>
            <a:ext cx="7200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The fridge was sold at a low price. </a:t>
            </a:r>
          </a:p>
        </p:txBody>
      </p:sp>
    </p:spTree>
    <p:extLst>
      <p:ext uri="{BB962C8B-B14F-4D97-AF65-F5344CB8AC3E}">
        <p14:creationId xmlns:p14="http://schemas.microsoft.com/office/powerpoint/2010/main" val="33385174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
                                          </p:val>
                                        </p:tav>
                                        <p:tav tm="100000">
                                          <p:val>
                                            <p:strVal val="#ppt_w"/>
                                          </p:val>
                                        </p:tav>
                                      </p:tavLst>
                                    </p:anim>
                                    <p:anim calcmode="lin" valueType="num">
                                      <p:cBhvr>
                                        <p:cTn id="8" dur="500" fill="hold"/>
                                        <p:tgtEl>
                                          <p:spTgt spid="30725"/>
                                        </p:tgtEl>
                                        <p:attrNameLst>
                                          <p:attrName>ppt_h</p:attrName>
                                        </p:attrNameLst>
                                      </p:cBhvr>
                                      <p:tavLst>
                                        <p:tav tm="0">
                                          <p:val>
                                            <p:fltVal val="0"/>
                                          </p:val>
                                        </p:tav>
                                        <p:tav tm="100000">
                                          <p:val>
                                            <p:strVal val="#ppt_h"/>
                                          </p:val>
                                        </p:tav>
                                      </p:tavLst>
                                    </p:anim>
                                    <p:animEffect transition="in" filter="fade">
                                      <p:cBhvr>
                                        <p:cTn id="9" dur="500"/>
                                        <p:tgtEl>
                                          <p:spTgt spid="307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0727"/>
                                        </p:tgtEl>
                                        <p:attrNameLst>
                                          <p:attrName>style.visibility</p:attrName>
                                        </p:attrNameLst>
                                      </p:cBhvr>
                                      <p:to>
                                        <p:strVal val="visible"/>
                                      </p:to>
                                    </p:set>
                                    <p:animEffect transition="in" filter="strips(downLeft)">
                                      <p:cBhvr>
                                        <p:cTn id="14"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utoUpdateAnimBg="0"/>
      <p:bldP spid="3072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755650" y="3113088"/>
            <a:ext cx="759618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257300" algn="l"/>
              </a:tabLst>
              <a:defRPr>
                <a:solidFill>
                  <a:schemeClr val="tx1"/>
                </a:solidFill>
                <a:latin typeface="Arial" pitchFamily="34" charset="0"/>
                <a:ea typeface="宋体" pitchFamily="2" charset="-122"/>
              </a:defRPr>
            </a:lvl1pPr>
            <a:lvl2pPr marL="742950" indent="-285750">
              <a:tabLst>
                <a:tab pos="1257300" algn="l"/>
              </a:tabLst>
              <a:defRPr>
                <a:solidFill>
                  <a:schemeClr val="tx1"/>
                </a:solidFill>
                <a:latin typeface="Arial" pitchFamily="34" charset="0"/>
                <a:ea typeface="宋体" pitchFamily="2" charset="-122"/>
              </a:defRPr>
            </a:lvl2pPr>
            <a:lvl3pPr marL="1143000" indent="-228600">
              <a:tabLst>
                <a:tab pos="1257300" algn="l"/>
              </a:tabLst>
              <a:defRPr>
                <a:solidFill>
                  <a:schemeClr val="tx1"/>
                </a:solidFill>
                <a:latin typeface="Arial" pitchFamily="34" charset="0"/>
                <a:ea typeface="宋体" pitchFamily="2" charset="-122"/>
              </a:defRPr>
            </a:lvl3pPr>
            <a:lvl4pPr marL="1600200" indent="-228600">
              <a:tabLst>
                <a:tab pos="1257300" algn="l"/>
              </a:tabLst>
              <a:defRPr>
                <a:solidFill>
                  <a:schemeClr val="tx1"/>
                </a:solidFill>
                <a:latin typeface="Arial" pitchFamily="34" charset="0"/>
                <a:ea typeface="宋体" pitchFamily="2" charset="-122"/>
              </a:defRPr>
            </a:lvl4pPr>
            <a:lvl5pPr marL="2057400" indent="-228600">
              <a:tabLst>
                <a:tab pos="1257300"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1257300"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1257300"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1257300"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1257300" algn="l"/>
              </a:tabLst>
              <a:defRPr>
                <a:solidFill>
                  <a:schemeClr val="tx1"/>
                </a:solidFill>
                <a:latin typeface="Arial" pitchFamily="34" charset="0"/>
                <a:ea typeface="宋体" pitchFamily="2" charset="-122"/>
              </a:defRPr>
            </a:lvl9pPr>
          </a:lstStyle>
          <a:p>
            <a:pPr>
              <a:lnSpc>
                <a:spcPct val="120000"/>
              </a:lnSpc>
            </a:pPr>
            <a:r>
              <a:rPr lang="zh-CN" altLang="en-US" sz="3600" b="1">
                <a:solidFill>
                  <a:srgbClr val="6600FF"/>
                </a:solidFill>
              </a:rPr>
              <a:t>点拨：分析原句的句子结构可知，</a:t>
            </a:r>
            <a:r>
              <a:rPr lang="en-US" altLang="zh-CN" sz="3600" b="1">
                <a:solidFill>
                  <a:srgbClr val="6600FF"/>
                </a:solidFill>
              </a:rPr>
              <a:t>stole</a:t>
            </a:r>
            <a:r>
              <a:rPr lang="zh-CN" altLang="en-US" sz="3600" b="1">
                <a:solidFill>
                  <a:srgbClr val="6600FF"/>
                </a:solidFill>
              </a:rPr>
              <a:t>是谓语动	词，</a:t>
            </a:r>
            <a:r>
              <a:rPr lang="en-US" altLang="zh-CN" sz="3600" b="1">
                <a:solidFill>
                  <a:srgbClr val="6600FF"/>
                </a:solidFill>
              </a:rPr>
              <a:t>my camera</a:t>
            </a:r>
            <a:r>
              <a:rPr lang="zh-CN" altLang="en-US" sz="3600" b="1">
                <a:solidFill>
                  <a:srgbClr val="6600FF"/>
                </a:solidFill>
              </a:rPr>
              <a:t>是句子的宾语；改为被动语态句时，应将</a:t>
            </a:r>
            <a:r>
              <a:rPr lang="en-US" altLang="zh-CN" sz="3600" b="1">
                <a:solidFill>
                  <a:srgbClr val="6600FF"/>
                </a:solidFill>
              </a:rPr>
              <a:t>my camera</a:t>
            </a:r>
            <a:r>
              <a:rPr lang="zh-CN" altLang="en-US" sz="3600" b="1">
                <a:solidFill>
                  <a:srgbClr val="6600FF"/>
                </a:solidFill>
              </a:rPr>
              <a:t>作句子主语，谓语动词用</a:t>
            </a:r>
            <a:r>
              <a:rPr lang="en-US" altLang="zh-CN" sz="3600" b="1">
                <a:solidFill>
                  <a:srgbClr val="6600FF"/>
                </a:solidFill>
              </a:rPr>
              <a:t>was stolen</a:t>
            </a:r>
            <a:r>
              <a:rPr lang="zh-CN" altLang="en-US" sz="3600" b="1">
                <a:solidFill>
                  <a:srgbClr val="6600FF"/>
                </a:solidFill>
              </a:rPr>
              <a:t>的形式。</a:t>
            </a:r>
            <a:endParaRPr lang="en-US" altLang="zh-CN" sz="3600" b="1">
              <a:solidFill>
                <a:srgbClr val="6600FF"/>
              </a:solidFill>
            </a:endParaRPr>
          </a:p>
        </p:txBody>
      </p:sp>
      <p:sp>
        <p:nvSpPr>
          <p:cNvPr id="31747" name="Text Box 5"/>
          <p:cNvSpPr txBox="1">
            <a:spLocks noChangeArrowheads="1"/>
          </p:cNvSpPr>
          <p:nvPr/>
        </p:nvSpPr>
        <p:spPr bwMode="auto">
          <a:xfrm>
            <a:off x="288925" y="549275"/>
            <a:ext cx="8315325"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2913" indent="-442913">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2. Somebody stole my camera </a:t>
            </a:r>
          </a:p>
          <a:p>
            <a:pPr>
              <a:lnSpc>
                <a:spcPct val="120000"/>
              </a:lnSpc>
            </a:pPr>
            <a:r>
              <a:rPr lang="en-US" altLang="zh-CN" sz="3600" b="1"/>
              <a:t>    from my hotel room. </a:t>
            </a:r>
          </a:p>
          <a:p>
            <a:pPr>
              <a:lnSpc>
                <a:spcPct val="120000"/>
              </a:lnSpc>
            </a:pPr>
            <a:r>
              <a:rPr lang="en-US" altLang="zh-CN" sz="3600" b="1"/>
              <a:t>    _________________________________</a:t>
            </a:r>
          </a:p>
          <a:p>
            <a:pPr>
              <a:lnSpc>
                <a:spcPct val="120000"/>
              </a:lnSpc>
            </a:pPr>
            <a:r>
              <a:rPr lang="en-US" altLang="zh-CN" sz="3600" b="1"/>
              <a:t>    _________________________________</a:t>
            </a:r>
          </a:p>
        </p:txBody>
      </p:sp>
      <p:sp>
        <p:nvSpPr>
          <p:cNvPr id="31748" name="Text Box 21"/>
          <p:cNvSpPr txBox="1">
            <a:spLocks noChangeArrowheads="1"/>
          </p:cNvSpPr>
          <p:nvPr/>
        </p:nvSpPr>
        <p:spPr bwMode="auto">
          <a:xfrm>
            <a:off x="755650" y="1849438"/>
            <a:ext cx="813752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My camera was stolen from my hotel room. </a:t>
            </a:r>
          </a:p>
        </p:txBody>
      </p:sp>
    </p:spTree>
    <p:extLst>
      <p:ext uri="{BB962C8B-B14F-4D97-AF65-F5344CB8AC3E}">
        <p14:creationId xmlns:p14="http://schemas.microsoft.com/office/powerpoint/2010/main" val="23850148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ppt_w</p:attrName>
                                        </p:attrNameLst>
                                      </p:cBhvr>
                                      <p:tavLst>
                                        <p:tav tm="0">
                                          <p:val>
                                            <p:fltVal val="0"/>
                                          </p:val>
                                        </p:tav>
                                        <p:tav tm="100000">
                                          <p:val>
                                            <p:strVal val="#ppt_w"/>
                                          </p:val>
                                        </p:tav>
                                      </p:tavLst>
                                    </p:anim>
                                    <p:anim calcmode="lin" valueType="num">
                                      <p:cBhvr>
                                        <p:cTn id="8" dur="500" fill="hold"/>
                                        <p:tgtEl>
                                          <p:spTgt spid="31746"/>
                                        </p:tgtEl>
                                        <p:attrNameLst>
                                          <p:attrName>ppt_h</p:attrName>
                                        </p:attrNameLst>
                                      </p:cBhvr>
                                      <p:tavLst>
                                        <p:tav tm="0">
                                          <p:val>
                                            <p:fltVal val="0"/>
                                          </p:val>
                                        </p:tav>
                                        <p:tav tm="100000">
                                          <p:val>
                                            <p:strVal val="#ppt_h"/>
                                          </p:val>
                                        </p:tav>
                                      </p:tavLst>
                                    </p:anim>
                                    <p:animEffect transition="in" filter="fade">
                                      <p:cBhvr>
                                        <p:cTn id="9" dur="500"/>
                                        <p:tgtEl>
                                          <p:spTgt spid="3174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1748"/>
                                        </p:tgtEl>
                                        <p:attrNameLst>
                                          <p:attrName>style.visibility</p:attrName>
                                        </p:attrNameLst>
                                      </p:cBhvr>
                                      <p:to>
                                        <p:strVal val="visible"/>
                                      </p:to>
                                    </p:set>
                                    <p:animEffect transition="in" filter="strips(downLeft)">
                                      <p:cBhvr>
                                        <p:cTn id="14"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107950" y="431800"/>
            <a:ext cx="9036050" cy="5354638"/>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3. Where did you take these photos? </a:t>
            </a:r>
          </a:p>
          <a:p>
            <a:pPr>
              <a:lnSpc>
                <a:spcPct val="120000"/>
              </a:lnSpc>
            </a:pPr>
            <a:r>
              <a:rPr lang="en-US" altLang="zh-CN" sz="3600" b="1"/>
              <a:t>   	_________________________________</a:t>
            </a:r>
          </a:p>
          <a:p>
            <a:pPr>
              <a:lnSpc>
                <a:spcPct val="120000"/>
              </a:lnSpc>
            </a:pPr>
            <a:r>
              <a:rPr lang="en-US" altLang="zh-CN" sz="3600" b="1"/>
              <a:t>4. Our parents advised us not to go out alone.</a:t>
            </a:r>
          </a:p>
          <a:p>
            <a:pPr>
              <a:lnSpc>
                <a:spcPct val="120000"/>
              </a:lnSpc>
            </a:pPr>
            <a:r>
              <a:rPr lang="en-US" altLang="zh-CN" sz="3600" b="1"/>
              <a:t>   	_________________________________</a:t>
            </a:r>
          </a:p>
          <a:p>
            <a:pPr>
              <a:lnSpc>
                <a:spcPct val="120000"/>
              </a:lnSpc>
            </a:pPr>
            <a:r>
              <a:rPr lang="en-US" altLang="zh-CN" sz="3600" b="1"/>
              <a:t>5. Different writers translated the book into different languages. </a:t>
            </a:r>
          </a:p>
          <a:p>
            <a:pPr>
              <a:lnSpc>
                <a:spcPct val="120000"/>
              </a:lnSpc>
            </a:pPr>
            <a:r>
              <a:rPr lang="en-US" altLang="zh-CN" sz="3600" b="1"/>
              <a:t> 	</a:t>
            </a:r>
          </a:p>
        </p:txBody>
      </p:sp>
      <p:sp>
        <p:nvSpPr>
          <p:cNvPr id="32771" name="Text Box 21"/>
          <p:cNvSpPr txBox="1">
            <a:spLocks noChangeArrowheads="1"/>
          </p:cNvSpPr>
          <p:nvPr/>
        </p:nvSpPr>
        <p:spPr bwMode="auto">
          <a:xfrm>
            <a:off x="576263" y="1158875"/>
            <a:ext cx="75612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Where were these photos taken? </a:t>
            </a:r>
          </a:p>
        </p:txBody>
      </p:sp>
      <p:sp>
        <p:nvSpPr>
          <p:cNvPr id="32772" name="Text Box 22"/>
          <p:cNvSpPr txBox="1">
            <a:spLocks noChangeArrowheads="1"/>
          </p:cNvSpPr>
          <p:nvPr/>
        </p:nvSpPr>
        <p:spPr bwMode="auto">
          <a:xfrm>
            <a:off x="1547813" y="2565400"/>
            <a:ext cx="777716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We were advised by our parents not to go out alone. </a:t>
            </a:r>
          </a:p>
        </p:txBody>
      </p:sp>
      <p:sp>
        <p:nvSpPr>
          <p:cNvPr id="32773" name="Text Box 22"/>
          <p:cNvSpPr txBox="1">
            <a:spLocks noChangeArrowheads="1"/>
          </p:cNvSpPr>
          <p:nvPr/>
        </p:nvSpPr>
        <p:spPr bwMode="auto">
          <a:xfrm>
            <a:off x="611188" y="5032375"/>
            <a:ext cx="8281987"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The book was translated into different languages by different writers. </a:t>
            </a:r>
          </a:p>
        </p:txBody>
      </p:sp>
    </p:spTree>
    <p:extLst>
      <p:ext uri="{BB962C8B-B14F-4D97-AF65-F5344CB8AC3E}">
        <p14:creationId xmlns:p14="http://schemas.microsoft.com/office/powerpoint/2010/main" val="5385555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strips(downLeft)">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strips(downLeft)">
                                      <p:cBhvr>
                                        <p:cTn id="12" dur="500"/>
                                        <p:tgtEl>
                                          <p:spTgt spid="327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2773"/>
                                        </p:tgtEl>
                                        <p:attrNameLst>
                                          <p:attrName>style.visibility</p:attrName>
                                        </p:attrNameLst>
                                      </p:cBhvr>
                                      <p:to>
                                        <p:strVal val="visible"/>
                                      </p:to>
                                    </p:set>
                                    <p:animEffect transition="in" filter="strips(downLeft)">
                                      <p:cBhvr>
                                        <p:cTn id="17"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9"/>
          <p:cNvSpPr txBox="1">
            <a:spLocks noChangeArrowheads="1"/>
          </p:cNvSpPr>
          <p:nvPr/>
        </p:nvSpPr>
        <p:spPr bwMode="auto">
          <a:xfrm>
            <a:off x="863600" y="1773238"/>
            <a:ext cx="7596188" cy="47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1. rule (</a:t>
            </a:r>
            <a:r>
              <a:rPr lang="zh-CN" altLang="en-US" sz="3600" b="1"/>
              <a:t>动词</a:t>
            </a:r>
            <a:r>
              <a:rPr lang="en-US" altLang="zh-CN" sz="3600" b="1"/>
              <a:t>) ___________</a:t>
            </a:r>
          </a:p>
          <a:p>
            <a:pPr>
              <a:lnSpc>
                <a:spcPct val="120000"/>
              </a:lnSpc>
            </a:pPr>
            <a:r>
              <a:rPr lang="en-US" altLang="zh-CN" sz="3600" b="1"/>
              <a:t>2. near (</a:t>
            </a:r>
            <a:r>
              <a:rPr lang="zh-CN" altLang="en-US" sz="3600" b="1"/>
              <a:t>副词</a:t>
            </a:r>
            <a:r>
              <a:rPr lang="en-US" altLang="zh-CN" sz="3600" b="1"/>
              <a:t>) ______________</a:t>
            </a:r>
          </a:p>
          <a:p>
            <a:pPr>
              <a:lnSpc>
                <a:spcPct val="120000"/>
              </a:lnSpc>
            </a:pPr>
            <a:r>
              <a:rPr lang="en-US" altLang="zh-CN" sz="3600" b="1"/>
              <a:t>3. nation (</a:t>
            </a:r>
            <a:r>
              <a:rPr lang="zh-CN" altLang="en-US" sz="3600" b="1"/>
              <a:t>形容词</a:t>
            </a:r>
            <a:r>
              <a:rPr lang="en-US" altLang="zh-CN" sz="3600" b="1"/>
              <a:t>)  _____________</a:t>
            </a:r>
          </a:p>
          <a:p>
            <a:pPr>
              <a:lnSpc>
                <a:spcPct val="120000"/>
              </a:lnSpc>
            </a:pPr>
            <a:r>
              <a:rPr lang="en-US" altLang="zh-CN" sz="3600" b="1"/>
              <a:t>4. </a:t>
            </a:r>
            <a:r>
              <a:rPr lang="zh-CN" altLang="en-US" sz="3600" b="1"/>
              <a:t>偶然；意外地 </a:t>
            </a:r>
            <a:r>
              <a:rPr lang="en-US" altLang="zh-CN" sz="3600" b="1"/>
              <a:t>______________</a:t>
            </a:r>
          </a:p>
          <a:p>
            <a:pPr>
              <a:lnSpc>
                <a:spcPct val="120000"/>
              </a:lnSpc>
            </a:pPr>
            <a:r>
              <a:rPr lang="en-US" altLang="zh-CN" sz="3600" b="1"/>
              <a:t>5. </a:t>
            </a:r>
            <a:r>
              <a:rPr lang="zh-CN" altLang="en-US" sz="3600" b="1"/>
              <a:t>发生 </a:t>
            </a:r>
            <a:r>
              <a:rPr lang="en-US" altLang="zh-CN" sz="3600" b="1"/>
              <a:t>______________</a:t>
            </a:r>
          </a:p>
          <a:p>
            <a:pPr>
              <a:lnSpc>
                <a:spcPct val="120000"/>
              </a:lnSpc>
            </a:pPr>
            <a:r>
              <a:rPr lang="en-US" altLang="zh-CN" sz="3600" b="1"/>
              <a:t>6. </a:t>
            </a:r>
            <a:r>
              <a:rPr lang="zh-CN" altLang="en-US" sz="3600" b="1"/>
              <a:t>毫无疑问；的确 </a:t>
            </a:r>
            <a:r>
              <a:rPr lang="en-US" altLang="zh-CN" sz="3600" b="1"/>
              <a:t>____________</a:t>
            </a:r>
          </a:p>
          <a:p>
            <a:pPr>
              <a:lnSpc>
                <a:spcPct val="120000"/>
              </a:lnSpc>
            </a:pPr>
            <a:r>
              <a:rPr lang="en-US" altLang="zh-CN" sz="3600" b="1"/>
              <a:t>7. </a:t>
            </a:r>
            <a:r>
              <a:rPr lang="zh-CN" altLang="en-US" sz="3600" b="1"/>
              <a:t>跌落 </a:t>
            </a:r>
            <a:r>
              <a:rPr lang="en-US" altLang="zh-CN" sz="3600" b="1"/>
              <a:t>____________</a:t>
            </a:r>
          </a:p>
        </p:txBody>
      </p:sp>
      <p:sp>
        <p:nvSpPr>
          <p:cNvPr id="6147" name="WordArt 4"/>
          <p:cNvSpPr>
            <a:spLocks noChangeArrowheads="1" noChangeShapeType="1" noTextEdit="1"/>
          </p:cNvSpPr>
          <p:nvPr/>
        </p:nvSpPr>
        <p:spPr bwMode="auto">
          <a:xfrm>
            <a:off x="2771775" y="260350"/>
            <a:ext cx="3311525" cy="865188"/>
          </a:xfrm>
          <a:prstGeom prst="rect">
            <a:avLst/>
          </a:prstGeom>
        </p:spPr>
        <p:txBody>
          <a:bodyPr wrap="none" fromWordArt="1">
            <a:prstTxWarp prst="textDoubleWave1">
              <a:avLst>
                <a:gd name="adj1" fmla="val 6500"/>
                <a:gd name="adj2" fmla="val 0"/>
              </a:avLst>
            </a:prstTxWarp>
          </a:bodyPr>
          <a:lstStyle/>
          <a:p>
            <a:pPr algn="ctr"/>
            <a:r>
              <a:rPr lang="en-US" altLang="zh-CN" sz="4000" b="1" kern="10" spc="-400">
                <a:ln w="12700" cmpd="sng">
                  <a:solidFill>
                    <a:srgbClr val="000099"/>
                  </a:solidFill>
                  <a:round/>
                  <a:headEnd/>
                  <a:tailEnd/>
                </a:ln>
                <a:solidFill>
                  <a:srgbClr val="FF00FF"/>
                </a:solidFill>
                <a:effectLst>
                  <a:outerShdw dist="125724" dir="18900000" algn="ctr" rotWithShape="0">
                    <a:srgbClr val="000099"/>
                  </a:outerShdw>
                </a:effectLst>
                <a:latin typeface="Arial"/>
                <a:cs typeface="Arial"/>
              </a:rPr>
              <a:t>Revision</a:t>
            </a:r>
            <a:endParaRPr lang="zh-CN" altLang="en-US" sz="4000" b="1" kern="10" spc="-400">
              <a:ln w="12700" cmpd="sng">
                <a:solidFill>
                  <a:srgbClr val="000099"/>
                </a:solidFill>
                <a:round/>
                <a:headEnd/>
                <a:tailEnd/>
              </a:ln>
              <a:solidFill>
                <a:srgbClr val="FF00FF"/>
              </a:solidFill>
              <a:effectLst>
                <a:outerShdw dist="125724" dir="18900000" algn="ctr" rotWithShape="0">
                  <a:srgbClr val="000099"/>
                </a:outerShdw>
              </a:effectLst>
              <a:latin typeface="Arial"/>
              <a:cs typeface="Arial"/>
            </a:endParaRPr>
          </a:p>
        </p:txBody>
      </p:sp>
      <p:sp>
        <p:nvSpPr>
          <p:cNvPr id="6148" name="Text Box 5"/>
          <p:cNvSpPr txBox="1">
            <a:spLocks noChangeArrowheads="1"/>
          </p:cNvSpPr>
          <p:nvPr/>
        </p:nvSpPr>
        <p:spPr bwMode="auto">
          <a:xfrm>
            <a:off x="611188" y="1125538"/>
            <a:ext cx="8243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3600" b="1">
                <a:solidFill>
                  <a:srgbClr val="0000FF"/>
                </a:solidFill>
              </a:rPr>
              <a:t>一、按要求写出下列词汇或词组</a:t>
            </a:r>
            <a:endParaRPr lang="en-US" altLang="zh-CN" sz="3600" b="1">
              <a:solidFill>
                <a:srgbClr val="0000FF"/>
              </a:solidFill>
            </a:endParaRPr>
          </a:p>
        </p:txBody>
      </p:sp>
      <p:sp>
        <p:nvSpPr>
          <p:cNvPr id="6149" name="Text Box 16"/>
          <p:cNvSpPr txBox="1">
            <a:spLocks noChangeArrowheads="1"/>
          </p:cNvSpPr>
          <p:nvPr/>
        </p:nvSpPr>
        <p:spPr bwMode="auto">
          <a:xfrm>
            <a:off x="2627313" y="4516438"/>
            <a:ext cx="345757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take place</a:t>
            </a:r>
          </a:p>
        </p:txBody>
      </p:sp>
      <p:sp>
        <p:nvSpPr>
          <p:cNvPr id="6150" name="Text Box 17"/>
          <p:cNvSpPr txBox="1">
            <a:spLocks noChangeArrowheads="1"/>
          </p:cNvSpPr>
          <p:nvPr/>
        </p:nvSpPr>
        <p:spPr bwMode="auto">
          <a:xfrm>
            <a:off x="4140200" y="2565400"/>
            <a:ext cx="1655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solidFill>
                  <a:srgbClr val="FF0000"/>
                </a:solidFill>
              </a:rPr>
              <a:t>nearly</a:t>
            </a:r>
          </a:p>
        </p:txBody>
      </p:sp>
      <p:sp>
        <p:nvSpPr>
          <p:cNvPr id="6151" name="Text Box 18"/>
          <p:cNvSpPr txBox="1">
            <a:spLocks noChangeArrowheads="1"/>
          </p:cNvSpPr>
          <p:nvPr/>
        </p:nvSpPr>
        <p:spPr bwMode="auto">
          <a:xfrm>
            <a:off x="4284663" y="1844675"/>
            <a:ext cx="129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rule</a:t>
            </a:r>
          </a:p>
        </p:txBody>
      </p:sp>
      <p:sp>
        <p:nvSpPr>
          <p:cNvPr id="6152" name="Text Box 20"/>
          <p:cNvSpPr txBox="1">
            <a:spLocks noChangeArrowheads="1"/>
          </p:cNvSpPr>
          <p:nvPr/>
        </p:nvSpPr>
        <p:spPr bwMode="auto">
          <a:xfrm>
            <a:off x="5076825" y="3213100"/>
            <a:ext cx="23764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national</a:t>
            </a:r>
            <a:endParaRPr lang="zh-CN" altLang="en-US" sz="3600" b="1">
              <a:solidFill>
                <a:srgbClr val="FF0000"/>
              </a:solidFill>
            </a:endParaRPr>
          </a:p>
        </p:txBody>
      </p:sp>
      <p:sp>
        <p:nvSpPr>
          <p:cNvPr id="6153" name="Text Box 6"/>
          <p:cNvSpPr txBox="1">
            <a:spLocks noChangeArrowheads="1"/>
          </p:cNvSpPr>
          <p:nvPr/>
        </p:nvSpPr>
        <p:spPr bwMode="auto">
          <a:xfrm>
            <a:off x="4429125" y="3795713"/>
            <a:ext cx="42481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 by accident</a:t>
            </a:r>
          </a:p>
        </p:txBody>
      </p:sp>
      <p:sp>
        <p:nvSpPr>
          <p:cNvPr id="6154" name="Text Box 7"/>
          <p:cNvSpPr txBox="1">
            <a:spLocks noChangeArrowheads="1"/>
          </p:cNvSpPr>
          <p:nvPr/>
        </p:nvSpPr>
        <p:spPr bwMode="auto">
          <a:xfrm>
            <a:off x="4643438" y="5157788"/>
            <a:ext cx="439261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without doubt</a:t>
            </a:r>
          </a:p>
        </p:txBody>
      </p:sp>
      <p:sp>
        <p:nvSpPr>
          <p:cNvPr id="6155" name="Text Box 7"/>
          <p:cNvSpPr txBox="1">
            <a:spLocks noChangeArrowheads="1"/>
          </p:cNvSpPr>
          <p:nvPr/>
        </p:nvSpPr>
        <p:spPr bwMode="auto">
          <a:xfrm>
            <a:off x="2700338" y="5805488"/>
            <a:ext cx="2089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fall into</a:t>
            </a:r>
          </a:p>
        </p:txBody>
      </p:sp>
    </p:spTree>
    <p:extLst>
      <p:ext uri="{BB962C8B-B14F-4D97-AF65-F5344CB8AC3E}">
        <p14:creationId xmlns:p14="http://schemas.microsoft.com/office/powerpoint/2010/main" val="26363532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fade">
                                      <p:cBhvr>
                                        <p:cTn id="7" dur="800" decel="100000"/>
                                        <p:tgtEl>
                                          <p:spTgt spid="6151"/>
                                        </p:tgtEl>
                                      </p:cBhvr>
                                    </p:animEffect>
                                    <p:anim calcmode="lin" valueType="num">
                                      <p:cBhvr>
                                        <p:cTn id="8" dur="800" decel="100000" fill="hold"/>
                                        <p:tgtEl>
                                          <p:spTgt spid="6151"/>
                                        </p:tgtEl>
                                        <p:attrNameLst>
                                          <p:attrName>style.rotation</p:attrName>
                                        </p:attrNameLst>
                                      </p:cBhvr>
                                      <p:tavLst>
                                        <p:tav tm="0">
                                          <p:val>
                                            <p:fltVal val="-90"/>
                                          </p:val>
                                        </p:tav>
                                        <p:tav tm="100000">
                                          <p:val>
                                            <p:fltVal val="0"/>
                                          </p:val>
                                        </p:tav>
                                      </p:tavLst>
                                    </p:anim>
                                    <p:anim calcmode="lin" valueType="num">
                                      <p:cBhvr>
                                        <p:cTn id="9" dur="800" decel="100000" fill="hold"/>
                                        <p:tgtEl>
                                          <p:spTgt spid="6151"/>
                                        </p:tgtEl>
                                        <p:attrNameLst>
                                          <p:attrName>ppt_x</p:attrName>
                                        </p:attrNameLst>
                                      </p:cBhvr>
                                      <p:tavLst>
                                        <p:tav tm="0">
                                          <p:val>
                                            <p:strVal val="#ppt_x+0.4"/>
                                          </p:val>
                                        </p:tav>
                                        <p:tav tm="100000">
                                          <p:val>
                                            <p:strVal val="#ppt_x-0.05"/>
                                          </p:val>
                                        </p:tav>
                                      </p:tavLst>
                                    </p:anim>
                                    <p:anim calcmode="lin" valueType="num">
                                      <p:cBhvr>
                                        <p:cTn id="10" dur="800" decel="100000" fill="hold"/>
                                        <p:tgtEl>
                                          <p:spTgt spid="615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15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151"/>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5" presetClass="entr" presetSubtype="0" fill="hold" grpId="0" nodeType="clickEffect">
                                  <p:stCondLst>
                                    <p:cond delay="0"/>
                                  </p:stCondLst>
                                  <p:childTnLst>
                                    <p:set>
                                      <p:cBhvr>
                                        <p:cTn id="16" dur="1" fill="hold">
                                          <p:stCondLst>
                                            <p:cond delay="0"/>
                                          </p:stCondLst>
                                        </p:cTn>
                                        <p:tgtEl>
                                          <p:spTgt spid="6150"/>
                                        </p:tgtEl>
                                        <p:attrNameLst>
                                          <p:attrName>style.visibility</p:attrName>
                                        </p:attrNameLst>
                                      </p:cBhvr>
                                      <p:to>
                                        <p:strVal val="visible"/>
                                      </p:to>
                                    </p:set>
                                    <p:anim calcmode="lin" valueType="num">
                                      <p:cBhvr>
                                        <p:cTn id="17" dur="500" decel="50000" fill="hold">
                                          <p:stCondLst>
                                            <p:cond delay="0"/>
                                          </p:stCondLst>
                                        </p:cTn>
                                        <p:tgtEl>
                                          <p:spTgt spid="615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15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150"/>
                                        </p:tgtEl>
                                        <p:attrNameLst>
                                          <p:attrName>ppt_w</p:attrName>
                                        </p:attrNameLst>
                                      </p:cBhvr>
                                      <p:tavLst>
                                        <p:tav tm="0">
                                          <p:val>
                                            <p:strVal val="#ppt_w*.05"/>
                                          </p:val>
                                        </p:tav>
                                        <p:tav tm="100000">
                                          <p:val>
                                            <p:strVal val="#ppt_w"/>
                                          </p:val>
                                        </p:tav>
                                      </p:tavLst>
                                    </p:anim>
                                    <p:anim calcmode="lin" valueType="num">
                                      <p:cBhvr>
                                        <p:cTn id="20" dur="1000" fill="hold"/>
                                        <p:tgtEl>
                                          <p:spTgt spid="615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15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15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15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15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6152"/>
                                        </p:tgtEl>
                                        <p:attrNameLst>
                                          <p:attrName>style.visibility</p:attrName>
                                        </p:attrNameLst>
                                      </p:cBhvr>
                                      <p:to>
                                        <p:strVal val="visible"/>
                                      </p:to>
                                    </p:set>
                                    <p:anim calcmode="lin" valueType="num">
                                      <p:cBhvr additive="base">
                                        <p:cTn id="29" dur="500" fill="hold"/>
                                        <p:tgtEl>
                                          <p:spTgt spid="6152"/>
                                        </p:tgtEl>
                                        <p:attrNameLst>
                                          <p:attrName>ppt_x</p:attrName>
                                        </p:attrNameLst>
                                      </p:cBhvr>
                                      <p:tavLst>
                                        <p:tav tm="0">
                                          <p:val>
                                            <p:strVal val="1+#ppt_w/2"/>
                                          </p:val>
                                        </p:tav>
                                        <p:tav tm="100000">
                                          <p:val>
                                            <p:strVal val="#ppt_x"/>
                                          </p:val>
                                        </p:tav>
                                      </p:tavLst>
                                    </p:anim>
                                    <p:anim calcmode="lin" valueType="num">
                                      <p:cBhvr additive="base">
                                        <p:cTn id="30" dur="500" fill="hold"/>
                                        <p:tgtEl>
                                          <p:spTgt spid="6152"/>
                                        </p:tgtEl>
                                        <p:attrNameLst>
                                          <p:attrName>ppt_y</p:attrName>
                                        </p:attrNameLst>
                                      </p:cBhvr>
                                      <p:tavLst>
                                        <p:tav tm="0">
                                          <p:val>
                                            <p:strVal val="0-#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5" presetClass="entr" presetSubtype="0" fill="hold" grpId="0" nodeType="clickEffect">
                                  <p:stCondLst>
                                    <p:cond delay="0"/>
                                  </p:stCondLst>
                                  <p:childTnLst>
                                    <p:set>
                                      <p:cBhvr>
                                        <p:cTn id="34" dur="1" fill="hold">
                                          <p:stCondLst>
                                            <p:cond delay="0"/>
                                          </p:stCondLst>
                                        </p:cTn>
                                        <p:tgtEl>
                                          <p:spTgt spid="6153"/>
                                        </p:tgtEl>
                                        <p:attrNameLst>
                                          <p:attrName>style.visibility</p:attrName>
                                        </p:attrNameLst>
                                      </p:cBhvr>
                                      <p:to>
                                        <p:strVal val="visible"/>
                                      </p:to>
                                    </p:set>
                                    <p:anim calcmode="lin" valueType="num">
                                      <p:cBhvr>
                                        <p:cTn id="35" dur="500" decel="50000" fill="hold">
                                          <p:stCondLst>
                                            <p:cond delay="0"/>
                                          </p:stCondLst>
                                        </p:cTn>
                                        <p:tgtEl>
                                          <p:spTgt spid="6153"/>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6153"/>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6153"/>
                                        </p:tgtEl>
                                        <p:attrNameLst>
                                          <p:attrName>ppt_w</p:attrName>
                                        </p:attrNameLst>
                                      </p:cBhvr>
                                      <p:tavLst>
                                        <p:tav tm="0">
                                          <p:val>
                                            <p:strVal val="#ppt_w*.05"/>
                                          </p:val>
                                        </p:tav>
                                        <p:tav tm="100000">
                                          <p:val>
                                            <p:strVal val="#ppt_w"/>
                                          </p:val>
                                        </p:tav>
                                      </p:tavLst>
                                    </p:anim>
                                    <p:anim calcmode="lin" valueType="num">
                                      <p:cBhvr>
                                        <p:cTn id="38" dur="1000" fill="hold"/>
                                        <p:tgtEl>
                                          <p:spTgt spid="6153"/>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6153"/>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6153"/>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6153"/>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615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4" presetClass="entr" presetSubtype="0" accel="100000" fill="hold" grpId="0" nodeType="clickEffect">
                                  <p:stCondLst>
                                    <p:cond delay="0"/>
                                  </p:stCondLst>
                                  <p:childTnLst>
                                    <p:set>
                                      <p:cBhvr>
                                        <p:cTn id="46" dur="1" fill="hold">
                                          <p:stCondLst>
                                            <p:cond delay="0"/>
                                          </p:stCondLst>
                                        </p:cTn>
                                        <p:tgtEl>
                                          <p:spTgt spid="6149"/>
                                        </p:tgtEl>
                                        <p:attrNameLst>
                                          <p:attrName>style.visibility</p:attrName>
                                        </p:attrNameLst>
                                      </p:cBhvr>
                                      <p:to>
                                        <p:strVal val="visible"/>
                                      </p:to>
                                    </p:set>
                                    <p:anim calcmode="lin" valueType="num">
                                      <p:cBhvr>
                                        <p:cTn id="47" dur="500" fill="hold"/>
                                        <p:tgtEl>
                                          <p:spTgt spid="6149"/>
                                        </p:tgtEl>
                                        <p:attrNameLst>
                                          <p:attrName>ppt_w</p:attrName>
                                        </p:attrNameLst>
                                      </p:cBhvr>
                                      <p:tavLst>
                                        <p:tav tm="0">
                                          <p:val>
                                            <p:strVal val="#ppt_w*0.05"/>
                                          </p:val>
                                        </p:tav>
                                        <p:tav tm="100000">
                                          <p:val>
                                            <p:strVal val="#ppt_w"/>
                                          </p:val>
                                        </p:tav>
                                      </p:tavLst>
                                    </p:anim>
                                    <p:anim calcmode="lin" valueType="num">
                                      <p:cBhvr>
                                        <p:cTn id="48" dur="500" fill="hold"/>
                                        <p:tgtEl>
                                          <p:spTgt spid="6149"/>
                                        </p:tgtEl>
                                        <p:attrNameLst>
                                          <p:attrName>ppt_h</p:attrName>
                                        </p:attrNameLst>
                                      </p:cBhvr>
                                      <p:tavLst>
                                        <p:tav tm="0">
                                          <p:val>
                                            <p:strVal val="#ppt_h"/>
                                          </p:val>
                                        </p:tav>
                                        <p:tav tm="100000">
                                          <p:val>
                                            <p:strVal val="#ppt_h"/>
                                          </p:val>
                                        </p:tav>
                                      </p:tavLst>
                                    </p:anim>
                                    <p:anim calcmode="lin" valueType="num">
                                      <p:cBhvr>
                                        <p:cTn id="49" dur="500" fill="hold"/>
                                        <p:tgtEl>
                                          <p:spTgt spid="6149"/>
                                        </p:tgtEl>
                                        <p:attrNameLst>
                                          <p:attrName>ppt_x</p:attrName>
                                        </p:attrNameLst>
                                      </p:cBhvr>
                                      <p:tavLst>
                                        <p:tav tm="0">
                                          <p:val>
                                            <p:strVal val="#ppt_x-.2"/>
                                          </p:val>
                                        </p:tav>
                                        <p:tav tm="100000">
                                          <p:val>
                                            <p:strVal val="#ppt_x"/>
                                          </p:val>
                                        </p:tav>
                                      </p:tavLst>
                                    </p:anim>
                                    <p:anim calcmode="lin" valueType="num">
                                      <p:cBhvr>
                                        <p:cTn id="50" dur="500" fill="hold"/>
                                        <p:tgtEl>
                                          <p:spTgt spid="6149"/>
                                        </p:tgtEl>
                                        <p:attrNameLst>
                                          <p:attrName>ppt_y</p:attrName>
                                        </p:attrNameLst>
                                      </p:cBhvr>
                                      <p:tavLst>
                                        <p:tav tm="0">
                                          <p:val>
                                            <p:strVal val="#ppt_y"/>
                                          </p:val>
                                        </p:tav>
                                        <p:tav tm="100000">
                                          <p:val>
                                            <p:strVal val="#ppt_y"/>
                                          </p:val>
                                        </p:tav>
                                      </p:tavLst>
                                    </p:anim>
                                    <p:animEffect transition="in" filter="fade">
                                      <p:cBhvr>
                                        <p:cTn id="51" dur="500"/>
                                        <p:tgtEl>
                                          <p:spTgt spid="6149"/>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6154"/>
                                        </p:tgtEl>
                                        <p:attrNameLst>
                                          <p:attrName>style.visibility</p:attrName>
                                        </p:attrNameLst>
                                      </p:cBhvr>
                                      <p:to>
                                        <p:strVal val="visible"/>
                                      </p:to>
                                    </p:set>
                                    <p:animEffect transition="in" filter="blinds(horizontal)">
                                      <p:cBhvr>
                                        <p:cTn id="56" dur="500"/>
                                        <p:tgtEl>
                                          <p:spTgt spid="615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6155"/>
                                        </p:tgtEl>
                                        <p:attrNameLst>
                                          <p:attrName>style.visibility</p:attrName>
                                        </p:attrNameLst>
                                      </p:cBhvr>
                                      <p:to>
                                        <p:strVal val="visible"/>
                                      </p:to>
                                    </p:set>
                                    <p:animEffect transition="in" filter="blinds(horizontal)">
                                      <p:cBhvr>
                                        <p:cTn id="61" dur="5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utoUpdateAnimBg="0"/>
      <p:bldP spid="6150" grpId="0" autoUpdateAnimBg="0"/>
      <p:bldP spid="6151" grpId="0" autoUpdateAnimBg="0"/>
      <p:bldP spid="6152" grpId="0" autoUpdateAnimBg="0"/>
      <p:bldP spid="6153" grpId="0" autoUpdateAnimBg="0"/>
      <p:bldP spid="6154" grpId="0" autoUpdateAnimBg="0"/>
      <p:bldP spid="615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0" y="2995613"/>
            <a:ext cx="9144000"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1. You ____________ to the party last night, 	weren’t you? Why didn’t you go? </a:t>
            </a:r>
          </a:p>
          <a:p>
            <a:pPr>
              <a:lnSpc>
                <a:spcPct val="120000"/>
              </a:lnSpc>
            </a:pPr>
            <a:r>
              <a:rPr lang="en-US" altLang="zh-CN" sz="3600" b="1"/>
              <a:t>2. The earthquake happened all of a sudden, 	but luckily the villagers _____________ to 	a safe place. </a:t>
            </a:r>
          </a:p>
        </p:txBody>
      </p:sp>
      <p:sp>
        <p:nvSpPr>
          <p:cNvPr id="33795" name="Text Box 5"/>
          <p:cNvSpPr txBox="1">
            <a:spLocks noChangeArrowheads="1"/>
          </p:cNvSpPr>
          <p:nvPr/>
        </p:nvSpPr>
        <p:spPr bwMode="auto">
          <a:xfrm>
            <a:off x="1547813" y="2997200"/>
            <a:ext cx="38163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were invited</a:t>
            </a:r>
          </a:p>
        </p:txBody>
      </p:sp>
      <p:sp>
        <p:nvSpPr>
          <p:cNvPr id="33796" name="Text Box 5"/>
          <p:cNvSpPr txBox="1">
            <a:spLocks noChangeArrowheads="1"/>
          </p:cNvSpPr>
          <p:nvPr/>
        </p:nvSpPr>
        <p:spPr bwMode="auto">
          <a:xfrm>
            <a:off x="250825" y="2163763"/>
            <a:ext cx="8675688" cy="760412"/>
          </a:xfrm>
          <a:prstGeom prst="rect">
            <a:avLst/>
          </a:prstGeom>
          <a:noFill/>
          <a:ln w="9525"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t>eat, like, invite, tell, lock, ring, break, bring</a:t>
            </a:r>
          </a:p>
        </p:txBody>
      </p:sp>
      <p:sp>
        <p:nvSpPr>
          <p:cNvPr id="33797" name="Text Box 5"/>
          <p:cNvSpPr txBox="1">
            <a:spLocks noChangeArrowheads="1"/>
          </p:cNvSpPr>
          <p:nvPr/>
        </p:nvSpPr>
        <p:spPr bwMode="auto">
          <a:xfrm>
            <a:off x="34925" y="5661025"/>
            <a:ext cx="49688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were brought</a:t>
            </a:r>
          </a:p>
        </p:txBody>
      </p:sp>
      <p:sp>
        <p:nvSpPr>
          <p:cNvPr id="33798" name="Oval 2"/>
          <p:cNvSpPr>
            <a:spLocks noChangeArrowheads="1"/>
          </p:cNvSpPr>
          <p:nvPr/>
        </p:nvSpPr>
        <p:spPr bwMode="auto">
          <a:xfrm>
            <a:off x="323850" y="647700"/>
            <a:ext cx="971550" cy="981075"/>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4000" b="1"/>
              <a:t>4b</a:t>
            </a:r>
          </a:p>
        </p:txBody>
      </p:sp>
      <p:sp>
        <p:nvSpPr>
          <p:cNvPr id="33799" name="Rectangle 12"/>
          <p:cNvSpPr>
            <a:spLocks noChangeArrowheads="1"/>
          </p:cNvSpPr>
          <p:nvPr/>
        </p:nvSpPr>
        <p:spPr bwMode="auto">
          <a:xfrm>
            <a:off x="1403350" y="333375"/>
            <a:ext cx="727233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b="1">
                <a:solidFill>
                  <a:srgbClr val="0000FF"/>
                </a:solidFill>
                <a:cs typeface="Times New Roman" pitchFamily="18" charset="0"/>
              </a:rPr>
              <a:t>Complete the sentences with correct forms of the verbs in the box.</a:t>
            </a:r>
            <a:endParaRPr lang="zh-CN" altLang="en-US" sz="3600" b="1">
              <a:solidFill>
                <a:srgbClr val="0000FF"/>
              </a:solidFill>
              <a:cs typeface="Times New Roman" pitchFamily="18" charset="0"/>
            </a:endParaRPr>
          </a:p>
        </p:txBody>
      </p:sp>
      <p:sp>
        <p:nvSpPr>
          <p:cNvPr id="33800" name="AutoShape 10"/>
          <p:cNvSpPr>
            <a:spLocks noChangeArrowheads="1"/>
          </p:cNvSpPr>
          <p:nvPr/>
        </p:nvSpPr>
        <p:spPr bwMode="auto">
          <a:xfrm>
            <a:off x="1619250" y="1412875"/>
            <a:ext cx="5903913" cy="1655763"/>
          </a:xfrm>
          <a:prstGeom prst="wedgeEllipseCallout">
            <a:avLst>
              <a:gd name="adj1" fmla="val -27949"/>
              <a:gd name="adj2" fmla="val 70037"/>
            </a:avLst>
          </a:prstGeom>
          <a:solidFill>
            <a:srgbClr val="FFFF99"/>
          </a:solidFill>
          <a:ln w="9525" cmpd="sng">
            <a:solidFill>
              <a:schemeClr val="tx1"/>
            </a:solidFill>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b="1"/>
              <a:t>句子主语</a:t>
            </a:r>
            <a:r>
              <a:rPr lang="en-US" altLang="zh-CN" b="1"/>
              <a:t>you</a:t>
            </a:r>
            <a:r>
              <a:rPr lang="zh-CN" altLang="en-US" b="1"/>
              <a:t>与</a:t>
            </a:r>
            <a:r>
              <a:rPr lang="en-US" altLang="zh-CN" b="1"/>
              <a:t>invite</a:t>
            </a:r>
            <a:r>
              <a:rPr lang="zh-CN" altLang="en-US" b="1"/>
              <a:t>之间存在被动关系。</a:t>
            </a:r>
            <a:endParaRPr lang="zh-CN" altLang="en-US"/>
          </a:p>
        </p:txBody>
      </p:sp>
      <p:sp>
        <p:nvSpPr>
          <p:cNvPr id="33801" name="AutoShape 11"/>
          <p:cNvSpPr>
            <a:spLocks noChangeArrowheads="1"/>
          </p:cNvSpPr>
          <p:nvPr/>
        </p:nvSpPr>
        <p:spPr bwMode="auto">
          <a:xfrm>
            <a:off x="2916238" y="3573463"/>
            <a:ext cx="5111750" cy="1655762"/>
          </a:xfrm>
          <a:prstGeom prst="wedgeEllipseCallout">
            <a:avLst>
              <a:gd name="adj1" fmla="val 14597"/>
              <a:gd name="adj2" fmla="val 60259"/>
            </a:avLst>
          </a:prstGeom>
          <a:solidFill>
            <a:srgbClr val="FFFF99"/>
          </a:solidFill>
          <a:ln w="9525" cmpd="sng">
            <a:solidFill>
              <a:schemeClr val="tx1"/>
            </a:solidFill>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b="1"/>
              <a:t>villagers</a:t>
            </a:r>
            <a:r>
              <a:rPr lang="zh-CN" altLang="en-US" b="1"/>
              <a:t>与</a:t>
            </a:r>
            <a:r>
              <a:rPr lang="en-US" altLang="zh-CN" b="1"/>
              <a:t>bring</a:t>
            </a:r>
            <a:r>
              <a:rPr lang="zh-CN" altLang="en-US" b="1"/>
              <a:t>之间存在被动关系</a:t>
            </a:r>
          </a:p>
        </p:txBody>
      </p:sp>
    </p:spTree>
    <p:extLst>
      <p:ext uri="{BB962C8B-B14F-4D97-AF65-F5344CB8AC3E}">
        <p14:creationId xmlns:p14="http://schemas.microsoft.com/office/powerpoint/2010/main" val="11786632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ox(in)">
                                      <p:cBhvr>
                                        <p:cTn id="7" dur="500"/>
                                        <p:tgtEl>
                                          <p:spTgt spid="337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checkerboard(across)">
                                      <p:cBhvr>
                                        <p:cTn id="12" dur="500"/>
                                        <p:tgtEl>
                                          <p:spTgt spid="337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3800"/>
                                        </p:tgtEl>
                                        <p:attrNameLst>
                                          <p:attrName>style.visibility</p:attrName>
                                        </p:attrNameLst>
                                      </p:cBhvr>
                                      <p:to>
                                        <p:strVal val="visible"/>
                                      </p:to>
                                    </p:set>
                                    <p:animEffect transition="in" filter="box(in)">
                                      <p:cBhvr>
                                        <p:cTn id="17" dur="500"/>
                                        <p:tgtEl>
                                          <p:spTgt spid="338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1" nodeType="clickEffect">
                                  <p:stCondLst>
                                    <p:cond delay="0"/>
                                  </p:stCondLst>
                                  <p:childTnLst>
                                    <p:animEffect transition="out" filter="blinds(horizontal)">
                                      <p:cBhvr>
                                        <p:cTn id="21" dur="500"/>
                                        <p:tgtEl>
                                          <p:spTgt spid="33800"/>
                                        </p:tgtEl>
                                      </p:cBhvr>
                                    </p:animEffect>
                                    <p:set>
                                      <p:cBhvr>
                                        <p:cTn id="22" dur="1" fill="hold">
                                          <p:stCondLst>
                                            <p:cond delay="499"/>
                                          </p:stCondLst>
                                        </p:cTn>
                                        <p:tgtEl>
                                          <p:spTgt spid="3380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3797"/>
                                        </p:tgtEl>
                                        <p:attrNameLst>
                                          <p:attrName>style.visibility</p:attrName>
                                        </p:attrNameLst>
                                      </p:cBhvr>
                                      <p:to>
                                        <p:strVal val="visible"/>
                                      </p:to>
                                    </p:set>
                                    <p:animEffect transition="in" filter="checkerboard(across)">
                                      <p:cBhvr>
                                        <p:cTn id="27" dur="500"/>
                                        <p:tgtEl>
                                          <p:spTgt spid="3379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3801"/>
                                        </p:tgtEl>
                                        <p:attrNameLst>
                                          <p:attrName>style.visibility</p:attrName>
                                        </p:attrNameLst>
                                      </p:cBhvr>
                                      <p:to>
                                        <p:strVal val="visible"/>
                                      </p:to>
                                    </p:set>
                                    <p:animEffect transition="in" filter="box(in)">
                                      <p:cBhvr>
                                        <p:cTn id="32" dur="500"/>
                                        <p:tgtEl>
                                          <p:spTgt spid="3380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xit" presetSubtype="10" fill="hold" grpId="1" nodeType="clickEffect">
                                  <p:stCondLst>
                                    <p:cond delay="0"/>
                                  </p:stCondLst>
                                  <p:childTnLst>
                                    <p:animEffect transition="out" filter="blinds(horizontal)">
                                      <p:cBhvr>
                                        <p:cTn id="36" dur="500"/>
                                        <p:tgtEl>
                                          <p:spTgt spid="33801"/>
                                        </p:tgtEl>
                                      </p:cBhvr>
                                    </p:animEffect>
                                    <p:set>
                                      <p:cBhvr>
                                        <p:cTn id="37" dur="1" fill="hold">
                                          <p:stCondLst>
                                            <p:cond delay="499"/>
                                          </p:stCondLst>
                                        </p:cTn>
                                        <p:tgtEl>
                                          <p:spTgt spid="338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utoUpdateAnimBg="0"/>
      <p:bldP spid="33797" grpId="0" autoUpdateAnimBg="0"/>
      <p:bldP spid="33800" grpId="0" animBg="1" autoUpdateAnimBg="0"/>
      <p:bldP spid="33800" grpId="1" animBg="1" autoUpdateAnimBg="0"/>
      <p:bldP spid="33801" grpId="0" animBg="1" autoUpdateAnimBg="0"/>
      <p:bldP spid="33801" grpId="1"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5"/>
          <p:cNvSpPr txBox="1">
            <a:spLocks noChangeArrowheads="1"/>
          </p:cNvSpPr>
          <p:nvPr/>
        </p:nvSpPr>
        <p:spPr bwMode="auto">
          <a:xfrm>
            <a:off x="0" y="503238"/>
            <a:ext cx="9144000"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2913" indent="-442913">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600" b="1"/>
              <a:t>3. The door ___________ when we arrived, so we ______ the bell. </a:t>
            </a:r>
          </a:p>
          <a:p>
            <a:pPr>
              <a:lnSpc>
                <a:spcPct val="120000"/>
              </a:lnSpc>
            </a:pPr>
            <a:r>
              <a:rPr lang="en-US" altLang="zh-CN" sz="3600" b="1"/>
              <a:t>4. The students ___________ not to eat or 	drink in class, but Ruby ______ the rule when she started eating a biscuit in science 	class. </a:t>
            </a:r>
          </a:p>
          <a:p>
            <a:pPr>
              <a:lnSpc>
                <a:spcPct val="120000"/>
              </a:lnSpc>
            </a:pPr>
            <a:r>
              <a:rPr lang="en-US" altLang="zh-CN" sz="3600" b="1"/>
              <a:t>5. The cookies __________ by the hungry kids in less than 20 minutes, and they really _____ 	them.  </a:t>
            </a:r>
          </a:p>
        </p:txBody>
      </p:sp>
      <p:sp>
        <p:nvSpPr>
          <p:cNvPr id="34819" name="Text Box 21"/>
          <p:cNvSpPr txBox="1">
            <a:spLocks noChangeArrowheads="1"/>
          </p:cNvSpPr>
          <p:nvPr/>
        </p:nvSpPr>
        <p:spPr bwMode="auto">
          <a:xfrm>
            <a:off x="2266950" y="549275"/>
            <a:ext cx="43211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locked</a:t>
            </a:r>
          </a:p>
        </p:txBody>
      </p:sp>
      <p:sp>
        <p:nvSpPr>
          <p:cNvPr id="34820" name="Text Box 24"/>
          <p:cNvSpPr txBox="1">
            <a:spLocks noChangeArrowheads="1"/>
          </p:cNvSpPr>
          <p:nvPr/>
        </p:nvSpPr>
        <p:spPr bwMode="auto">
          <a:xfrm>
            <a:off x="4067175" y="1196975"/>
            <a:ext cx="1223963"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rang</a:t>
            </a:r>
          </a:p>
        </p:txBody>
      </p:sp>
      <p:sp>
        <p:nvSpPr>
          <p:cNvPr id="34821" name="Text Box 4"/>
          <p:cNvSpPr txBox="1">
            <a:spLocks noChangeArrowheads="1"/>
          </p:cNvSpPr>
          <p:nvPr/>
        </p:nvSpPr>
        <p:spPr bwMode="auto">
          <a:xfrm>
            <a:off x="5364163" y="2471738"/>
            <a:ext cx="165576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broke</a:t>
            </a:r>
          </a:p>
        </p:txBody>
      </p:sp>
      <p:sp>
        <p:nvSpPr>
          <p:cNvPr id="34822" name="Text Box 5"/>
          <p:cNvSpPr txBox="1">
            <a:spLocks noChangeArrowheads="1"/>
          </p:cNvSpPr>
          <p:nvPr/>
        </p:nvSpPr>
        <p:spPr bwMode="auto">
          <a:xfrm>
            <a:off x="3132138" y="1797050"/>
            <a:ext cx="2376487"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were told</a:t>
            </a:r>
          </a:p>
        </p:txBody>
      </p:sp>
      <p:sp>
        <p:nvSpPr>
          <p:cNvPr id="34823" name="Text Box 7"/>
          <p:cNvSpPr txBox="1">
            <a:spLocks noChangeArrowheads="1"/>
          </p:cNvSpPr>
          <p:nvPr/>
        </p:nvSpPr>
        <p:spPr bwMode="auto">
          <a:xfrm>
            <a:off x="2987675" y="4437063"/>
            <a:ext cx="36734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were eaten</a:t>
            </a:r>
          </a:p>
        </p:txBody>
      </p:sp>
      <p:sp>
        <p:nvSpPr>
          <p:cNvPr id="34824" name="Text Box 8"/>
          <p:cNvSpPr txBox="1">
            <a:spLocks noChangeArrowheads="1"/>
          </p:cNvSpPr>
          <p:nvPr/>
        </p:nvSpPr>
        <p:spPr bwMode="auto">
          <a:xfrm>
            <a:off x="3924300" y="5734050"/>
            <a:ext cx="22320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liked</a:t>
            </a:r>
          </a:p>
        </p:txBody>
      </p:sp>
      <p:sp>
        <p:nvSpPr>
          <p:cNvPr id="34825" name="AutoShape 10"/>
          <p:cNvSpPr>
            <a:spLocks noChangeArrowheads="1"/>
          </p:cNvSpPr>
          <p:nvPr/>
        </p:nvSpPr>
        <p:spPr bwMode="auto">
          <a:xfrm>
            <a:off x="827088" y="1989138"/>
            <a:ext cx="7200900" cy="2520950"/>
          </a:xfrm>
          <a:prstGeom prst="wedgeEllipseCallout">
            <a:avLst>
              <a:gd name="adj1" fmla="val -8509"/>
              <a:gd name="adj2" fmla="val -80856"/>
            </a:avLst>
          </a:prstGeom>
          <a:solidFill>
            <a:srgbClr val="FFFF99"/>
          </a:solidFill>
          <a:ln w="9525" cmpd="sng">
            <a:solidFill>
              <a:schemeClr val="tx1"/>
            </a:solidFill>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b="1"/>
              <a:t>the door</a:t>
            </a:r>
            <a:r>
              <a:rPr lang="zh-CN" altLang="en-US" b="1"/>
              <a:t>与</a:t>
            </a:r>
            <a:r>
              <a:rPr lang="en-US" altLang="zh-CN" b="1"/>
              <a:t>lock</a:t>
            </a:r>
            <a:r>
              <a:rPr lang="zh-CN" altLang="en-US" b="1"/>
              <a:t>之间为被动关系；而</a:t>
            </a:r>
            <a:r>
              <a:rPr lang="en-US" altLang="zh-CN" b="1"/>
              <a:t>we</a:t>
            </a:r>
            <a:r>
              <a:rPr lang="zh-CN" altLang="en-US" b="1"/>
              <a:t>与</a:t>
            </a:r>
            <a:r>
              <a:rPr lang="en-US" altLang="zh-CN" b="1"/>
              <a:t>ring</a:t>
            </a:r>
            <a:r>
              <a:rPr lang="zh-CN" altLang="en-US" b="1"/>
              <a:t>之间则为主动关系；其他各题相同。</a:t>
            </a:r>
            <a:endParaRPr lang="zh-CN" altLang="en-US"/>
          </a:p>
        </p:txBody>
      </p:sp>
    </p:spTree>
    <p:extLst>
      <p:ext uri="{BB962C8B-B14F-4D97-AF65-F5344CB8AC3E}">
        <p14:creationId xmlns:p14="http://schemas.microsoft.com/office/powerpoint/2010/main" val="29224472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checkerboard(across)">
                                      <p:cBhvr>
                                        <p:cTn id="7" dur="500"/>
                                        <p:tgtEl>
                                          <p:spTgt spid="3481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4820"/>
                                        </p:tgtEl>
                                        <p:attrNameLst>
                                          <p:attrName>style.visibility</p:attrName>
                                        </p:attrNameLst>
                                      </p:cBhvr>
                                      <p:to>
                                        <p:strVal val="visible"/>
                                      </p:to>
                                    </p:set>
                                    <p:animEffect transition="in" filter="checkerboard(across)">
                                      <p:cBhvr>
                                        <p:cTn id="10" dur="500"/>
                                        <p:tgtEl>
                                          <p:spTgt spid="348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4825"/>
                                        </p:tgtEl>
                                        <p:attrNameLst>
                                          <p:attrName>style.visibility</p:attrName>
                                        </p:attrNameLst>
                                      </p:cBhvr>
                                      <p:to>
                                        <p:strVal val="visible"/>
                                      </p:to>
                                    </p:set>
                                    <p:animEffect transition="in" filter="box(in)">
                                      <p:cBhvr>
                                        <p:cTn id="15" dur="500"/>
                                        <p:tgtEl>
                                          <p:spTgt spid="3482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xit" presetSubtype="10" fill="hold" grpId="1" nodeType="clickEffect">
                                  <p:stCondLst>
                                    <p:cond delay="0"/>
                                  </p:stCondLst>
                                  <p:childTnLst>
                                    <p:animEffect transition="out" filter="blinds(horizontal)">
                                      <p:cBhvr>
                                        <p:cTn id="19" dur="500"/>
                                        <p:tgtEl>
                                          <p:spTgt spid="34825"/>
                                        </p:tgtEl>
                                      </p:cBhvr>
                                    </p:animEffect>
                                    <p:set>
                                      <p:cBhvr>
                                        <p:cTn id="20" dur="1" fill="hold">
                                          <p:stCondLst>
                                            <p:cond delay="499"/>
                                          </p:stCondLst>
                                        </p:cTn>
                                        <p:tgtEl>
                                          <p:spTgt spid="34825"/>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34822"/>
                                        </p:tgtEl>
                                        <p:attrNameLst>
                                          <p:attrName>style.visibility</p:attrName>
                                        </p:attrNameLst>
                                      </p:cBhvr>
                                      <p:to>
                                        <p:strVal val="visible"/>
                                      </p:to>
                                    </p:set>
                                    <p:animEffect transition="in" filter="checkerboard(across)">
                                      <p:cBhvr>
                                        <p:cTn id="25" dur="500"/>
                                        <p:tgtEl>
                                          <p:spTgt spid="3482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34821"/>
                                        </p:tgtEl>
                                        <p:attrNameLst>
                                          <p:attrName>style.visibility</p:attrName>
                                        </p:attrNameLst>
                                      </p:cBhvr>
                                      <p:to>
                                        <p:strVal val="visible"/>
                                      </p:to>
                                    </p:set>
                                    <p:animEffect transition="in" filter="checkerboard(across)">
                                      <p:cBhvr>
                                        <p:cTn id="28" dur="500"/>
                                        <p:tgtEl>
                                          <p:spTgt spid="3482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4823"/>
                                        </p:tgtEl>
                                        <p:attrNameLst>
                                          <p:attrName>style.visibility</p:attrName>
                                        </p:attrNameLst>
                                      </p:cBhvr>
                                      <p:to>
                                        <p:strVal val="visible"/>
                                      </p:to>
                                    </p:set>
                                    <p:animEffect transition="in" filter="checkerboard(across)">
                                      <p:cBhvr>
                                        <p:cTn id="33" dur="500"/>
                                        <p:tgtEl>
                                          <p:spTgt spid="34823"/>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34824"/>
                                        </p:tgtEl>
                                        <p:attrNameLst>
                                          <p:attrName>style.visibility</p:attrName>
                                        </p:attrNameLst>
                                      </p:cBhvr>
                                      <p:to>
                                        <p:strVal val="visible"/>
                                      </p:to>
                                    </p:set>
                                    <p:animEffect transition="in" filter="checkerboard(across)">
                                      <p:cBhvr>
                                        <p:cTn id="36" dur="500"/>
                                        <p:tgtEl>
                                          <p:spTgt spid="34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P spid="34820" grpId="0" autoUpdateAnimBg="0"/>
      <p:bldP spid="34821" grpId="0" autoUpdateAnimBg="0"/>
      <p:bldP spid="34823" grpId="0" autoUpdateAnimBg="0"/>
      <p:bldP spid="34824" grpId="0" autoUpdateAnimBg="0"/>
      <p:bldP spid="34825" grpId="0" animBg="1" autoUpdateAnimBg="0"/>
      <p:bldP spid="34825" grpId="1"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2"/>
          <p:cNvSpPr>
            <a:spLocks noChangeArrowheads="1"/>
          </p:cNvSpPr>
          <p:nvPr/>
        </p:nvSpPr>
        <p:spPr bwMode="auto">
          <a:xfrm>
            <a:off x="107950" y="2781300"/>
            <a:ext cx="8856663"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cs typeface="Times New Roman" pitchFamily="18" charset="0"/>
              </a:rPr>
              <a:t>The telephone ______________ (invent) by Alexander Graham Bell. He __________ (born) in 1847. Mr. Bell ________ (work) on the invention of the telephone with Thomas Watson. </a:t>
            </a:r>
          </a:p>
        </p:txBody>
      </p:sp>
      <p:sp>
        <p:nvSpPr>
          <p:cNvPr id="35843" name="Text Box 4"/>
          <p:cNvSpPr txBox="1">
            <a:spLocks noChangeArrowheads="1"/>
          </p:cNvSpPr>
          <p:nvPr/>
        </p:nvSpPr>
        <p:spPr bwMode="auto">
          <a:xfrm>
            <a:off x="395288" y="4076700"/>
            <a:ext cx="2303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was born</a:t>
            </a:r>
          </a:p>
        </p:txBody>
      </p:sp>
      <p:sp>
        <p:nvSpPr>
          <p:cNvPr id="35844" name="Text Box 5"/>
          <p:cNvSpPr txBox="1">
            <a:spLocks noChangeArrowheads="1"/>
          </p:cNvSpPr>
          <p:nvPr/>
        </p:nvSpPr>
        <p:spPr bwMode="auto">
          <a:xfrm>
            <a:off x="3203575" y="2852738"/>
            <a:ext cx="30972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was invented</a:t>
            </a:r>
          </a:p>
        </p:txBody>
      </p:sp>
      <p:sp>
        <p:nvSpPr>
          <p:cNvPr id="35845" name="Text Box 7"/>
          <p:cNvSpPr txBox="1">
            <a:spLocks noChangeArrowheads="1"/>
          </p:cNvSpPr>
          <p:nvPr/>
        </p:nvSpPr>
        <p:spPr bwMode="auto">
          <a:xfrm>
            <a:off x="179388" y="4725988"/>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worked</a:t>
            </a:r>
          </a:p>
        </p:txBody>
      </p:sp>
      <p:sp>
        <p:nvSpPr>
          <p:cNvPr id="35846" name="Text Box 6"/>
          <p:cNvSpPr txBox="1">
            <a:spLocks noChangeArrowheads="1"/>
          </p:cNvSpPr>
          <p:nvPr/>
        </p:nvSpPr>
        <p:spPr bwMode="auto">
          <a:xfrm>
            <a:off x="1187450" y="679450"/>
            <a:ext cx="79565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0000FF"/>
                </a:solidFill>
              </a:rPr>
              <a:t>Decide whether active or passive forms should be used in these sentence. Write the correct forms in the blanks. </a:t>
            </a:r>
          </a:p>
        </p:txBody>
      </p:sp>
      <p:sp>
        <p:nvSpPr>
          <p:cNvPr id="35847" name="Oval 2"/>
          <p:cNvSpPr>
            <a:spLocks noChangeArrowheads="1"/>
          </p:cNvSpPr>
          <p:nvPr/>
        </p:nvSpPr>
        <p:spPr bwMode="auto">
          <a:xfrm>
            <a:off x="107950" y="939800"/>
            <a:ext cx="898525" cy="865188"/>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4000" b="1"/>
              <a:t>4c</a:t>
            </a:r>
          </a:p>
        </p:txBody>
      </p:sp>
      <p:sp>
        <p:nvSpPr>
          <p:cNvPr id="35848" name="AutoShape 10"/>
          <p:cNvSpPr>
            <a:spLocks noChangeArrowheads="1"/>
          </p:cNvSpPr>
          <p:nvPr/>
        </p:nvSpPr>
        <p:spPr bwMode="auto">
          <a:xfrm>
            <a:off x="1331913" y="4510088"/>
            <a:ext cx="6840537" cy="2232025"/>
          </a:xfrm>
          <a:prstGeom prst="wedgeEllipseCallout">
            <a:avLst>
              <a:gd name="adj1" fmla="val -16838"/>
              <a:gd name="adj2" fmla="val -27171"/>
            </a:avLst>
          </a:prstGeom>
          <a:solidFill>
            <a:srgbClr val="FFFF99"/>
          </a:solidFill>
          <a:ln w="9525" cmpd="sng">
            <a:solidFill>
              <a:schemeClr val="tx1"/>
            </a:solidFill>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b="1"/>
              <a:t>the telephone</a:t>
            </a:r>
            <a:r>
              <a:rPr lang="zh-CN" altLang="en-US" b="1"/>
              <a:t>与</a:t>
            </a:r>
            <a:r>
              <a:rPr lang="en-US" altLang="zh-CN" b="1"/>
              <a:t>invent</a:t>
            </a:r>
            <a:r>
              <a:rPr lang="zh-CN" altLang="en-US" b="1"/>
              <a:t>之间存在被动关系；</a:t>
            </a:r>
            <a:r>
              <a:rPr lang="en-US" altLang="zh-CN" b="1"/>
              <a:t>Mr. Bell</a:t>
            </a:r>
            <a:r>
              <a:rPr lang="zh-CN" altLang="en-US" b="1"/>
              <a:t>与</a:t>
            </a:r>
            <a:r>
              <a:rPr lang="en-US" altLang="zh-CN" b="1"/>
              <a:t>work</a:t>
            </a:r>
            <a:r>
              <a:rPr lang="zh-CN" altLang="en-US" b="1"/>
              <a:t>之间是主动关系。</a:t>
            </a:r>
            <a:endParaRPr lang="en-US" altLang="zh-CN" b="1"/>
          </a:p>
        </p:txBody>
      </p:sp>
    </p:spTree>
    <p:extLst>
      <p:ext uri="{BB962C8B-B14F-4D97-AF65-F5344CB8AC3E}">
        <p14:creationId xmlns:p14="http://schemas.microsoft.com/office/powerpoint/2010/main" val="19236724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848"/>
                                        </p:tgtEl>
                                        <p:attrNameLst>
                                          <p:attrName>style.visibility</p:attrName>
                                        </p:attrNameLst>
                                      </p:cBhvr>
                                      <p:to>
                                        <p:strVal val="visible"/>
                                      </p:to>
                                    </p:set>
                                    <p:animEffect transition="in" filter="box(in)">
                                      <p:cBhvr>
                                        <p:cTn id="7" dur="500"/>
                                        <p:tgtEl>
                                          <p:spTgt spid="358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xit" presetSubtype="10" fill="hold" grpId="1" nodeType="clickEffect">
                                  <p:stCondLst>
                                    <p:cond delay="0"/>
                                  </p:stCondLst>
                                  <p:childTnLst>
                                    <p:animEffect transition="out" filter="blinds(horizontal)">
                                      <p:cBhvr>
                                        <p:cTn id="11" dur="500"/>
                                        <p:tgtEl>
                                          <p:spTgt spid="35848"/>
                                        </p:tgtEl>
                                      </p:cBhvr>
                                    </p:animEffect>
                                    <p:set>
                                      <p:cBhvr>
                                        <p:cTn id="12" dur="1" fill="hold">
                                          <p:stCondLst>
                                            <p:cond delay="499"/>
                                          </p:stCondLst>
                                        </p:cTn>
                                        <p:tgtEl>
                                          <p:spTgt spid="3584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5844"/>
                                        </p:tgtEl>
                                        <p:attrNameLst>
                                          <p:attrName>style.visibility</p:attrName>
                                        </p:attrNameLst>
                                      </p:cBhvr>
                                      <p:to>
                                        <p:strVal val="visible"/>
                                      </p:to>
                                    </p:set>
                                    <p:anim calcmode="lin" valueType="num">
                                      <p:cBhvr additive="base">
                                        <p:cTn id="17" dur="500" fill="hold"/>
                                        <p:tgtEl>
                                          <p:spTgt spid="35844"/>
                                        </p:tgtEl>
                                        <p:attrNameLst>
                                          <p:attrName>ppt_x</p:attrName>
                                        </p:attrNameLst>
                                      </p:cBhvr>
                                      <p:tavLst>
                                        <p:tav tm="0">
                                          <p:val>
                                            <p:strVal val="#ppt_x"/>
                                          </p:val>
                                        </p:tav>
                                        <p:tav tm="100000">
                                          <p:val>
                                            <p:strVal val="#ppt_x"/>
                                          </p:val>
                                        </p:tav>
                                      </p:tavLst>
                                    </p:anim>
                                    <p:anim calcmode="lin" valueType="num">
                                      <p:cBhvr additive="base">
                                        <p:cTn id="1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 calcmode="lin" valueType="num">
                                      <p:cBhvr additive="base">
                                        <p:cTn id="23" dur="500" fill="hold"/>
                                        <p:tgtEl>
                                          <p:spTgt spid="35843"/>
                                        </p:tgtEl>
                                        <p:attrNameLst>
                                          <p:attrName>ppt_x</p:attrName>
                                        </p:attrNameLst>
                                      </p:cBhvr>
                                      <p:tavLst>
                                        <p:tav tm="0">
                                          <p:val>
                                            <p:strVal val="#ppt_x"/>
                                          </p:val>
                                        </p:tav>
                                        <p:tav tm="100000">
                                          <p:val>
                                            <p:strVal val="#ppt_x"/>
                                          </p:val>
                                        </p:tav>
                                      </p:tavLst>
                                    </p:anim>
                                    <p:anim calcmode="lin" valueType="num">
                                      <p:cBhvr additive="base">
                                        <p:cTn id="2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5845"/>
                                        </p:tgtEl>
                                        <p:attrNameLst>
                                          <p:attrName>style.visibility</p:attrName>
                                        </p:attrNameLst>
                                      </p:cBhvr>
                                      <p:to>
                                        <p:strVal val="visible"/>
                                      </p:to>
                                    </p:set>
                                    <p:anim calcmode="lin" valueType="num">
                                      <p:cBhvr additive="base">
                                        <p:cTn id="29" dur="500" fill="hold"/>
                                        <p:tgtEl>
                                          <p:spTgt spid="35845"/>
                                        </p:tgtEl>
                                        <p:attrNameLst>
                                          <p:attrName>ppt_x</p:attrName>
                                        </p:attrNameLst>
                                      </p:cBhvr>
                                      <p:tavLst>
                                        <p:tav tm="0">
                                          <p:val>
                                            <p:strVal val="#ppt_x"/>
                                          </p:val>
                                        </p:tav>
                                        <p:tav tm="100000">
                                          <p:val>
                                            <p:strVal val="#ppt_x"/>
                                          </p:val>
                                        </p:tav>
                                      </p:tavLst>
                                    </p:anim>
                                    <p:anim calcmode="lin" valueType="num">
                                      <p:cBhvr additive="base">
                                        <p:cTn id="30"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P spid="35845" grpId="0" autoUpdateAnimBg="0"/>
      <p:bldP spid="35848" grpId="0" animBg="1" autoUpdateAnimBg="0"/>
      <p:bldP spid="35848" grpId="1"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2"/>
          <p:cNvSpPr>
            <a:spLocks noChangeArrowheads="1"/>
          </p:cNvSpPr>
          <p:nvPr/>
        </p:nvSpPr>
        <p:spPr bwMode="auto">
          <a:xfrm>
            <a:off x="142875" y="881063"/>
            <a:ext cx="8893175" cy="542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cs typeface="Times New Roman" pitchFamily="18" charset="0"/>
              </a:rPr>
              <a:t>In 1875, Mr. Bell _________ (learn) how to send musical notes through an instrument similar to a telephone. Finally, the telephone _____________ (invent) in 1876. The first sentence that  _________ (say) on the telephone by Mr. Bell was “Mr. Watson, come here; I want to see you.” Today the telephone ________ (use) around the world. </a:t>
            </a:r>
          </a:p>
        </p:txBody>
      </p:sp>
      <p:sp>
        <p:nvSpPr>
          <p:cNvPr id="36867" name="Text Box 8"/>
          <p:cNvSpPr txBox="1">
            <a:spLocks noChangeArrowheads="1"/>
          </p:cNvSpPr>
          <p:nvPr/>
        </p:nvSpPr>
        <p:spPr bwMode="auto">
          <a:xfrm>
            <a:off x="3814763" y="908050"/>
            <a:ext cx="2087562"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learned</a:t>
            </a:r>
          </a:p>
        </p:txBody>
      </p:sp>
      <p:sp>
        <p:nvSpPr>
          <p:cNvPr id="36868" name="Text Box 8"/>
          <p:cNvSpPr txBox="1">
            <a:spLocks noChangeArrowheads="1"/>
          </p:cNvSpPr>
          <p:nvPr/>
        </p:nvSpPr>
        <p:spPr bwMode="auto">
          <a:xfrm>
            <a:off x="5219700" y="2781300"/>
            <a:ext cx="32035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invented</a:t>
            </a:r>
          </a:p>
        </p:txBody>
      </p:sp>
      <p:sp>
        <p:nvSpPr>
          <p:cNvPr id="36869" name="Text Box 8"/>
          <p:cNvSpPr txBox="1">
            <a:spLocks noChangeArrowheads="1"/>
          </p:cNvSpPr>
          <p:nvPr/>
        </p:nvSpPr>
        <p:spPr bwMode="auto">
          <a:xfrm>
            <a:off x="323850" y="4149725"/>
            <a:ext cx="2376488"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said</a:t>
            </a:r>
          </a:p>
        </p:txBody>
      </p:sp>
      <p:sp>
        <p:nvSpPr>
          <p:cNvPr id="36870" name="Text Box 7"/>
          <p:cNvSpPr txBox="1">
            <a:spLocks noChangeArrowheads="1"/>
          </p:cNvSpPr>
          <p:nvPr/>
        </p:nvSpPr>
        <p:spPr bwMode="auto">
          <a:xfrm>
            <a:off x="179388" y="6094413"/>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solidFill>
                  <a:srgbClr val="FF0000"/>
                </a:solidFill>
              </a:rPr>
              <a:t> is used</a:t>
            </a:r>
          </a:p>
        </p:txBody>
      </p:sp>
      <p:sp>
        <p:nvSpPr>
          <p:cNvPr id="36871" name="AutoShape 15"/>
          <p:cNvSpPr>
            <a:spLocks noChangeArrowheads="1"/>
          </p:cNvSpPr>
          <p:nvPr/>
        </p:nvSpPr>
        <p:spPr bwMode="auto">
          <a:xfrm>
            <a:off x="1547813" y="1700213"/>
            <a:ext cx="5903912" cy="1655762"/>
          </a:xfrm>
          <a:prstGeom prst="wedgeEllipseCallout">
            <a:avLst>
              <a:gd name="adj1" fmla="val -5579"/>
              <a:gd name="adj2" fmla="val -59491"/>
            </a:avLst>
          </a:prstGeom>
          <a:solidFill>
            <a:srgbClr val="FFFF99"/>
          </a:solidFill>
          <a:ln w="9525" cmpd="sng">
            <a:solidFill>
              <a:schemeClr val="tx1"/>
            </a:solidFill>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b="1"/>
              <a:t>Mr. Bell</a:t>
            </a:r>
            <a:r>
              <a:rPr lang="zh-CN" altLang="en-US" b="1"/>
              <a:t>与</a:t>
            </a:r>
            <a:r>
              <a:rPr lang="en-US" altLang="zh-CN" b="1"/>
              <a:t>learn</a:t>
            </a:r>
            <a:r>
              <a:rPr lang="zh-CN" altLang="en-US" b="1"/>
              <a:t>之间为主动关系。</a:t>
            </a:r>
          </a:p>
        </p:txBody>
      </p:sp>
    </p:spTree>
    <p:extLst>
      <p:ext uri="{BB962C8B-B14F-4D97-AF65-F5344CB8AC3E}">
        <p14:creationId xmlns:p14="http://schemas.microsoft.com/office/powerpoint/2010/main" val="13448518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box(in)">
                                      <p:cBhvr>
                                        <p:cTn id="7" dur="500"/>
                                        <p:tgtEl>
                                          <p:spTgt spid="368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xit" presetSubtype="10" fill="hold" grpId="1" nodeType="clickEffect">
                                  <p:stCondLst>
                                    <p:cond delay="0"/>
                                  </p:stCondLst>
                                  <p:childTnLst>
                                    <p:animEffect transition="out" filter="blinds(horizontal)">
                                      <p:cBhvr>
                                        <p:cTn id="11" dur="500"/>
                                        <p:tgtEl>
                                          <p:spTgt spid="36871"/>
                                        </p:tgtEl>
                                      </p:cBhvr>
                                    </p:animEffect>
                                    <p:set>
                                      <p:cBhvr>
                                        <p:cTn id="12" dur="1" fill="hold">
                                          <p:stCondLst>
                                            <p:cond delay="499"/>
                                          </p:stCondLst>
                                        </p:cTn>
                                        <p:tgtEl>
                                          <p:spTgt spid="36871"/>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6867"/>
                                        </p:tgtEl>
                                        <p:attrNameLst>
                                          <p:attrName>style.visibility</p:attrName>
                                        </p:attrNameLst>
                                      </p:cBhvr>
                                      <p:to>
                                        <p:strVal val="visible"/>
                                      </p:to>
                                    </p:set>
                                    <p:anim calcmode="lin" valueType="num">
                                      <p:cBhvr additive="base">
                                        <p:cTn id="17" dur="500" fill="hold"/>
                                        <p:tgtEl>
                                          <p:spTgt spid="36867"/>
                                        </p:tgtEl>
                                        <p:attrNameLst>
                                          <p:attrName>ppt_x</p:attrName>
                                        </p:attrNameLst>
                                      </p:cBhvr>
                                      <p:tavLst>
                                        <p:tav tm="0">
                                          <p:val>
                                            <p:strVal val="#ppt_x"/>
                                          </p:val>
                                        </p:tav>
                                        <p:tav tm="100000">
                                          <p:val>
                                            <p:strVal val="#ppt_x"/>
                                          </p:val>
                                        </p:tav>
                                      </p:tavLst>
                                    </p:anim>
                                    <p:anim calcmode="lin" valueType="num">
                                      <p:cBhvr additive="base">
                                        <p:cTn id="1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6868"/>
                                        </p:tgtEl>
                                        <p:attrNameLst>
                                          <p:attrName>style.visibility</p:attrName>
                                        </p:attrNameLst>
                                      </p:cBhvr>
                                      <p:to>
                                        <p:strVal val="visible"/>
                                      </p:to>
                                    </p:set>
                                    <p:anim calcmode="lin" valueType="num">
                                      <p:cBhvr additive="base">
                                        <p:cTn id="23" dur="500" fill="hold"/>
                                        <p:tgtEl>
                                          <p:spTgt spid="36868"/>
                                        </p:tgtEl>
                                        <p:attrNameLst>
                                          <p:attrName>ppt_x</p:attrName>
                                        </p:attrNameLst>
                                      </p:cBhvr>
                                      <p:tavLst>
                                        <p:tav tm="0">
                                          <p:val>
                                            <p:strVal val="#ppt_x"/>
                                          </p:val>
                                        </p:tav>
                                        <p:tav tm="100000">
                                          <p:val>
                                            <p:strVal val="#ppt_x"/>
                                          </p:val>
                                        </p:tav>
                                      </p:tavLst>
                                    </p:anim>
                                    <p:anim calcmode="lin" valueType="num">
                                      <p:cBhvr additive="base">
                                        <p:cTn id="2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6869"/>
                                        </p:tgtEl>
                                        <p:attrNameLst>
                                          <p:attrName>style.visibility</p:attrName>
                                        </p:attrNameLst>
                                      </p:cBhvr>
                                      <p:to>
                                        <p:strVal val="visible"/>
                                      </p:to>
                                    </p:set>
                                    <p:anim calcmode="lin" valueType="num">
                                      <p:cBhvr additive="base">
                                        <p:cTn id="29" dur="500" fill="hold"/>
                                        <p:tgtEl>
                                          <p:spTgt spid="36869"/>
                                        </p:tgtEl>
                                        <p:attrNameLst>
                                          <p:attrName>ppt_x</p:attrName>
                                        </p:attrNameLst>
                                      </p:cBhvr>
                                      <p:tavLst>
                                        <p:tav tm="0">
                                          <p:val>
                                            <p:strVal val="#ppt_x"/>
                                          </p:val>
                                        </p:tav>
                                        <p:tav tm="100000">
                                          <p:val>
                                            <p:strVal val="#ppt_x"/>
                                          </p:val>
                                        </p:tav>
                                      </p:tavLst>
                                    </p:anim>
                                    <p:anim calcmode="lin" valueType="num">
                                      <p:cBhvr additive="base">
                                        <p:cTn id="30"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6870"/>
                                        </p:tgtEl>
                                        <p:attrNameLst>
                                          <p:attrName>style.visibility</p:attrName>
                                        </p:attrNameLst>
                                      </p:cBhvr>
                                      <p:to>
                                        <p:strVal val="visible"/>
                                      </p:to>
                                    </p:set>
                                    <p:anim calcmode="lin" valueType="num">
                                      <p:cBhvr additive="base">
                                        <p:cTn id="35" dur="500" fill="hold"/>
                                        <p:tgtEl>
                                          <p:spTgt spid="36870"/>
                                        </p:tgtEl>
                                        <p:attrNameLst>
                                          <p:attrName>ppt_x</p:attrName>
                                        </p:attrNameLst>
                                      </p:cBhvr>
                                      <p:tavLst>
                                        <p:tav tm="0">
                                          <p:val>
                                            <p:strVal val="#ppt_x"/>
                                          </p:val>
                                        </p:tav>
                                        <p:tav tm="100000">
                                          <p:val>
                                            <p:strVal val="#ppt_x"/>
                                          </p:val>
                                        </p:tav>
                                      </p:tavLst>
                                    </p:anim>
                                    <p:anim calcmode="lin" valueType="num">
                                      <p:cBhvr additive="base">
                                        <p:cTn id="36"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P spid="36868" grpId="0" autoUpdateAnimBg="0"/>
      <p:bldP spid="36869" grpId="0" autoUpdateAnimBg="0"/>
      <p:bldP spid="36870" grpId="0" autoUpdateAnimBg="0"/>
      <p:bldP spid="36871" grpId="0" animBg="1" autoUpdateAnimBg="0"/>
      <p:bldP spid="36871" grpId="1"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WordArt 4"/>
          <p:cNvSpPr>
            <a:spLocks noChangeArrowheads="1" noChangeShapeType="1" noTextEdit="1"/>
          </p:cNvSpPr>
          <p:nvPr/>
        </p:nvSpPr>
        <p:spPr bwMode="auto">
          <a:xfrm>
            <a:off x="2484438" y="146050"/>
            <a:ext cx="3600450" cy="979488"/>
          </a:xfrm>
          <a:prstGeom prst="rect">
            <a:avLst/>
          </a:prstGeom>
        </p:spPr>
        <p:txBody>
          <a:bodyPr wrap="none" fromWordArt="1">
            <a:prstTxWarp prst="textDoubleWave1">
              <a:avLst>
                <a:gd name="adj1" fmla="val 6500"/>
                <a:gd name="adj2" fmla="val 0"/>
              </a:avLst>
            </a:prstTxWarp>
          </a:bodyPr>
          <a:lstStyle/>
          <a:p>
            <a:pPr algn="ctr"/>
            <a:r>
              <a:rPr lang="en-US" altLang="zh-CN" sz="4000" b="1" kern="10" spc="-400">
                <a:ln w="12700" cmpd="sng">
                  <a:solidFill>
                    <a:srgbClr val="000099"/>
                  </a:solidFill>
                  <a:round/>
                  <a:headEnd/>
                  <a:tailEnd/>
                </a:ln>
                <a:solidFill>
                  <a:srgbClr val="FF6600"/>
                </a:solidFill>
                <a:effectLst>
                  <a:outerShdw dist="125724" dir="18900000" algn="ctr" rotWithShape="0">
                    <a:srgbClr val="000099"/>
                  </a:outerShdw>
                </a:effectLst>
                <a:latin typeface="Arial"/>
                <a:cs typeface="Arial"/>
              </a:rPr>
              <a:t>Homework</a:t>
            </a:r>
            <a:endParaRPr lang="zh-CN" altLang="en-US" sz="4000" b="1" kern="10" spc="-400">
              <a:ln w="12700" cmpd="sng">
                <a:solidFill>
                  <a:srgbClr val="000099"/>
                </a:solidFill>
                <a:round/>
                <a:headEnd/>
                <a:tailEnd/>
              </a:ln>
              <a:solidFill>
                <a:srgbClr val="FF6600"/>
              </a:solidFill>
              <a:effectLst>
                <a:outerShdw dist="125724" dir="18900000" algn="ctr" rotWithShape="0">
                  <a:srgbClr val="000099"/>
                </a:outerShdw>
              </a:effectLst>
              <a:latin typeface="Arial"/>
              <a:cs typeface="Arial"/>
            </a:endParaRPr>
          </a:p>
        </p:txBody>
      </p:sp>
      <p:sp>
        <p:nvSpPr>
          <p:cNvPr id="37891" name="Text Box 8"/>
          <p:cNvSpPr txBox="1">
            <a:spLocks noChangeArrowheads="1"/>
          </p:cNvSpPr>
          <p:nvPr/>
        </p:nvSpPr>
        <p:spPr bwMode="auto">
          <a:xfrm>
            <a:off x="144463" y="1052513"/>
            <a:ext cx="8748712"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10000"/>
              </a:lnSpc>
            </a:pPr>
            <a:r>
              <a:rPr lang="zh-CN" altLang="en-US" sz="2800" b="1">
                <a:solidFill>
                  <a:srgbClr val="0066FF"/>
                </a:solidFill>
              </a:rPr>
              <a:t>补全下列主动句变被动句。</a:t>
            </a:r>
          </a:p>
          <a:p>
            <a:pPr>
              <a:lnSpc>
                <a:spcPct val="110000"/>
              </a:lnSpc>
            </a:pPr>
            <a:r>
              <a:rPr lang="en-US" altLang="zh-CN" sz="2800" b="1"/>
              <a:t>1. Jenny put her clothes in the suitcase last night.</a:t>
            </a:r>
            <a:endParaRPr lang="zh-CN" altLang="en-US" sz="2800" b="1"/>
          </a:p>
          <a:p>
            <a:pPr>
              <a:lnSpc>
                <a:spcPct val="110000"/>
              </a:lnSpc>
            </a:pPr>
            <a:r>
              <a:rPr lang="en-US" altLang="zh-CN" sz="2800" b="1"/>
              <a:t>	Her clothes__</a:t>
            </a:r>
            <a:r>
              <a:rPr lang="zh-CN" altLang="en-US" sz="2800" b="1">
                <a:solidFill>
                  <a:srgbClr val="FF6600"/>
                </a:solidFill>
              </a:rPr>
              <a:t>was</a:t>
            </a:r>
            <a:r>
              <a:rPr lang="en-US" altLang="zh-CN" sz="2800" b="1"/>
              <a:t>__ _</a:t>
            </a:r>
            <a:r>
              <a:rPr lang="en-US" altLang="zh-CN" sz="2800" b="1">
                <a:solidFill>
                  <a:srgbClr val="FF6600"/>
                </a:solidFill>
              </a:rPr>
              <a:t>_</a:t>
            </a:r>
            <a:r>
              <a:rPr lang="zh-CN" altLang="en-US" sz="2800" b="1">
                <a:solidFill>
                  <a:srgbClr val="FF6600"/>
                </a:solidFill>
              </a:rPr>
              <a:t>put</a:t>
            </a:r>
            <a:r>
              <a:rPr lang="en-US" altLang="zh-CN" sz="2800" b="1">
                <a:solidFill>
                  <a:srgbClr val="FF6600"/>
                </a:solidFill>
              </a:rPr>
              <a:t>_</a:t>
            </a:r>
            <a:r>
              <a:rPr lang="en-US" altLang="zh-CN" sz="2800" b="1"/>
              <a:t>_ in the suitcase last night.</a:t>
            </a:r>
          </a:p>
          <a:p>
            <a:pPr>
              <a:lnSpc>
                <a:spcPct val="110000"/>
              </a:lnSpc>
            </a:pPr>
            <a:r>
              <a:rPr lang="en-US" altLang="zh-CN" sz="2800" b="1"/>
              <a:t>2. The twins sang an English song that day. </a:t>
            </a:r>
            <a:br>
              <a:rPr lang="en-US" altLang="zh-CN" sz="2800" b="1"/>
            </a:br>
            <a:r>
              <a:rPr lang="en-US" altLang="zh-CN" sz="2800" b="1"/>
              <a:t>	An English song _</a:t>
            </a:r>
            <a:r>
              <a:rPr lang="zh-CN" altLang="en-US" sz="2800" b="1">
                <a:solidFill>
                  <a:srgbClr val="FF6600"/>
                </a:solidFill>
              </a:rPr>
              <a:t>was </a:t>
            </a:r>
            <a:r>
              <a:rPr lang="en-US" altLang="zh-CN" sz="2800" b="1">
                <a:solidFill>
                  <a:srgbClr val="FF6600"/>
                </a:solidFill>
              </a:rPr>
              <a:t>___ _</a:t>
            </a:r>
            <a:r>
              <a:rPr lang="zh-CN" altLang="en-US" sz="2800" b="1">
                <a:solidFill>
                  <a:srgbClr val="FF6600"/>
                </a:solidFill>
              </a:rPr>
              <a:t>sung</a:t>
            </a:r>
            <a:r>
              <a:rPr lang="zh-CN" altLang="en-US" sz="2800" b="1"/>
              <a:t>    </a:t>
            </a:r>
            <a:r>
              <a:rPr lang="en-US" altLang="zh-CN" sz="2800" b="1"/>
              <a:t>by the twins 	that day.</a:t>
            </a:r>
          </a:p>
          <a:p>
            <a:pPr>
              <a:lnSpc>
                <a:spcPct val="110000"/>
              </a:lnSpc>
            </a:pPr>
            <a:r>
              <a:rPr lang="en-US" altLang="zh-CN" sz="2800" b="1"/>
              <a:t>3. Did they build a bridge here a year ago? </a:t>
            </a:r>
            <a:br>
              <a:rPr lang="en-US" altLang="zh-CN" sz="2800" b="1"/>
            </a:br>
            <a:r>
              <a:rPr lang="en-US" altLang="zh-CN" sz="2800" b="1"/>
              <a:t> 	</a:t>
            </a:r>
            <a:r>
              <a:rPr lang="en-US" altLang="zh-CN" sz="2800" b="1">
                <a:solidFill>
                  <a:srgbClr val="FF6600"/>
                </a:solidFill>
              </a:rPr>
              <a:t>_</a:t>
            </a:r>
            <a:r>
              <a:rPr lang="zh-CN" altLang="en-US" sz="2800" b="1">
                <a:solidFill>
                  <a:srgbClr val="FF6600"/>
                </a:solidFill>
              </a:rPr>
              <a:t>Was</a:t>
            </a:r>
            <a:r>
              <a:rPr lang="en-US" altLang="zh-CN" sz="2800" b="1"/>
              <a:t>___ a bridge _</a:t>
            </a:r>
            <a:r>
              <a:rPr lang="zh-CN" altLang="en-US" sz="2800" b="1">
                <a:solidFill>
                  <a:srgbClr val="FF6600"/>
                </a:solidFill>
              </a:rPr>
              <a:t>built</a:t>
            </a:r>
            <a:r>
              <a:rPr lang="en-US" altLang="zh-CN" sz="2800" b="1">
                <a:solidFill>
                  <a:srgbClr val="FF6600"/>
                </a:solidFill>
              </a:rPr>
              <a:t>_</a:t>
            </a:r>
            <a:r>
              <a:rPr lang="en-US" altLang="zh-CN" sz="2800" b="1"/>
              <a:t>__ here by them a year ago?</a:t>
            </a:r>
          </a:p>
          <a:p>
            <a:pPr>
              <a:lnSpc>
                <a:spcPct val="110000"/>
              </a:lnSpc>
            </a:pPr>
            <a:r>
              <a:rPr lang="en-US" altLang="zh-CN" sz="2800" b="1"/>
              <a:t>4. They sold out the light green dresses yesterday. </a:t>
            </a:r>
            <a:br>
              <a:rPr lang="en-US" altLang="zh-CN" sz="2800" b="1"/>
            </a:br>
            <a:r>
              <a:rPr lang="en-US" altLang="zh-CN" sz="2800" b="1"/>
              <a:t>	The light green dresses _</a:t>
            </a:r>
            <a:r>
              <a:rPr lang="zh-CN" altLang="en-US" sz="2800" b="1">
                <a:solidFill>
                  <a:srgbClr val="FF6600"/>
                </a:solidFill>
              </a:rPr>
              <a:t>were</a:t>
            </a:r>
            <a:r>
              <a:rPr lang="en-US" altLang="zh-CN" sz="2800" b="1">
                <a:solidFill>
                  <a:srgbClr val="FF6600"/>
                </a:solidFill>
              </a:rPr>
              <a:t>___ </a:t>
            </a:r>
            <a:r>
              <a:rPr lang="zh-CN" altLang="en-US" sz="2800" b="1">
                <a:solidFill>
                  <a:srgbClr val="FF6600"/>
                </a:solidFill>
              </a:rPr>
              <a:t>sold</a:t>
            </a:r>
            <a:r>
              <a:rPr lang="en-US" altLang="zh-CN" sz="2800" b="1">
                <a:solidFill>
                  <a:srgbClr val="FF6600"/>
                </a:solidFill>
              </a:rPr>
              <a:t>_</a:t>
            </a:r>
            <a:r>
              <a:rPr lang="en-US" altLang="zh-CN" sz="2800" b="1"/>
              <a:t>____ _____ out.</a:t>
            </a:r>
            <a:endParaRPr lang="zh-CN" altLang="en-US" sz="2800" b="1"/>
          </a:p>
        </p:txBody>
      </p:sp>
    </p:spTree>
    <p:extLst>
      <p:ext uri="{BB962C8B-B14F-4D97-AF65-F5344CB8AC3E}">
        <p14:creationId xmlns:p14="http://schemas.microsoft.com/office/powerpoint/2010/main" val="38328836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7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descr="http://img3.imgtn.bdimg.com/it/u=23175538,404452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38608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5"/>
          <p:cNvSpPr txBox="1">
            <a:spLocks noChangeArrowheads="1"/>
          </p:cNvSpPr>
          <p:nvPr/>
        </p:nvSpPr>
        <p:spPr bwMode="auto">
          <a:xfrm>
            <a:off x="971550" y="188913"/>
            <a:ext cx="774065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b="1">
                <a:solidFill>
                  <a:srgbClr val="CC0099"/>
                </a:solidFill>
              </a:rPr>
              <a:t>Tell something about how tea was invented by accident.</a:t>
            </a:r>
          </a:p>
        </p:txBody>
      </p:sp>
      <p:sp>
        <p:nvSpPr>
          <p:cNvPr id="7172" name="圆角矩形标注 14"/>
          <p:cNvSpPr>
            <a:spLocks noChangeArrowheads="1"/>
          </p:cNvSpPr>
          <p:nvPr/>
        </p:nvSpPr>
        <p:spPr bwMode="auto">
          <a:xfrm>
            <a:off x="250825" y="1484313"/>
            <a:ext cx="8713788" cy="2232025"/>
          </a:xfrm>
          <a:prstGeom prst="wedgeRoundRectCallout">
            <a:avLst>
              <a:gd name="adj1" fmla="val -4838"/>
              <a:gd name="adj2" fmla="val 60741"/>
              <a:gd name="adj3" fmla="val 16667"/>
            </a:avLst>
          </a:prstGeom>
          <a:noFill/>
          <a:ln w="25400" cmpd="sng">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cs typeface="Times New Roman" pitchFamily="18" charset="0"/>
              </a:rPr>
              <a:t>One day Shen Nong was boiling drinking water over an open fire. Some leaves from a tea plant fell into the water and remained there for some time. </a:t>
            </a:r>
            <a:endParaRPr lang="zh-CN" altLang="en-US" sz="3600" b="1">
              <a:cs typeface="Times New Roman" pitchFamily="18" charset="0"/>
            </a:endParaRPr>
          </a:p>
        </p:txBody>
      </p:sp>
      <p:pic>
        <p:nvPicPr>
          <p:cNvPr id="7173" name="Picture 6" descr="teahistory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508500"/>
            <a:ext cx="371475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3839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7173"/>
                                        </p:tgtEl>
                                        <p:attrNameLst>
                                          <p:attrName>style.visibility</p:attrName>
                                        </p:attrNameLst>
                                      </p:cBhvr>
                                      <p:to>
                                        <p:strVal val="visible"/>
                                      </p:to>
                                    </p:set>
                                    <p:animEffect transition="in" filter="blinds(horizontal)">
                                      <p:cBhvr>
                                        <p:cTn id="11"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descr="http://img3.imgtn.bdimg.com/it/u=23175538,404452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500438"/>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圆角矩形标注 2"/>
          <p:cNvSpPr>
            <a:spLocks noChangeArrowheads="1"/>
          </p:cNvSpPr>
          <p:nvPr/>
        </p:nvSpPr>
        <p:spPr bwMode="auto">
          <a:xfrm>
            <a:off x="395288" y="549275"/>
            <a:ext cx="8424862" cy="2374900"/>
          </a:xfrm>
          <a:prstGeom prst="wedgeRoundRectCallout">
            <a:avLst>
              <a:gd name="adj1" fmla="val -15667"/>
              <a:gd name="adj2" fmla="val 72324"/>
              <a:gd name="adj3" fmla="val 16667"/>
            </a:avLst>
          </a:prstGeom>
          <a:noFill/>
          <a:ln w="25400" cmpd="sng">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cs typeface="Times New Roman" pitchFamily="18" charset="0"/>
              </a:rPr>
              <a:t>It produced a nice smell so he tasted the brown water. It was quite delicious and one of the world’s favorite drink was invented.</a:t>
            </a:r>
            <a:endParaRPr lang="zh-CN" altLang="en-US" sz="3600" b="1">
              <a:cs typeface="Times New Roman" pitchFamily="18" charset="0"/>
            </a:endParaRPr>
          </a:p>
        </p:txBody>
      </p:sp>
      <p:pic>
        <p:nvPicPr>
          <p:cNvPr id="8196" name="Picture 5" descr="Img3440650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4005263"/>
            <a:ext cx="2857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4838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1+#ppt_w/2"/>
                                          </p:val>
                                        </p:tav>
                                        <p:tav tm="100000">
                                          <p:val>
                                            <p:strVal val="#ppt_x"/>
                                          </p:val>
                                        </p:tav>
                                      </p:tavLst>
                                    </p:anim>
                                    <p:anim calcmode="lin" valueType="num">
                                      <p:cBhvr additive="base">
                                        <p:cTn id="8" dur="500" fill="hold"/>
                                        <p:tgtEl>
                                          <p:spTgt spid="819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3" presetClass="entr" presetSubtype="10" fill="hold" nodeType="after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linds(horizontal)">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0eba1a4abd65e7691d649a23de0e55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660900"/>
            <a:ext cx="273685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7" descr="http://img3.imgtn.bdimg.com/it/u=23175538,40445255&amp;fm=23&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4941888"/>
            <a:ext cx="223202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圆角矩形标注 5"/>
          <p:cNvSpPr>
            <a:spLocks noChangeArrowheads="1"/>
          </p:cNvSpPr>
          <p:nvPr/>
        </p:nvSpPr>
        <p:spPr bwMode="auto">
          <a:xfrm>
            <a:off x="179388" y="1125538"/>
            <a:ext cx="8964612" cy="3455987"/>
          </a:xfrm>
          <a:prstGeom prst="wedgeRoundRectCallout">
            <a:avLst>
              <a:gd name="adj1" fmla="val 16653"/>
              <a:gd name="adj2" fmla="val 57903"/>
              <a:gd name="adj3" fmla="val 16667"/>
            </a:avLst>
          </a:prstGeom>
          <a:noFill/>
          <a:ln w="25400" cmpd="sng">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cs typeface="Times New Roman" pitchFamily="18" charset="0"/>
              </a:rPr>
              <a:t>Lu Yu “the saint of tea” mentioned Shen Nong in his book Cha Jing. The book describes how tea plants were grown and used to make tea. It also discusses where the finest tea leaves were produced and what kinds of water were used.  </a:t>
            </a:r>
            <a:endParaRPr lang="zh-CN" altLang="en-US" sz="3600" b="1">
              <a:cs typeface="Times New Roman" pitchFamily="18" charset="0"/>
            </a:endParaRPr>
          </a:p>
        </p:txBody>
      </p:sp>
      <p:sp>
        <p:nvSpPr>
          <p:cNvPr id="9221" name="Text Box 5"/>
          <p:cNvSpPr txBox="1">
            <a:spLocks noChangeArrowheads="1"/>
          </p:cNvSpPr>
          <p:nvPr/>
        </p:nvSpPr>
        <p:spPr bwMode="auto">
          <a:xfrm>
            <a:off x="0" y="339725"/>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b="1">
                <a:solidFill>
                  <a:srgbClr val="CC0099"/>
                </a:solidFill>
              </a:rPr>
              <a:t>Tell something about Lu Yu and his Cha Jing.</a:t>
            </a:r>
          </a:p>
        </p:txBody>
      </p:sp>
      <p:pic>
        <p:nvPicPr>
          <p:cNvPr id="9222" name="Picture 8" descr="F2004111211024300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4797425"/>
            <a:ext cx="1490662"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5214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3" presetClass="entr" presetSubtype="10" fill="hold" nodeType="after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par>
                                <p:cTn id="13" presetID="3" presetClass="entr" presetSubtype="10" fill="hold" nodeType="with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blinds(horizontal)">
                                      <p:cBhvr>
                                        <p:cTn id="15"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 descr="http://img3.imgtn.bdimg.com/it/u=23175538,404452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5300663"/>
            <a:ext cx="194468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圆角矩形标注 3"/>
          <p:cNvSpPr>
            <a:spLocks noChangeArrowheads="1"/>
          </p:cNvSpPr>
          <p:nvPr/>
        </p:nvSpPr>
        <p:spPr bwMode="auto">
          <a:xfrm>
            <a:off x="0" y="1557338"/>
            <a:ext cx="8893175" cy="3455987"/>
          </a:xfrm>
          <a:prstGeom prst="wedgeRoundRectCallout">
            <a:avLst>
              <a:gd name="adj1" fmla="val -21634"/>
              <a:gd name="adj2" fmla="val 57352"/>
              <a:gd name="adj3" fmla="val 16667"/>
            </a:avLst>
          </a:prstGeom>
          <a:noFill/>
          <a:ln w="25400" cmpd="sng">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cs typeface="Times New Roman" pitchFamily="18" charset="0"/>
              </a:rPr>
              <a:t>It is believed that tea was brought to Korea and Japan during 6th and 7th centuries. In England, tea didn’t appear until around 1660. The tea trade from China to Western countries took place in the 19th century.</a:t>
            </a:r>
            <a:endParaRPr lang="zh-CN" altLang="en-US" sz="3600" b="1">
              <a:cs typeface="Times New Roman" pitchFamily="18" charset="0"/>
            </a:endParaRPr>
          </a:p>
        </p:txBody>
      </p:sp>
      <p:sp>
        <p:nvSpPr>
          <p:cNvPr id="10244" name="Text Box 5"/>
          <p:cNvSpPr txBox="1">
            <a:spLocks noChangeArrowheads="1"/>
          </p:cNvSpPr>
          <p:nvPr/>
        </p:nvSpPr>
        <p:spPr bwMode="auto">
          <a:xfrm>
            <a:off x="325438" y="366713"/>
            <a:ext cx="84232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b="1">
                <a:solidFill>
                  <a:srgbClr val="CC0099"/>
                </a:solidFill>
              </a:rPr>
              <a:t>Tell something about how tea spread to other countries.</a:t>
            </a:r>
          </a:p>
        </p:txBody>
      </p:sp>
      <p:pic>
        <p:nvPicPr>
          <p:cNvPr id="10245" name="Picture 6" descr="5351548364_c44572d714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5157788"/>
            <a:ext cx="2286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54231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1+#ppt_w/2"/>
                                          </p:val>
                                        </p:tav>
                                        <p:tav tm="100000">
                                          <p:val>
                                            <p:strVal val="#ppt_x"/>
                                          </p:val>
                                        </p:tav>
                                      </p:tavLst>
                                    </p:anim>
                                    <p:anim calcmode="lin" valueType="num">
                                      <p:cBhvr additive="base">
                                        <p:cTn id="8" dur="500" fill="hold"/>
                                        <p:tgtEl>
                                          <p:spTgt spid="102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3" presetClass="entr" presetSubtype="10" fill="hold" nodeType="after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blinds(horizontal)">
                                      <p:cBhvr>
                                        <p:cTn id="12"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2"/>
          <p:cNvSpPr>
            <a:spLocks noChangeArrowheads="1"/>
          </p:cNvSpPr>
          <p:nvPr/>
        </p:nvSpPr>
        <p:spPr bwMode="auto">
          <a:xfrm>
            <a:off x="288925" y="1771650"/>
            <a:ext cx="74168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b="1">
                <a:solidFill>
                  <a:srgbClr val="0000FF"/>
                </a:solidFill>
              </a:rPr>
              <a:t>根据课本内容，完成下列句子。 </a:t>
            </a:r>
          </a:p>
        </p:txBody>
      </p:sp>
      <p:sp>
        <p:nvSpPr>
          <p:cNvPr id="11267" name="Rectangle 11"/>
          <p:cNvSpPr>
            <a:spLocks noChangeArrowheads="1"/>
          </p:cNvSpPr>
          <p:nvPr/>
        </p:nvSpPr>
        <p:spPr bwMode="auto">
          <a:xfrm>
            <a:off x="288925" y="2347913"/>
            <a:ext cx="8135938"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tabLst>
                <a:tab pos="536575" algn="l"/>
              </a:tabLst>
              <a:defRPr>
                <a:solidFill>
                  <a:schemeClr val="tx1"/>
                </a:solidFill>
                <a:latin typeface="Arial" pitchFamily="34" charset="0"/>
                <a:ea typeface="宋体" pitchFamily="2" charset="-122"/>
              </a:defRPr>
            </a:lvl1pPr>
            <a:lvl2pPr marL="742950" indent="-285750">
              <a:tabLst>
                <a:tab pos="536575" algn="l"/>
              </a:tabLst>
              <a:defRPr>
                <a:solidFill>
                  <a:schemeClr val="tx1"/>
                </a:solidFill>
                <a:latin typeface="Arial" pitchFamily="34" charset="0"/>
                <a:ea typeface="宋体" pitchFamily="2" charset="-122"/>
              </a:defRPr>
            </a:lvl2pPr>
            <a:lvl3pPr marL="1143000" indent="-228600">
              <a:tabLst>
                <a:tab pos="536575" algn="l"/>
              </a:tabLst>
              <a:defRPr>
                <a:solidFill>
                  <a:schemeClr val="tx1"/>
                </a:solidFill>
                <a:latin typeface="Arial" pitchFamily="34" charset="0"/>
                <a:ea typeface="宋体" pitchFamily="2" charset="-122"/>
              </a:defRPr>
            </a:lvl3pPr>
            <a:lvl4pPr marL="1600200" indent="-228600">
              <a:tabLst>
                <a:tab pos="536575" algn="l"/>
              </a:tabLst>
              <a:defRPr>
                <a:solidFill>
                  <a:schemeClr val="tx1"/>
                </a:solidFill>
                <a:latin typeface="Arial" pitchFamily="34" charset="0"/>
                <a:ea typeface="宋体" pitchFamily="2" charset="-122"/>
              </a:defRPr>
            </a:lvl4pPr>
            <a:lvl5pPr marL="2057400" indent="-228600">
              <a:tabLst>
                <a:tab pos="536575"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9pPr>
          </a:lstStyle>
          <a:p>
            <a:pPr>
              <a:lnSpc>
                <a:spcPct val="120000"/>
              </a:lnSpc>
            </a:pPr>
            <a:r>
              <a:rPr lang="en-US" altLang="zh-CN" sz="3600" b="1"/>
              <a:t>1.</a:t>
            </a:r>
            <a:r>
              <a:rPr lang="zh-CN" altLang="en-US" sz="3600" b="1"/>
              <a:t> 拉链是什么时候被发明的？</a:t>
            </a:r>
            <a:endParaRPr lang="en-US" altLang="zh-CN" sz="3600" b="1"/>
          </a:p>
          <a:p>
            <a:pPr>
              <a:lnSpc>
                <a:spcPct val="120000"/>
              </a:lnSpc>
            </a:pPr>
            <a:r>
              <a:rPr lang="en-US" altLang="zh-CN" sz="3600" b="1"/>
              <a:t>  		______ _____ the zipper ________?</a:t>
            </a:r>
          </a:p>
          <a:p>
            <a:pPr>
              <a:lnSpc>
                <a:spcPct val="120000"/>
              </a:lnSpc>
            </a:pPr>
            <a:r>
              <a:rPr lang="en-US" altLang="zh-CN" sz="3600" b="1"/>
              <a:t>2. </a:t>
            </a:r>
            <a:r>
              <a:rPr lang="zh-CN" altLang="en-US" sz="3600" b="1"/>
              <a:t>它于</a:t>
            </a:r>
            <a:r>
              <a:rPr lang="en-US" altLang="zh-CN" sz="3600" b="1"/>
              <a:t>1893</a:t>
            </a:r>
            <a:r>
              <a:rPr lang="zh-CN" altLang="en-US" sz="3600" b="1"/>
              <a:t>年被发明。</a:t>
            </a:r>
            <a:endParaRPr lang="en-US" altLang="zh-CN" sz="3600" b="1"/>
          </a:p>
          <a:p>
            <a:pPr>
              <a:lnSpc>
                <a:spcPct val="120000"/>
              </a:lnSpc>
            </a:pPr>
            <a:r>
              <a:rPr lang="en-US" altLang="zh-CN" sz="3600" b="1"/>
              <a:t>  		It ______ _________ in 1893. </a:t>
            </a:r>
          </a:p>
        </p:txBody>
      </p:sp>
      <p:sp>
        <p:nvSpPr>
          <p:cNvPr id="11268" name="WordArt 4"/>
          <p:cNvSpPr>
            <a:spLocks noChangeArrowheads="1" noChangeShapeType="1" noTextEdit="1"/>
          </p:cNvSpPr>
          <p:nvPr/>
        </p:nvSpPr>
        <p:spPr bwMode="auto">
          <a:xfrm>
            <a:off x="1619250" y="620713"/>
            <a:ext cx="5689600" cy="908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altLang="zh-CN" sz="4000" b="1">
                <a:gradFill rotWithShape="1">
                  <a:gsLst>
                    <a:gs pos="0">
                      <a:srgbClr val="9999FF"/>
                    </a:gs>
                    <a:gs pos="100000">
                      <a:srgbClr val="009999"/>
                    </a:gs>
                  </a:gsLst>
                  <a:lin ang="5400000" scaled="1"/>
                </a:gradFill>
                <a:effectLst>
                  <a:outerShdw dist="53882" dir="2700000" algn="ctr" rotWithShape="0">
                    <a:srgbClr val="C0C0C0">
                      <a:alpha val="76999"/>
                    </a:srgbClr>
                  </a:outerShdw>
                </a:effectLst>
                <a:latin typeface="Arial"/>
                <a:cs typeface="Arial"/>
              </a:rPr>
              <a:t>Grammar Focus</a:t>
            </a:r>
            <a:endParaRPr lang="zh-CN" altLang="en-US" sz="4000" b="1">
              <a:gradFill rotWithShape="1">
                <a:gsLst>
                  <a:gs pos="0">
                    <a:srgbClr val="9999FF"/>
                  </a:gs>
                  <a:gs pos="100000">
                    <a:srgbClr val="009999"/>
                  </a:gs>
                </a:gsLst>
                <a:lin ang="5400000" scaled="1"/>
              </a:gradFill>
              <a:effectLst>
                <a:outerShdw dist="53882" dir="2700000" algn="ctr" rotWithShape="0">
                  <a:srgbClr val="C0C0C0">
                    <a:alpha val="76999"/>
                  </a:srgbClr>
                </a:outerShdw>
              </a:effectLst>
              <a:latin typeface="Arial"/>
              <a:cs typeface="Arial"/>
            </a:endParaRPr>
          </a:p>
        </p:txBody>
      </p:sp>
      <p:sp>
        <p:nvSpPr>
          <p:cNvPr id="11269" name="Text Box 5"/>
          <p:cNvSpPr txBox="1">
            <a:spLocks noChangeArrowheads="1"/>
          </p:cNvSpPr>
          <p:nvPr/>
        </p:nvSpPr>
        <p:spPr bwMode="auto">
          <a:xfrm>
            <a:off x="1331913" y="4294188"/>
            <a:ext cx="460851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invented</a:t>
            </a:r>
          </a:p>
        </p:txBody>
      </p:sp>
      <p:sp>
        <p:nvSpPr>
          <p:cNvPr id="11270" name="Text Box 6"/>
          <p:cNvSpPr txBox="1">
            <a:spLocks noChangeArrowheads="1"/>
          </p:cNvSpPr>
          <p:nvPr/>
        </p:nvSpPr>
        <p:spPr bwMode="auto">
          <a:xfrm>
            <a:off x="900113" y="2995613"/>
            <a:ext cx="7632700"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When     was                     invented</a:t>
            </a:r>
          </a:p>
        </p:txBody>
      </p:sp>
    </p:spTree>
    <p:extLst>
      <p:ext uri="{BB962C8B-B14F-4D97-AF65-F5344CB8AC3E}">
        <p14:creationId xmlns:p14="http://schemas.microsoft.com/office/powerpoint/2010/main" val="35232564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1270"/>
                                        </p:tgtEl>
                                        <p:attrNameLst>
                                          <p:attrName>style.visibility</p:attrName>
                                        </p:attrNameLst>
                                      </p:cBhvr>
                                      <p:to>
                                        <p:strVal val="visible"/>
                                      </p:to>
                                    </p:set>
                                    <p:animEffect transition="in" filter="box(in)">
                                      <p:cBhvr>
                                        <p:cTn id="14" dur="500"/>
                                        <p:tgtEl>
                                          <p:spTgt spid="1127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box(in)">
                                      <p:cBhvr>
                                        <p:cTn id="19"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11269" grpId="0" autoUpdateAnimBg="0"/>
      <p:bldP spid="112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
          <p:cNvSpPr>
            <a:spLocks noChangeArrowheads="1"/>
          </p:cNvSpPr>
          <p:nvPr/>
        </p:nvSpPr>
        <p:spPr bwMode="auto">
          <a:xfrm>
            <a:off x="142875" y="522288"/>
            <a:ext cx="8893175"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2913" indent="-442913">
              <a:tabLst>
                <a:tab pos="536575" algn="l"/>
              </a:tabLst>
              <a:defRPr>
                <a:solidFill>
                  <a:schemeClr val="tx1"/>
                </a:solidFill>
                <a:latin typeface="Arial" pitchFamily="34" charset="0"/>
                <a:ea typeface="宋体" pitchFamily="2" charset="-122"/>
              </a:defRPr>
            </a:lvl1pPr>
            <a:lvl2pPr marL="742950" indent="-285750">
              <a:tabLst>
                <a:tab pos="536575" algn="l"/>
              </a:tabLst>
              <a:defRPr>
                <a:solidFill>
                  <a:schemeClr val="tx1"/>
                </a:solidFill>
                <a:latin typeface="Arial" pitchFamily="34" charset="0"/>
                <a:ea typeface="宋体" pitchFamily="2" charset="-122"/>
              </a:defRPr>
            </a:lvl2pPr>
            <a:lvl3pPr marL="1143000" indent="-228600">
              <a:tabLst>
                <a:tab pos="536575" algn="l"/>
              </a:tabLst>
              <a:defRPr>
                <a:solidFill>
                  <a:schemeClr val="tx1"/>
                </a:solidFill>
                <a:latin typeface="Arial" pitchFamily="34" charset="0"/>
                <a:ea typeface="宋体" pitchFamily="2" charset="-122"/>
              </a:defRPr>
            </a:lvl3pPr>
            <a:lvl4pPr marL="1600200" indent="-228600">
              <a:tabLst>
                <a:tab pos="536575" algn="l"/>
              </a:tabLst>
              <a:defRPr>
                <a:solidFill>
                  <a:schemeClr val="tx1"/>
                </a:solidFill>
                <a:latin typeface="Arial" pitchFamily="34" charset="0"/>
                <a:ea typeface="宋体" pitchFamily="2" charset="-122"/>
              </a:defRPr>
            </a:lvl4pPr>
            <a:lvl5pPr marL="2057400" indent="-228600">
              <a:tabLst>
                <a:tab pos="536575"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536575" algn="l"/>
              </a:tabLst>
              <a:defRPr>
                <a:solidFill>
                  <a:schemeClr val="tx1"/>
                </a:solidFill>
                <a:latin typeface="Arial" pitchFamily="34" charset="0"/>
                <a:ea typeface="宋体" pitchFamily="2" charset="-122"/>
              </a:defRPr>
            </a:lvl9pPr>
          </a:lstStyle>
          <a:p>
            <a:pPr>
              <a:lnSpc>
                <a:spcPct val="120000"/>
              </a:lnSpc>
            </a:pPr>
            <a:r>
              <a:rPr lang="en-US" altLang="zh-CN" sz="2800" b="1"/>
              <a:t>3. </a:t>
            </a:r>
            <a:r>
              <a:rPr lang="zh-CN" altLang="en-US" sz="2800" b="1"/>
              <a:t>它是由谁发明的？ </a:t>
            </a:r>
            <a:endParaRPr lang="en-US" altLang="zh-CN" sz="2800" b="1"/>
          </a:p>
          <a:p>
            <a:pPr>
              <a:lnSpc>
                <a:spcPct val="120000"/>
              </a:lnSpc>
            </a:pPr>
            <a:r>
              <a:rPr lang="en-US" altLang="zh-CN" sz="2800" b="1"/>
              <a:t>     ______ _____ it invented ______?</a:t>
            </a:r>
            <a:endParaRPr lang="en-US" altLang="zh-CN" sz="2800" b="1">
              <a:cs typeface="Times New Roman" pitchFamily="18" charset="0"/>
            </a:endParaRPr>
          </a:p>
          <a:p>
            <a:pPr>
              <a:lnSpc>
                <a:spcPct val="120000"/>
              </a:lnSpc>
            </a:pPr>
            <a:r>
              <a:rPr lang="en-US" altLang="zh-CN" sz="2800" b="1">
                <a:cs typeface="Times New Roman" pitchFamily="18" charset="0"/>
              </a:rPr>
              <a:t>4. </a:t>
            </a:r>
            <a:r>
              <a:rPr lang="zh-CN" altLang="en-US" sz="2800" b="1">
                <a:cs typeface="Times New Roman" pitchFamily="18" charset="0"/>
              </a:rPr>
              <a:t>它是由惠特科姆</a:t>
            </a:r>
            <a:r>
              <a:rPr lang="en-US" altLang="zh-CN" sz="2800" b="1">
                <a:cs typeface="Times New Roman" pitchFamily="18" charset="0"/>
              </a:rPr>
              <a:t>•</a:t>
            </a:r>
            <a:r>
              <a:rPr lang="zh-CN" altLang="en-US" sz="2800" b="1">
                <a:cs typeface="Times New Roman" pitchFamily="18" charset="0"/>
              </a:rPr>
              <a:t>贾得森发明的。</a:t>
            </a:r>
            <a:endParaRPr lang="en-US" altLang="zh-CN" sz="2800" b="1">
              <a:cs typeface="Times New Roman" pitchFamily="18" charset="0"/>
            </a:endParaRPr>
          </a:p>
          <a:p>
            <a:pPr>
              <a:lnSpc>
                <a:spcPct val="120000"/>
              </a:lnSpc>
            </a:pPr>
            <a:r>
              <a:rPr lang="en-US" altLang="zh-CN" sz="2800" b="1">
                <a:cs typeface="Times New Roman" pitchFamily="18" charset="0"/>
              </a:rPr>
              <a:t>     It ____ ________ ___ Whitcomb Judson. </a:t>
            </a:r>
          </a:p>
          <a:p>
            <a:pPr>
              <a:lnSpc>
                <a:spcPct val="120000"/>
              </a:lnSpc>
            </a:pPr>
            <a:r>
              <a:rPr lang="en-US" altLang="zh-CN" sz="2800" b="1">
                <a:cs typeface="Times New Roman" pitchFamily="18" charset="0"/>
              </a:rPr>
              <a:t>5. </a:t>
            </a:r>
            <a:r>
              <a:rPr lang="zh-CN" altLang="en-US" sz="2800" b="1">
                <a:cs typeface="Times New Roman" pitchFamily="18" charset="0"/>
              </a:rPr>
              <a:t>茶叶什么时候被带到朝鲜去的？</a:t>
            </a:r>
            <a:endParaRPr lang="en-US" altLang="zh-CN" sz="2800" b="1">
              <a:cs typeface="Times New Roman" pitchFamily="18" charset="0"/>
            </a:endParaRPr>
          </a:p>
          <a:p>
            <a:pPr>
              <a:lnSpc>
                <a:spcPct val="120000"/>
              </a:lnSpc>
            </a:pPr>
            <a:r>
              <a:rPr lang="en-US" altLang="zh-CN" sz="2800" b="1">
                <a:cs typeface="Times New Roman" pitchFamily="18" charset="0"/>
              </a:rPr>
              <a:t>     _____ ______ tea _________ to Korea? </a:t>
            </a:r>
          </a:p>
          <a:p>
            <a:pPr>
              <a:lnSpc>
                <a:spcPct val="120000"/>
              </a:lnSpc>
            </a:pPr>
            <a:r>
              <a:rPr lang="en-US" altLang="zh-CN" sz="2800" b="1">
                <a:cs typeface="Times New Roman" pitchFamily="18" charset="0"/>
              </a:rPr>
              <a:t>6. </a:t>
            </a:r>
            <a:r>
              <a:rPr lang="zh-CN" altLang="en-US" sz="2800" b="1">
                <a:cs typeface="Times New Roman" pitchFamily="18" charset="0"/>
              </a:rPr>
              <a:t>是在六到七世纪之间被带到朝鲜。</a:t>
            </a:r>
            <a:endParaRPr lang="en-US" altLang="zh-CN" sz="2800" b="1">
              <a:cs typeface="Times New Roman" pitchFamily="18" charset="0"/>
            </a:endParaRPr>
          </a:p>
          <a:p>
            <a:pPr>
              <a:lnSpc>
                <a:spcPct val="120000"/>
              </a:lnSpc>
            </a:pPr>
            <a:r>
              <a:rPr lang="en-US" altLang="zh-CN" sz="2800" b="1">
                <a:cs typeface="Times New Roman" pitchFamily="18" charset="0"/>
              </a:rPr>
              <a:t>    It _____ _______ to Korea ________the 6th and 7th centuries.</a:t>
            </a:r>
          </a:p>
        </p:txBody>
      </p:sp>
      <p:sp>
        <p:nvSpPr>
          <p:cNvPr id="12291" name="Text Box 4"/>
          <p:cNvSpPr txBox="1">
            <a:spLocks noChangeArrowheads="1"/>
          </p:cNvSpPr>
          <p:nvPr/>
        </p:nvSpPr>
        <p:spPr bwMode="auto">
          <a:xfrm>
            <a:off x="755650" y="1917700"/>
            <a:ext cx="417512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invented  by </a:t>
            </a:r>
          </a:p>
        </p:txBody>
      </p:sp>
      <p:sp>
        <p:nvSpPr>
          <p:cNvPr id="12292" name="Text Box 6"/>
          <p:cNvSpPr txBox="1">
            <a:spLocks noChangeArrowheads="1"/>
          </p:cNvSpPr>
          <p:nvPr/>
        </p:nvSpPr>
        <p:spPr bwMode="auto">
          <a:xfrm>
            <a:off x="539750" y="2925763"/>
            <a:ext cx="72739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When  was      brought </a:t>
            </a:r>
          </a:p>
        </p:txBody>
      </p:sp>
      <p:sp>
        <p:nvSpPr>
          <p:cNvPr id="12293" name="Text Box 4"/>
          <p:cNvSpPr txBox="1">
            <a:spLocks noChangeArrowheads="1"/>
          </p:cNvSpPr>
          <p:nvPr/>
        </p:nvSpPr>
        <p:spPr bwMode="auto">
          <a:xfrm>
            <a:off x="468313" y="3933825"/>
            <a:ext cx="777716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was    brought            during</a:t>
            </a:r>
          </a:p>
        </p:txBody>
      </p:sp>
      <p:sp>
        <p:nvSpPr>
          <p:cNvPr id="12294" name="Text Box 7"/>
          <p:cNvSpPr txBox="1">
            <a:spLocks noChangeArrowheads="1"/>
          </p:cNvSpPr>
          <p:nvPr/>
        </p:nvSpPr>
        <p:spPr bwMode="auto">
          <a:xfrm>
            <a:off x="755650" y="909638"/>
            <a:ext cx="74168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b="1">
                <a:solidFill>
                  <a:srgbClr val="FF0000"/>
                </a:solidFill>
              </a:rPr>
              <a:t>Who    was                  by</a:t>
            </a:r>
          </a:p>
        </p:txBody>
      </p:sp>
    </p:spTree>
    <p:extLst>
      <p:ext uri="{BB962C8B-B14F-4D97-AF65-F5344CB8AC3E}">
        <p14:creationId xmlns:p14="http://schemas.microsoft.com/office/powerpoint/2010/main" val="18182630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box(in)">
                                      <p:cBhvr>
                                        <p:cTn id="7" dur="500"/>
                                        <p:tgtEl>
                                          <p:spTgt spid="122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ox(in)">
                                      <p:cBhvr>
                                        <p:cTn id="12" dur="500"/>
                                        <p:tgtEl>
                                          <p:spTgt spid="122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box(in)">
                                      <p:cBhvr>
                                        <p:cTn id="17" dur="500"/>
                                        <p:tgtEl>
                                          <p:spTgt spid="122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box(in)">
                                      <p:cBhvr>
                                        <p:cTn id="22"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P spid="12292" grpId="0" autoUpdateAnimBg="0"/>
      <p:bldP spid="12293" grpId="0" autoUpdateAnimBg="0"/>
      <p:bldP spid="12294"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E6C9E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1581</Words>
  <Application>Microsoft Office PowerPoint</Application>
  <PresentationFormat>全屏显示(4:3)</PresentationFormat>
  <Paragraphs>207</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Sky123.Org</cp:lastModifiedBy>
  <cp:revision>2</cp:revision>
  <dcterms:created xsi:type="dcterms:W3CDTF">2015-09-05T12:15:16Z</dcterms:created>
  <dcterms:modified xsi:type="dcterms:W3CDTF">2015-09-05T12:47:57Z</dcterms:modified>
</cp:coreProperties>
</file>