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52" r:id="rId3"/>
    <p:sldMasterId id="2147483736" r:id="rId4"/>
    <p:sldMasterId id="2147483676" r:id="rId5"/>
    <p:sldMasterId id="2147483692" r:id="rId6"/>
    <p:sldMasterId id="2147483708" r:id="rId7"/>
    <p:sldMasterId id="2147483661" r:id="rId8"/>
  </p:sldMasterIdLst>
  <p:sldIdLst>
    <p:sldId id="480" r:id="rId9"/>
    <p:sldId id="257" r:id="rId10"/>
    <p:sldId id="479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5" r:id="rId24"/>
    <p:sldId id="276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26" r:id="rId60"/>
    <p:sldId id="327" r:id="rId61"/>
    <p:sldId id="328" r:id="rId62"/>
    <p:sldId id="329" r:id="rId63"/>
    <p:sldId id="330" r:id="rId64"/>
    <p:sldId id="331" r:id="rId6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03" autoAdjust="0"/>
    <p:restoredTop sz="94620" autoAdjust="0"/>
  </p:normalViewPr>
  <p:slideViewPr>
    <p:cSldViewPr>
      <p:cViewPr varScale="1">
        <p:scale>
          <a:sx n="87" d="100"/>
          <a:sy n="87" d="100"/>
        </p:scale>
        <p:origin x="-13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viewProps" Target="view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1A7F4-6DFD-425C-9BA1-3CB71471FAC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C254-9DD3-4C40-949D-63D0555CF4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86306-1F16-4EAE-8658-B11A865D887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8EEC7-1B1B-432A-BAC7-EF75A2D7B9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76A31-8D10-4B74-9330-8EFB154E4D4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3D44B-45B2-42B6-A750-639BD27CD77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CD2BB-4D2B-49D5-B173-76CF1A75F19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31160-14BD-4AAA-8CB3-30E0FE4270A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E41E3-8B49-40A5-891B-6525487F70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91935-1887-4F1E-9C61-2DC19D6570F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77B0E-F25C-4891-9B5B-3315DF3A72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7C34B-BF09-4698-94CD-29A5809D6CB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CE01F-A759-4A7A-B1E6-D0403A95055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EF090-7C12-4CDE-AA81-0EAE047F4D8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E5C23-2D5C-4BA3-98BE-F3D42D5E32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96CFE-C17B-4204-81BA-FC51238358F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D61B-5E8A-4228-B4AE-EBD3017682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3B915-340E-4BFF-9D72-9CB948955AA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7C716-3C4C-402D-80D7-20D3BDBA9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F00FA-0166-4A34-8AE5-6185FFB66FD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1ADBD-9EEC-4FC0-9E49-49E0E2006F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15D79-459E-48E6-AABE-17A983D731F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859F-17B0-4739-A07E-FFB4F93986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CF736-F0E5-48EC-ACDE-26B04947F16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D5B4C-D218-4052-8705-B00893CBA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EFE06-F703-41DC-AA10-A060E9AAE3A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2AB02-99A6-4830-BC59-76E10B0156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3C002-9EBF-4F34-A44F-00CC65976FA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16F6B-74C3-44C3-A896-F2588239DE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21FDF-1132-46C0-8899-5F9EE4DE444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02B3E-C2FA-48EA-BC4B-FBE48E2D71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CA9A-E20E-48C9-A652-F8B18AB3DDE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0F003-54C9-4193-93CF-E9FA4D5CC6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64DFF-6949-4322-A634-3BAC057E59D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A6B40-44C0-4599-AFF7-981AFC97AA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4930A-1607-45D3-B950-993048E4198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544E5-1934-41F0-9CDF-EA54C2D366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3BC6D-45C7-4585-962B-3760141CF9D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D0745-6813-484E-B2FF-388BC3E575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73E3F-5341-4A01-BB3B-87983EF1CA6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BC683-E867-41ED-8E80-0345335F0A2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5D54F-D090-4A32-B023-23F49F9A2C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976A0-F509-4AC6-99EF-B0C1A0FFD3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0D6BD-2FD6-4672-8B24-39C5D291B96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7BF1A-D040-4E19-93B9-C7A9BD23A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16C16-08C4-40AA-AF4B-6F9A3BB1104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D3B5-8086-4E02-B4AD-BC3B26CF3B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276C6-8008-4701-B7DD-CC920769BFD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31B76-27CA-4F9B-A37D-D5B38D485F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03FD-39AB-494B-B048-28FF81EB450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19EDB-A298-4882-A6E1-D363E6930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4A111-9C92-4ED4-89E7-9913479B2FB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381D-A6E9-4DE6-9CE3-EC400A626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EF5DA-D4EF-496B-AABF-AE9C682D746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A2A8B-64BD-4D23-895C-6F74B54D22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C289E-9091-4E20-A59E-C2DFBE87EC7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1A544-658E-4F78-A399-3DFB0D110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BEC1-89E8-4182-AB7A-BA4F08F806F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5FC34-5714-40A4-BD5A-61DE3DECB5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73A46-B424-4910-AE10-4378E046F33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166B9-6F25-48E3-98AD-454C10D365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EFC99-DDED-4EDE-A2D5-4B6A0C9FCFC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70EE7-B802-482E-938C-1C9AD65326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B7957-817E-4C43-AEF6-1F6E07AE373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184A-FF81-478C-B3F6-20ACE45870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59288-D4E8-497E-AA53-81F41939E43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61792-33A5-4EB3-81DC-0E28B77A6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0EE80-11A8-4686-8716-9FF36729A4F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38226-1B24-4E95-8BAF-1693DB1EE3A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E0BC-20D2-4403-8759-133953C8E88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11FBD-728C-4EE1-ABF1-D1584DA4C0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ACEAA-5A6E-4EF2-99C9-9BFEAADED1C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DD1C3-96D1-49C3-BEA0-DA52582EBD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8DA41-4C02-426C-90C2-A10CF5A6567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9C57B-6ED0-4EF3-8972-1752AB5532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7621F-89BE-4673-B2F9-D0301A8635E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4BEE6-6367-4B56-BDB0-15E0E4D796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46BFF-7D49-4AE1-A0C9-E33CB07781E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EF5FD-4A21-4338-BE24-EDA45AD4CF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11544-32E3-4F64-810E-84DDD807FEC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3101B-9D85-4C53-B157-4153FB0D3D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2BAA1-6079-47DD-B094-436D98F0A7F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BACC9-2958-4189-8CE8-08CF9B7A9A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49653-362F-40F2-A6DE-ECF02953F3F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95167-A889-41E4-90CB-B0C3B0946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646B6-6424-4FF8-BC9D-6FAF2B8F11B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FC5C2-AD3A-4314-B0E3-F0A2CD98C4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C58A2-63D4-4275-9801-D96ACBC3F5F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EC4D-1543-46DB-8D2F-CF761957C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D59D8-3850-4991-82E1-C232AF50FD4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C1AA4-A134-4DC7-B348-E1FB1421C6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802C2-B9FE-4C00-9B9C-48A49B3E8AD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2A36A-F9C0-4B96-BB9C-6D75C5BF7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D354B-A435-4CC2-97E6-77FF4488A0C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AADC-65FC-468F-B7F5-CF919B7C0E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3C31B-FBDC-4EF5-9CA0-209147C61D2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930FB-3145-4BEB-A457-34D30FCDE7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2FBC1-7CCF-4907-B29F-7062EB86D8E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84280-F073-4927-B403-030BEED922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B94EF-D9B8-4861-B758-3F17D772307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49D2D-9EA4-47D7-A68F-1E3358FD6FB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348C9-2918-432B-AB72-2A28180EB07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C444-DC1B-4342-AB65-1C737B559B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E08ED-9653-4CF6-BFBD-FE6303C2D64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04C0F-AB3E-4784-8A91-4B012931F1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B5F5B-2C84-4890-B220-551B9AB6B00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944D-47A3-437A-86CE-B7D621661A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0E7EC-AF1F-4E86-A3CF-E1CDD6F84A5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7874C-CE72-44CA-87FF-58500BD6B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38BF-04B4-4489-819F-D7E102048B8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FF886-0D6F-469C-8B30-1C7EDC98DF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06E4F-949E-4A9C-A78A-63C2C066FC3A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5FD8A-3A29-4F01-BE54-CEEDE4928A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DB284-4AF9-4B84-8BD9-2EC4BAD6158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DD5DD-5AF1-44AB-B4F5-016CE4DD0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778BE-38E8-498D-B14D-B6CA14EBB79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7358E-98DF-4881-B420-12C341E435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69E50-AF5D-46D4-9F62-8ECE7B475EF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F0439-287B-4C22-BE61-9FDE0AF0B7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A421D-1EB0-403B-812E-FE47619F4DA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75484-6B70-49F5-8B11-221F0752B9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3FFA8-D046-42AB-9548-066743A19879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2C18-5021-4453-8968-B2945A261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1DDF-F340-44D2-AE56-0AD0899A097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961F6-0047-4FBA-AA46-795F530DC7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D35AD-1931-4EC0-AAC4-561536AE18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19F58-A1CE-4CF8-A84B-091CE8C2DBF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779D6-2445-40EE-B20E-8794C90AE6FC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DE63A-16D6-4DD9-80E9-75980F0DBA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971C-E0BE-444B-A70B-CBEB1C7558C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F2D9-4399-4687-8E6A-42059DD3F0B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D9EBE-A1A7-4994-9917-18F649497CD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59F1E-D0A3-40FA-9B61-4F315B6E19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E33A8-61CB-4D83-9038-1253946F242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AC269-DD69-4F60-8114-0A53513114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9FEE-3098-4AD7-8934-E64760E5820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068AE-F68F-42CA-9025-AFB8202E5D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9526-147D-4542-9F97-8A77DEA4970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67008-A521-4B6A-B860-B9D3763DD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DFCBA-A946-4592-ABC5-6EFD3EA4C67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7BDC0-4199-424A-B7C9-0AF408B92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CA4F5-73A1-47F0-A5D3-1E8BFA24B1B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03535-1B40-4817-A6A5-45C2E9FCD9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BB9E8-1B04-41C2-8BBE-C5BE59047FB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6B30B-BCD5-40A6-86D3-31D0BE1FBD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A5930-AB97-411F-BE72-75328E4508D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5C64D-4759-42B0-B257-6AAD2D58BF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4ADA-CD95-4CFF-8A63-0470E540A19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2120B-9223-427D-BC8E-734DE8DB4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9F91-C3DD-4221-BA5A-44317871B11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1A3BE-4815-4E35-A7EC-D943E877C8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D1B67-3C7B-4BCB-BFD4-1C34D8C76E3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E2F48-A7DE-4026-9645-66E7104A8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C9F83-CDB7-453C-835C-2CB17C6F0D0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E499-0F00-4F2D-8020-517B798864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FBD70-972D-46FD-B78D-A0BA2071564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A7CD3-3955-4B20-B4D3-88205036878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7CECE-20E9-43D9-8515-7E75762E385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6836-879A-4839-A27D-C8FC0D2081E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92759-FD98-4C1F-BD40-1AEB4B3F657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7F02C-6387-4321-A13E-6BAD64C7B8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58F56-7FE5-42CB-A338-6F9618A5257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A0775-3074-4A31-A82F-F201E26C37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DD3D7-52E7-46B2-8987-ACF0B9718DD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7BE55-B953-46B2-972C-BF6F3CFB82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9BCBA-F64C-4673-8A67-03E4E16D089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8678D-41F2-4A04-8392-F3F56A0C5F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52BD1-F85E-47DF-808E-1CCBE53B787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F3D91-CFB8-42B2-A7BE-9D0A5BC538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B5190-6FAD-4522-8B0F-F02B678E1725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87FEB-0ED1-4BBD-8AA6-BFDECF902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9E15D-EAE1-4F91-9B22-B2E2A3FD402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94080-1272-411F-ADC3-B28E184D1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A643-56B5-4D17-8BFA-B408E23B9B3E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57FC6-D097-4157-B4B5-679EDB330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9205D-23AA-470E-9E8D-F68A450E1E3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A0388-B5CC-4906-8BF2-FD7118A47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4B082-8FFF-4036-A35F-951F6C74796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8866D-E143-4A97-B2AC-DBA56FA037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C85D1-F687-41F6-A7C9-AB51136C223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0523D-7F91-4318-9B49-117200AA3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6870B-B551-41C0-9043-375AD6BA17A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B9B61-A234-447F-B0F2-FD9F1B6378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4AF7A-33FD-4109-99CD-3C5726817A7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3F58F-72D3-4FD3-A37E-50CF1358161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DFF34B-8729-497A-8A9A-45410FA7308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AB58161-836C-4AEF-80A2-B02C848703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5" r:id="rId2"/>
    <p:sldLayoutId id="2147483784" r:id="rId3"/>
    <p:sldLayoutId id="2147483783" r:id="rId4"/>
    <p:sldLayoutId id="2147483782" r:id="rId5"/>
    <p:sldLayoutId id="2147483781" r:id="rId6"/>
    <p:sldLayoutId id="2147483780" r:id="rId7"/>
    <p:sldLayoutId id="2147483779" r:id="rId8"/>
    <p:sldLayoutId id="2147483778" r:id="rId9"/>
    <p:sldLayoutId id="2147483777" r:id="rId10"/>
    <p:sldLayoutId id="21474837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53F355-F4D9-4CD7-A9DC-24FDC69998F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BBBBE6-05AF-4F12-A508-9DFEB4E0D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6" r:id="rId2"/>
    <p:sldLayoutId id="2147483795" r:id="rId3"/>
    <p:sldLayoutId id="2147483794" r:id="rId4"/>
    <p:sldLayoutId id="2147483793" r:id="rId5"/>
    <p:sldLayoutId id="2147483792" r:id="rId6"/>
    <p:sldLayoutId id="2147483791" r:id="rId7"/>
    <p:sldLayoutId id="2147483790" r:id="rId8"/>
    <p:sldLayoutId id="2147483789" r:id="rId9"/>
    <p:sldLayoutId id="2147483788" r:id="rId10"/>
    <p:sldLayoutId id="2147483787" r:id="rId11"/>
    <p:sldLayoutId id="2147483864" r:id="rId12"/>
    <p:sldLayoutId id="2147483865" r:id="rId13"/>
    <p:sldLayoutId id="2147483866" r:id="rId14"/>
    <p:sldLayoutId id="2147483867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27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1F22DAF-A15F-4AE0-AA6C-5842E54FCEA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C1EAF9-933C-4BAC-9201-2691EBD14D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7" r:id="rId2"/>
    <p:sldLayoutId id="2147483806" r:id="rId3"/>
    <p:sldLayoutId id="2147483805" r:id="rId4"/>
    <p:sldLayoutId id="2147483804" r:id="rId5"/>
    <p:sldLayoutId id="2147483803" r:id="rId6"/>
    <p:sldLayoutId id="2147483802" r:id="rId7"/>
    <p:sldLayoutId id="2147483801" r:id="rId8"/>
    <p:sldLayoutId id="2147483800" r:id="rId9"/>
    <p:sldLayoutId id="2147483799" r:id="rId10"/>
    <p:sldLayoutId id="2147483798" r:id="rId11"/>
    <p:sldLayoutId id="2147483868" r:id="rId12"/>
    <p:sldLayoutId id="2147483869" r:id="rId13"/>
    <p:sldLayoutId id="2147483870" r:id="rId14"/>
    <p:sldLayoutId id="2147483871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915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4160BA-B435-4080-965D-07BBAB071294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D5D0B1-9F83-4D30-8FD3-DB8A2C3DD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18" r:id="rId2"/>
    <p:sldLayoutId id="2147483817" r:id="rId3"/>
    <p:sldLayoutId id="2147483816" r:id="rId4"/>
    <p:sldLayoutId id="2147483815" r:id="rId5"/>
    <p:sldLayoutId id="2147483814" r:id="rId6"/>
    <p:sldLayoutId id="2147483813" r:id="rId7"/>
    <p:sldLayoutId id="2147483812" r:id="rId8"/>
    <p:sldLayoutId id="2147483811" r:id="rId9"/>
    <p:sldLayoutId id="2147483810" r:id="rId10"/>
    <p:sldLayoutId id="2147483809" r:id="rId11"/>
    <p:sldLayoutId id="2147483872" r:id="rId12"/>
    <p:sldLayoutId id="2147483873" r:id="rId13"/>
    <p:sldLayoutId id="2147483874" r:id="rId14"/>
    <p:sldLayoutId id="2147483875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55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1E92FE-3B24-448A-B2E3-37C1B409B14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5A7DA5E-6FF3-4D71-A1AE-95B92AE5BF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29" r:id="rId2"/>
    <p:sldLayoutId id="2147483828" r:id="rId3"/>
    <p:sldLayoutId id="2147483827" r:id="rId4"/>
    <p:sldLayoutId id="2147483826" r:id="rId5"/>
    <p:sldLayoutId id="2147483825" r:id="rId6"/>
    <p:sldLayoutId id="2147483824" r:id="rId7"/>
    <p:sldLayoutId id="2147483823" r:id="rId8"/>
    <p:sldLayoutId id="2147483822" r:id="rId9"/>
    <p:sldLayoutId id="2147483821" r:id="rId10"/>
    <p:sldLayoutId id="2147483820" r:id="rId11"/>
    <p:sldLayoutId id="2147483876" r:id="rId12"/>
    <p:sldLayoutId id="2147483877" r:id="rId13"/>
    <p:sldLayoutId id="2147483878" r:id="rId14"/>
    <p:sldLayoutId id="2147483879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34BD60-4882-436A-B4D5-C4E2F4A0C9DF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8EAE08-F348-49D2-9CF4-4234379F9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0" r:id="rId2"/>
    <p:sldLayoutId id="2147483839" r:id="rId3"/>
    <p:sldLayoutId id="2147483838" r:id="rId4"/>
    <p:sldLayoutId id="2147483837" r:id="rId5"/>
    <p:sldLayoutId id="2147483836" r:id="rId6"/>
    <p:sldLayoutId id="2147483835" r:id="rId7"/>
    <p:sldLayoutId id="2147483834" r:id="rId8"/>
    <p:sldLayoutId id="2147483833" r:id="rId9"/>
    <p:sldLayoutId id="2147483832" r:id="rId10"/>
    <p:sldLayoutId id="2147483831" r:id="rId11"/>
    <p:sldLayoutId id="2147483880" r:id="rId12"/>
    <p:sldLayoutId id="2147483881" r:id="rId13"/>
    <p:sldLayoutId id="2147483882" r:id="rId14"/>
    <p:sldLayoutId id="214748388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830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0A495BC-A766-410B-B2B0-04DC3BAC126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3D3929E-C67D-4AEC-B112-8D486A0D2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850" r:id="rId3"/>
    <p:sldLayoutId id="2147483849" r:id="rId4"/>
    <p:sldLayoutId id="2147483848" r:id="rId5"/>
    <p:sldLayoutId id="2147483847" r:id="rId6"/>
    <p:sldLayoutId id="2147483846" r:id="rId7"/>
    <p:sldLayoutId id="2147483845" r:id="rId8"/>
    <p:sldLayoutId id="2147483844" r:id="rId9"/>
    <p:sldLayoutId id="2147483843" r:id="rId10"/>
    <p:sldLayoutId id="21474838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BADE182B-DB1E-4047-A801-CB41A8D4322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2" r:id="rId2"/>
    <p:sldLayoutId id="2147483861" r:id="rId3"/>
    <p:sldLayoutId id="2147483860" r:id="rId4"/>
    <p:sldLayoutId id="2147483859" r:id="rId5"/>
    <p:sldLayoutId id="2147483858" r:id="rId6"/>
    <p:sldLayoutId id="2147483857" r:id="rId7"/>
    <p:sldLayoutId id="2147483856" r:id="rId8"/>
    <p:sldLayoutId id="2147483855" r:id="rId9"/>
    <p:sldLayoutId id="2147483854" r:id="rId10"/>
    <p:sldLayoutId id="214748385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audio" Target="../media/audio3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audio" Target="../media/audio6.wav"/><Relationship Id="rId11" Type="http://schemas.openxmlformats.org/officeDocument/2006/relationships/image" Target="../media/image20.png"/><Relationship Id="rId5" Type="http://schemas.openxmlformats.org/officeDocument/2006/relationships/audio" Target="../media/audio5.wav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/>
          </p:cNvSpPr>
          <p:nvPr/>
        </p:nvSpPr>
        <p:spPr bwMode="auto">
          <a:xfrm>
            <a:off x="1692275" y="1196975"/>
            <a:ext cx="5903913" cy="39608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Reading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People </a:t>
            </a:r>
            <a:r>
              <a:rPr lang="en-US" altLang="zh-CN" sz="36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around 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复习</a:t>
            </a:r>
            <a:endParaRPr lang="zh-CN" altLang="en-US" sz="3600" b="1" dirty="0">
              <a:ln w="9525" cmpd="sng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流程图: 文档 8"/>
          <p:cNvSpPr>
            <a:spLocks noChangeArrowheads="1"/>
          </p:cNvSpPr>
          <p:nvPr/>
        </p:nvSpPr>
        <p:spPr bwMode="auto">
          <a:xfrm flipH="1" flipV="1">
            <a:off x="0" y="3929063"/>
            <a:ext cx="9144000" cy="2928937"/>
          </a:xfrm>
          <a:prstGeom prst="flowChartDocumen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2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11267" name="Picture 4" descr="http://www.palomar.edu/counseling/eap/images/Diverse%20Stude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32009">
            <a:off x="1098550" y="1668463"/>
            <a:ext cx="701675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3000"/>
              </a:srgbClr>
            </a:outerShdw>
          </a:effectLst>
        </p:spPr>
      </p:pic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2071688" y="42545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An interview about people</a:t>
            </a:r>
          </a:p>
        </p:txBody>
      </p:sp>
      <p:pic>
        <p:nvPicPr>
          <p:cNvPr id="132100" name="图片 5" descr="post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0"/>
            <a:ext cx="19288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1" name="TextBox 6"/>
          <p:cNvSpPr txBox="1">
            <a:spLocks noChangeArrowheads="1"/>
          </p:cNvSpPr>
          <p:nvPr/>
        </p:nvSpPr>
        <p:spPr bwMode="auto">
          <a:xfrm rot="-212941">
            <a:off x="455613" y="612775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3</a:t>
            </a:r>
            <a:endParaRPr lang="zh-CN" altLang="en-US" sz="5400" b="1" i="1">
              <a:solidFill>
                <a:srgbClr val="002060"/>
              </a:solidFill>
              <a:latin typeface="Bradley Hand IT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流程图: 文档 4"/>
          <p:cNvSpPr>
            <a:spLocks noChangeArrowheads="1"/>
          </p:cNvSpPr>
          <p:nvPr/>
        </p:nvSpPr>
        <p:spPr bwMode="auto">
          <a:xfrm flipH="1" flipV="1">
            <a:off x="0" y="4071938"/>
            <a:ext cx="9144000" cy="2786062"/>
          </a:xfrm>
          <a:prstGeom prst="flowChartDocumen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2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142875" y="500063"/>
            <a:ext cx="2122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Example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+mn-ea"/>
            </a:endParaRPr>
          </a:p>
        </p:txBody>
      </p:sp>
      <p:sp>
        <p:nvSpPr>
          <p:cNvPr id="12293" name="矩形 2"/>
          <p:cNvSpPr>
            <a:spLocks noChangeArrowheads="1"/>
          </p:cNvSpPr>
          <p:nvPr/>
        </p:nvSpPr>
        <p:spPr bwMode="auto">
          <a:xfrm rot="21422690">
            <a:off x="323850" y="1412875"/>
            <a:ext cx="8143875" cy="466407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8000"/>
              </a:srgbClr>
            </a:outerShdw>
          </a:effectLst>
        </p:spPr>
        <p:txBody>
          <a:bodyPr>
            <a:spAutoFit/>
          </a:bodyPr>
          <a:lstStyle/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S1: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Who </a:t>
            </a:r>
            <a:r>
              <a:rPr lang="zh-CN" altLang="en-US" sz="2400">
                <a:latin typeface="Times New Roman" pitchFamily="18" charset="0"/>
                <a:ea typeface="+mn-ea"/>
              </a:rPr>
              <a:t>do you like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S2: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Mr Li.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S1: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Who is </a:t>
            </a:r>
            <a:r>
              <a:rPr lang="zh-CN" altLang="en-US" sz="2400">
                <a:latin typeface="Times New Roman" pitchFamily="18" charset="0"/>
                <a:ea typeface="+mn-ea"/>
              </a:rPr>
              <a:t>Mr Li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S2: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 He is my Maths teacher.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S1: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Why do you like him?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S2: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Because his classes are </a:t>
            </a:r>
            <a:r>
              <a:rPr lang="zh-CN" altLang="en-US" sz="2400">
                <a:latin typeface="Times New Roman" pitchFamily="18" charset="0"/>
                <a:ea typeface="+mn-ea"/>
              </a:rPr>
              <a:t>always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full of fun.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S1: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What does he look like?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S2: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He is tall and </a:t>
            </a:r>
            <a:r>
              <a:rPr lang="zh-CN" altLang="en-US" sz="2400">
                <a:latin typeface="Times New Roman" pitchFamily="18" charset="0"/>
                <a:ea typeface="+mn-ea"/>
              </a:rPr>
              <a:t>thin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S1: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Is he strict about your studies?</a:t>
            </a:r>
            <a:endParaRPr lang="en-US" sz="1200">
              <a:latin typeface="+mn-lt"/>
              <a:ea typeface="+mn-ea"/>
            </a:endParaRP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latin typeface="Times New Roman" pitchFamily="18" charset="0"/>
                <a:ea typeface="+mn-ea"/>
                <a:cs typeface="Times New Roman" pitchFamily="18" charset="0"/>
              </a:rPr>
              <a:t>S2: 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Yes. But he always encourages us and gives us support.</a:t>
            </a:r>
          </a:p>
          <a:p>
            <a:pPr indent="304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+mn-lt"/>
                <a:ea typeface="+mn-ea"/>
              </a:rPr>
              <a:t>...</a:t>
            </a:r>
            <a:endParaRPr lang="en-US" sz="360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Text Box 2"/>
          <p:cNvSpPr txBox="1">
            <a:spLocks noChangeArrowheads="1"/>
          </p:cNvSpPr>
          <p:nvPr/>
        </p:nvSpPr>
        <p:spPr bwMode="auto">
          <a:xfrm>
            <a:off x="0" y="115888"/>
            <a:ext cx="896461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chemeClr val="folHlink"/>
                </a:solidFill>
                <a:latin typeface="Georgia" pitchFamily="18" charset="0"/>
              </a:rPr>
              <a:t>Warming up:</a:t>
            </a:r>
          </a:p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Can you think of some words for describing people?.</a:t>
            </a:r>
          </a:p>
        </p:txBody>
      </p:sp>
      <p:sp>
        <p:nvSpPr>
          <p:cNvPr id="134146" name="Oval 3"/>
          <p:cNvSpPr>
            <a:spLocks noChangeArrowheads="1"/>
          </p:cNvSpPr>
          <p:nvPr/>
        </p:nvSpPr>
        <p:spPr bwMode="auto">
          <a:xfrm>
            <a:off x="2627313" y="3141663"/>
            <a:ext cx="3673475" cy="15113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2800">
                <a:solidFill>
                  <a:srgbClr val="FF3399"/>
                </a:solidFill>
                <a:latin typeface="Calibri" pitchFamily="34" charset="0"/>
              </a:rPr>
              <a:t>Adjective (adj.)</a:t>
            </a:r>
            <a:r>
              <a:rPr lang="zh-CN" altLang="en-US" sz="2800" b="1">
                <a:solidFill>
                  <a:srgbClr val="FF3399"/>
                </a:solidFill>
                <a:latin typeface="Calibri" pitchFamily="34" charset="0"/>
              </a:rPr>
              <a:t>形容词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51050" y="1773238"/>
            <a:ext cx="1512888" cy="1439862"/>
            <a:chOff x="0" y="0"/>
            <a:chExt cx="953" cy="907"/>
          </a:xfrm>
        </p:grpSpPr>
        <p:sp>
          <p:nvSpPr>
            <p:cNvPr id="134181" name="Oval 5"/>
            <p:cNvSpPr>
              <a:spLocks noChangeArrowheads="1"/>
            </p:cNvSpPr>
            <p:nvPr/>
          </p:nvSpPr>
          <p:spPr bwMode="auto">
            <a:xfrm>
              <a:off x="0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happy</a:t>
              </a:r>
            </a:p>
          </p:txBody>
        </p:sp>
        <p:sp>
          <p:nvSpPr>
            <p:cNvPr id="134182" name="Line 6"/>
            <p:cNvSpPr>
              <a:spLocks noChangeShapeType="1"/>
            </p:cNvSpPr>
            <p:nvPr/>
          </p:nvSpPr>
          <p:spPr bwMode="auto">
            <a:xfrm>
              <a:off x="590" y="363"/>
              <a:ext cx="272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492500" y="1484313"/>
            <a:ext cx="1512888" cy="1584325"/>
            <a:chOff x="0" y="0"/>
            <a:chExt cx="953" cy="998"/>
          </a:xfrm>
        </p:grpSpPr>
        <p:sp>
          <p:nvSpPr>
            <p:cNvPr id="134179" name="Oval 8"/>
            <p:cNvSpPr>
              <a:spLocks noChangeArrowheads="1"/>
            </p:cNvSpPr>
            <p:nvPr/>
          </p:nvSpPr>
          <p:spPr bwMode="auto">
            <a:xfrm>
              <a:off x="0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sad</a:t>
              </a:r>
            </a:p>
          </p:txBody>
        </p:sp>
        <p:sp>
          <p:nvSpPr>
            <p:cNvPr id="134180" name="Line 9"/>
            <p:cNvSpPr>
              <a:spLocks noChangeShapeType="1"/>
            </p:cNvSpPr>
            <p:nvPr/>
          </p:nvSpPr>
          <p:spPr bwMode="auto">
            <a:xfrm>
              <a:off x="499" y="363"/>
              <a:ext cx="0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076825" y="1700213"/>
            <a:ext cx="1512888" cy="1439862"/>
            <a:chOff x="0" y="0"/>
            <a:chExt cx="953" cy="907"/>
          </a:xfrm>
        </p:grpSpPr>
        <p:sp>
          <p:nvSpPr>
            <p:cNvPr id="134177" name="Oval 11"/>
            <p:cNvSpPr>
              <a:spLocks noChangeArrowheads="1"/>
            </p:cNvSpPr>
            <p:nvPr/>
          </p:nvSpPr>
          <p:spPr bwMode="auto">
            <a:xfrm>
              <a:off x="0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strong</a:t>
              </a:r>
            </a:p>
          </p:txBody>
        </p:sp>
        <p:sp>
          <p:nvSpPr>
            <p:cNvPr id="134178" name="Line 12"/>
            <p:cNvSpPr>
              <a:spLocks noChangeShapeType="1"/>
            </p:cNvSpPr>
            <p:nvPr/>
          </p:nvSpPr>
          <p:spPr bwMode="auto">
            <a:xfrm flipH="1">
              <a:off x="45" y="363"/>
              <a:ext cx="272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651500" y="2205038"/>
            <a:ext cx="2017713" cy="1008062"/>
            <a:chOff x="0" y="0"/>
            <a:chExt cx="1271" cy="635"/>
          </a:xfrm>
        </p:grpSpPr>
        <p:sp>
          <p:nvSpPr>
            <p:cNvPr id="134175" name="Oval 14"/>
            <p:cNvSpPr>
              <a:spLocks noChangeArrowheads="1"/>
            </p:cNvSpPr>
            <p:nvPr/>
          </p:nvSpPr>
          <p:spPr bwMode="auto">
            <a:xfrm>
              <a:off x="318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smart</a:t>
              </a:r>
            </a:p>
          </p:txBody>
        </p:sp>
        <p:sp>
          <p:nvSpPr>
            <p:cNvPr id="134176" name="Line 15"/>
            <p:cNvSpPr>
              <a:spLocks noChangeShapeType="1"/>
            </p:cNvSpPr>
            <p:nvPr/>
          </p:nvSpPr>
          <p:spPr bwMode="auto">
            <a:xfrm flipH="1">
              <a:off x="0" y="317"/>
              <a:ext cx="363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6154738" y="2997200"/>
            <a:ext cx="2017712" cy="576263"/>
            <a:chOff x="0" y="0"/>
            <a:chExt cx="1271" cy="363"/>
          </a:xfrm>
        </p:grpSpPr>
        <p:sp>
          <p:nvSpPr>
            <p:cNvPr id="134173" name="Oval 17"/>
            <p:cNvSpPr>
              <a:spLocks noChangeArrowheads="1"/>
            </p:cNvSpPr>
            <p:nvPr/>
          </p:nvSpPr>
          <p:spPr bwMode="auto">
            <a:xfrm>
              <a:off x="318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kind</a:t>
              </a:r>
            </a:p>
          </p:txBody>
        </p:sp>
        <p:sp>
          <p:nvSpPr>
            <p:cNvPr id="134174" name="Line 18"/>
            <p:cNvSpPr>
              <a:spLocks noChangeShapeType="1"/>
            </p:cNvSpPr>
            <p:nvPr/>
          </p:nvSpPr>
          <p:spPr bwMode="auto">
            <a:xfrm flipH="1">
              <a:off x="0" y="227"/>
              <a:ext cx="318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6227763" y="3932238"/>
            <a:ext cx="1800225" cy="576262"/>
            <a:chOff x="0" y="0"/>
            <a:chExt cx="1134" cy="363"/>
          </a:xfrm>
        </p:grpSpPr>
        <p:sp>
          <p:nvSpPr>
            <p:cNvPr id="134171" name="Oval 20"/>
            <p:cNvSpPr>
              <a:spLocks noChangeArrowheads="1"/>
            </p:cNvSpPr>
            <p:nvPr/>
          </p:nvSpPr>
          <p:spPr bwMode="auto">
            <a:xfrm>
              <a:off x="181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thin</a:t>
              </a:r>
            </a:p>
          </p:txBody>
        </p:sp>
        <p:sp>
          <p:nvSpPr>
            <p:cNvPr id="134172" name="Line 21"/>
            <p:cNvSpPr>
              <a:spLocks noChangeShapeType="1"/>
            </p:cNvSpPr>
            <p:nvPr/>
          </p:nvSpPr>
          <p:spPr bwMode="auto">
            <a:xfrm flipH="1" flipV="1">
              <a:off x="0" y="227"/>
              <a:ext cx="226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5508625" y="4508500"/>
            <a:ext cx="1728788" cy="1152525"/>
            <a:chOff x="0" y="0"/>
            <a:chExt cx="1089" cy="726"/>
          </a:xfrm>
        </p:grpSpPr>
        <p:sp>
          <p:nvSpPr>
            <p:cNvPr id="134169" name="Oval 23"/>
            <p:cNvSpPr>
              <a:spLocks noChangeArrowheads="1"/>
            </p:cNvSpPr>
            <p:nvPr/>
          </p:nvSpPr>
          <p:spPr bwMode="auto">
            <a:xfrm>
              <a:off x="136" y="363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tall</a:t>
              </a:r>
            </a:p>
          </p:txBody>
        </p:sp>
        <p:sp>
          <p:nvSpPr>
            <p:cNvPr id="134170" name="Line 24"/>
            <p:cNvSpPr>
              <a:spLocks noChangeShapeType="1"/>
            </p:cNvSpPr>
            <p:nvPr/>
          </p:nvSpPr>
          <p:spPr bwMode="auto">
            <a:xfrm>
              <a:off x="0" y="0"/>
              <a:ext cx="499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4140200" y="4652963"/>
            <a:ext cx="1512888" cy="1368425"/>
            <a:chOff x="0" y="0"/>
            <a:chExt cx="953" cy="862"/>
          </a:xfrm>
        </p:grpSpPr>
        <p:sp>
          <p:nvSpPr>
            <p:cNvPr id="134167" name="Oval 26"/>
            <p:cNvSpPr>
              <a:spLocks noChangeArrowheads="1"/>
            </p:cNvSpPr>
            <p:nvPr/>
          </p:nvSpPr>
          <p:spPr bwMode="auto">
            <a:xfrm>
              <a:off x="0" y="499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short</a:t>
              </a:r>
            </a:p>
          </p:txBody>
        </p:sp>
        <p:sp>
          <p:nvSpPr>
            <p:cNvPr id="134168" name="Line 27"/>
            <p:cNvSpPr>
              <a:spLocks noChangeShapeType="1"/>
            </p:cNvSpPr>
            <p:nvPr/>
          </p:nvSpPr>
          <p:spPr bwMode="auto">
            <a:xfrm>
              <a:off x="363" y="0"/>
              <a:ext cx="136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1763713" y="4581525"/>
            <a:ext cx="2233612" cy="1295400"/>
            <a:chOff x="0" y="0"/>
            <a:chExt cx="1407" cy="816"/>
          </a:xfrm>
        </p:grpSpPr>
        <p:sp>
          <p:nvSpPr>
            <p:cNvPr id="134165" name="Oval 29"/>
            <p:cNvSpPr>
              <a:spLocks noChangeArrowheads="1"/>
            </p:cNvSpPr>
            <p:nvPr/>
          </p:nvSpPr>
          <p:spPr bwMode="auto">
            <a:xfrm>
              <a:off x="0" y="408"/>
              <a:ext cx="1407" cy="408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hard-working</a:t>
              </a:r>
            </a:p>
          </p:txBody>
        </p:sp>
        <p:sp>
          <p:nvSpPr>
            <p:cNvPr id="134166" name="Line 30"/>
            <p:cNvSpPr>
              <a:spLocks noChangeShapeType="1"/>
            </p:cNvSpPr>
            <p:nvPr/>
          </p:nvSpPr>
          <p:spPr bwMode="auto">
            <a:xfrm flipH="1">
              <a:off x="680" y="0"/>
              <a:ext cx="36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1"/>
          <p:cNvGrpSpPr>
            <a:grpSpLocks/>
          </p:cNvGrpSpPr>
          <p:nvPr/>
        </p:nvGrpSpPr>
        <p:grpSpPr bwMode="auto">
          <a:xfrm>
            <a:off x="468313" y="4149725"/>
            <a:ext cx="2232025" cy="1008063"/>
            <a:chOff x="0" y="0"/>
            <a:chExt cx="1406" cy="635"/>
          </a:xfrm>
        </p:grpSpPr>
        <p:sp>
          <p:nvSpPr>
            <p:cNvPr id="134163" name="Oval 32"/>
            <p:cNvSpPr>
              <a:spLocks noChangeArrowheads="1"/>
            </p:cNvSpPr>
            <p:nvPr/>
          </p:nvSpPr>
          <p:spPr bwMode="auto">
            <a:xfrm>
              <a:off x="0" y="272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clever</a:t>
              </a:r>
            </a:p>
          </p:txBody>
        </p:sp>
        <p:sp>
          <p:nvSpPr>
            <p:cNvPr id="134164" name="Line 33"/>
            <p:cNvSpPr>
              <a:spLocks noChangeShapeType="1"/>
            </p:cNvSpPr>
            <p:nvPr/>
          </p:nvSpPr>
          <p:spPr bwMode="auto">
            <a:xfrm flipH="1">
              <a:off x="861" y="0"/>
              <a:ext cx="545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539750" y="3500438"/>
            <a:ext cx="2160588" cy="576262"/>
            <a:chOff x="0" y="0"/>
            <a:chExt cx="1361" cy="363"/>
          </a:xfrm>
        </p:grpSpPr>
        <p:sp>
          <p:nvSpPr>
            <p:cNvPr id="134161" name="Oval 35"/>
            <p:cNvSpPr>
              <a:spLocks noChangeArrowheads="1"/>
            </p:cNvSpPr>
            <p:nvPr/>
          </p:nvSpPr>
          <p:spPr bwMode="auto">
            <a:xfrm>
              <a:off x="0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cheerful</a:t>
              </a:r>
            </a:p>
          </p:txBody>
        </p:sp>
        <p:sp>
          <p:nvSpPr>
            <p:cNvPr id="134162" name="Line 36"/>
            <p:cNvSpPr>
              <a:spLocks noChangeShapeType="1"/>
            </p:cNvSpPr>
            <p:nvPr/>
          </p:nvSpPr>
          <p:spPr bwMode="auto">
            <a:xfrm flipH="1">
              <a:off x="952" y="91"/>
              <a:ext cx="4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37"/>
          <p:cNvGrpSpPr>
            <a:grpSpLocks/>
          </p:cNvGrpSpPr>
          <p:nvPr/>
        </p:nvGrpSpPr>
        <p:grpSpPr bwMode="auto">
          <a:xfrm>
            <a:off x="900113" y="2420938"/>
            <a:ext cx="2159000" cy="936625"/>
            <a:chOff x="0" y="0"/>
            <a:chExt cx="1360" cy="590"/>
          </a:xfrm>
        </p:grpSpPr>
        <p:sp>
          <p:nvSpPr>
            <p:cNvPr id="134159" name="Oval 38"/>
            <p:cNvSpPr>
              <a:spLocks noChangeArrowheads="1"/>
            </p:cNvSpPr>
            <p:nvPr/>
          </p:nvSpPr>
          <p:spPr bwMode="auto">
            <a:xfrm>
              <a:off x="0" y="0"/>
              <a:ext cx="953" cy="363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zh-CN" sz="2800" b="1">
                  <a:solidFill>
                    <a:srgbClr val="FF3399"/>
                  </a:solidFill>
                  <a:latin typeface="Calibri" pitchFamily="34" charset="0"/>
                </a:rPr>
                <a:t>patient</a:t>
              </a:r>
            </a:p>
          </p:txBody>
        </p:sp>
        <p:sp>
          <p:nvSpPr>
            <p:cNvPr id="134160" name="Line 39"/>
            <p:cNvSpPr>
              <a:spLocks noChangeShapeType="1"/>
            </p:cNvSpPr>
            <p:nvPr/>
          </p:nvSpPr>
          <p:spPr bwMode="auto">
            <a:xfrm>
              <a:off x="862" y="317"/>
              <a:ext cx="498" cy="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图片 5" descr="post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-63500"/>
            <a:ext cx="19288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0" name="TextBox 6"/>
          <p:cNvSpPr txBox="1">
            <a:spLocks noChangeArrowheads="1"/>
          </p:cNvSpPr>
          <p:nvPr/>
        </p:nvSpPr>
        <p:spPr bwMode="auto">
          <a:xfrm rot="-212941">
            <a:off x="384175" y="541338"/>
            <a:ext cx="1357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2</a:t>
            </a:r>
            <a:endParaRPr lang="zh-CN" altLang="en-US" sz="3200" b="1" i="1">
              <a:solidFill>
                <a:srgbClr val="002060"/>
              </a:solidFill>
              <a:latin typeface="Bradley Hand ITC"/>
            </a:endParaRPr>
          </a:p>
        </p:txBody>
      </p:sp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2071688" y="42545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Brainstorming</a:t>
            </a: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2428875" y="1230313"/>
            <a:ext cx="58578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People around us</a:t>
            </a:r>
          </a:p>
        </p:txBody>
      </p:sp>
      <p:pic>
        <p:nvPicPr>
          <p:cNvPr id="135173" name="Picture 2" descr="http://www.emmawatson.com/PageFiles/632/Emma-Watson-People-Tr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" y="2066925"/>
            <a:ext cx="8918575" cy="458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流程图: 文档 2"/>
          <p:cNvSpPr>
            <a:spLocks noChangeArrowheads="1"/>
          </p:cNvSpPr>
          <p:nvPr/>
        </p:nvSpPr>
        <p:spPr bwMode="auto">
          <a:xfrm flipH="1" flipV="1">
            <a:off x="0" y="5429250"/>
            <a:ext cx="9144000" cy="1428750"/>
          </a:xfrm>
          <a:prstGeom prst="flowChartDocumen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363" name="右箭头 8"/>
          <p:cNvSpPr>
            <a:spLocks noChangeArrowheads="1"/>
          </p:cNvSpPr>
          <p:nvPr/>
        </p:nvSpPr>
        <p:spPr bwMode="auto">
          <a:xfrm rot="20726574" flipH="1">
            <a:off x="3213100" y="1471613"/>
            <a:ext cx="2705100" cy="1571625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FFFF99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solidFill>
                  <a:srgbClr val="1E1C11"/>
                </a:solidFill>
                <a:latin typeface="Calibri" pitchFamily="34" charset="0"/>
              </a:rPr>
              <a:t>My sister is </a:t>
            </a:r>
            <a:r>
              <a:rPr lang="en-US" altLang="zh-CN" sz="2800" b="1">
                <a:solidFill>
                  <a:srgbClr val="1E1C11"/>
                </a:solidFill>
                <a:latin typeface="Calibri" pitchFamily="34" charset="0"/>
              </a:rPr>
              <a:t>beautiful</a:t>
            </a:r>
            <a:r>
              <a:rPr lang="en-US" altLang="zh-CN" sz="2800">
                <a:solidFill>
                  <a:srgbClr val="1E1C11"/>
                </a:solidFill>
                <a:latin typeface="Calibri" pitchFamily="34" charset="0"/>
              </a:rPr>
              <a:t>.</a:t>
            </a:r>
            <a:endParaRPr lang="zh-CN" altLang="en-US" sz="2800">
              <a:solidFill>
                <a:srgbClr val="1E1C11"/>
              </a:solidFill>
              <a:latin typeface="Calibri" pitchFamily="34" charset="0"/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8650" y="3571875"/>
            <a:ext cx="30067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29999"/>
              </a:srgbClr>
            </a:outerShdw>
          </a:effectLst>
        </p:spPr>
      </p:pic>
      <p:sp>
        <p:nvSpPr>
          <p:cNvPr id="15365" name="右箭头 7"/>
          <p:cNvSpPr>
            <a:spLocks noChangeArrowheads="1"/>
          </p:cNvSpPr>
          <p:nvPr/>
        </p:nvSpPr>
        <p:spPr bwMode="auto">
          <a:xfrm>
            <a:off x="2714625" y="3786188"/>
            <a:ext cx="2786063" cy="1571625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B7DEE8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solidFill>
                  <a:srgbClr val="1E1C11"/>
                </a:solidFill>
                <a:latin typeface="Calibri" pitchFamily="34" charset="0"/>
              </a:rPr>
              <a:t>My mum is </a:t>
            </a:r>
            <a:r>
              <a:rPr lang="en-US" altLang="zh-CN" sz="2800" b="1">
                <a:solidFill>
                  <a:srgbClr val="1E1C11"/>
                </a:solidFill>
                <a:latin typeface="Calibri" pitchFamily="34" charset="0"/>
              </a:rPr>
              <a:t>patient</a:t>
            </a:r>
            <a:r>
              <a:rPr lang="en-US" altLang="zh-CN" sz="2800">
                <a:solidFill>
                  <a:srgbClr val="1E1C11"/>
                </a:solidFill>
                <a:latin typeface="Calibri" pitchFamily="34" charset="0"/>
              </a:rPr>
              <a:t>.</a:t>
            </a:r>
            <a:endParaRPr lang="zh-CN" altLang="en-US" sz="2800">
              <a:solidFill>
                <a:srgbClr val="1E1C11"/>
              </a:solidFill>
              <a:latin typeface="Calibri" pitchFamily="34" charset="0"/>
            </a:endParaRPr>
          </a:p>
        </p:txBody>
      </p:sp>
      <p:pic>
        <p:nvPicPr>
          <p:cNvPr id="15366" name="Picture 8" descr="http://i.i.com.com/cnwk.1d/i/tim/2010/10/13/kathleen-edward-(6)_620x4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54897">
            <a:off x="158750" y="1681163"/>
            <a:ext cx="28321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2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 autoUpdateAnimBg="0"/>
      <p:bldP spid="1536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流程图: 文档 2"/>
          <p:cNvSpPr>
            <a:spLocks noChangeArrowheads="1"/>
          </p:cNvSpPr>
          <p:nvPr/>
        </p:nvSpPr>
        <p:spPr bwMode="auto">
          <a:xfrm flipV="1">
            <a:off x="0" y="5429250"/>
            <a:ext cx="9144000" cy="1428750"/>
          </a:xfrm>
          <a:prstGeom prst="flowChartDocumen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37218" name="Picture 5" descr="http://www.chinadaily.com.cn/hqzx/images/attachement/jpg/site1/20120412/0023ae5d938310f0b80c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413" y="1597025"/>
            <a:ext cx="71374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椭圆形标注 5"/>
          <p:cNvSpPr>
            <a:spLocks noChangeArrowheads="1"/>
          </p:cNvSpPr>
          <p:nvPr/>
        </p:nvSpPr>
        <p:spPr bwMode="auto">
          <a:xfrm>
            <a:off x="5429250" y="2143125"/>
            <a:ext cx="3429000" cy="1285875"/>
          </a:xfrm>
          <a:prstGeom prst="wedgeEllipseCallout">
            <a:avLst>
              <a:gd name="adj1" fmla="val -65139"/>
              <a:gd name="adj2" fmla="val 97509"/>
            </a:avLst>
          </a:prstGeom>
          <a:solidFill>
            <a:schemeClr val="bg1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Comic Sans MS" pitchFamily="66" charset="0"/>
              </a:rPr>
              <a:t>Our father is strong!</a:t>
            </a:r>
            <a:endParaRPr lang="zh-CN" altLang="en-US" sz="3200">
              <a:solidFill>
                <a:srgbClr val="1E1C11"/>
              </a:solidFill>
              <a:latin typeface="Comic Sans MS" pitchFamily="66" charset="0"/>
            </a:endParaRPr>
          </a:p>
        </p:txBody>
      </p:sp>
      <p:pic>
        <p:nvPicPr>
          <p:cNvPr id="16389" name="图片 1" descr="0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2100" y="4572000"/>
            <a:ext cx="21002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4999"/>
              </a:srgbClr>
            </a:outerShdw>
          </a:effectLst>
        </p:spPr>
      </p:pic>
      <p:sp>
        <p:nvSpPr>
          <p:cNvPr id="16390" name="云形标注 3"/>
          <p:cNvSpPr>
            <a:spLocks noChangeArrowheads="1"/>
          </p:cNvSpPr>
          <p:nvPr/>
        </p:nvSpPr>
        <p:spPr bwMode="auto">
          <a:xfrm>
            <a:off x="500063" y="785813"/>
            <a:ext cx="5357812" cy="1857375"/>
          </a:xfrm>
          <a:prstGeom prst="cloudCallout">
            <a:avLst>
              <a:gd name="adj1" fmla="val 72639"/>
              <a:gd name="adj2" fmla="val 140509"/>
            </a:avLst>
          </a:prstGeom>
          <a:solidFill>
            <a:srgbClr val="FFFF99"/>
          </a:solidFill>
          <a:ln w="25400">
            <a:solidFill>
              <a:srgbClr val="1E1C1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600">
                <a:solidFill>
                  <a:srgbClr val="1E1C11"/>
                </a:solidFill>
                <a:latin typeface="Calibri" pitchFamily="34" charset="0"/>
              </a:rPr>
              <a:t>What is special about your family?</a:t>
            </a:r>
            <a:endParaRPr lang="zh-CN" altLang="en-US" sz="3600">
              <a:solidFill>
                <a:srgbClr val="1E1C1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 autoUpdateAnimBg="0"/>
      <p:bldP spid="16390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1" name="Group 2"/>
          <p:cNvGrpSpPr>
            <a:grpSpLocks/>
          </p:cNvGrpSpPr>
          <p:nvPr/>
        </p:nvGrpSpPr>
        <p:grpSpPr bwMode="auto">
          <a:xfrm>
            <a:off x="34925" y="1270000"/>
            <a:ext cx="1455738" cy="5357813"/>
            <a:chOff x="0" y="0"/>
            <a:chExt cx="922" cy="3375"/>
          </a:xfrm>
        </p:grpSpPr>
        <p:pic>
          <p:nvPicPr>
            <p:cNvPr id="138260" name="梯形 17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0"/>
              <a:ext cx="922" cy="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8261" name="Text Box 4"/>
            <p:cNvSpPr txBox="1">
              <a:spLocks noChangeArrowheads="1"/>
            </p:cNvSpPr>
            <p:nvPr/>
          </p:nvSpPr>
          <p:spPr bwMode="auto">
            <a:xfrm rot="-162045">
              <a:off x="65" y="485"/>
              <a:ext cx="656" cy="2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13824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85875" y="1836738"/>
            <a:ext cx="7000875" cy="502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3" name="矩形 2"/>
          <p:cNvSpPr>
            <a:spLocks noChangeArrowheads="1"/>
          </p:cNvSpPr>
          <p:nvPr/>
        </p:nvSpPr>
        <p:spPr bwMode="auto">
          <a:xfrm>
            <a:off x="285750" y="571500"/>
            <a:ext cx="8143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B050"/>
                </a:solidFill>
                <a:latin typeface="Calibri" pitchFamily="34" charset="0"/>
              </a:rPr>
              <a:t>A1</a:t>
            </a:r>
            <a:r>
              <a:rPr lang="en-US" altLang="zh-CN" sz="2400" b="1">
                <a:latin typeface="Calibri" pitchFamily="34" charset="0"/>
              </a:rPr>
              <a:t> </a:t>
            </a:r>
            <a:r>
              <a:rPr lang="en-US" altLang="zh-CN" sz="2400" b="1" i="1">
                <a:latin typeface="Calibri" pitchFamily="34" charset="0"/>
              </a:rPr>
              <a:t>Do you know these words for describing people? Complete the sentences with the correct words from the box.</a:t>
            </a:r>
            <a:endParaRPr lang="zh-CN" altLang="en-US" sz="2400" b="1" i="1">
              <a:latin typeface="Calibri" pitchFamily="34" charset="0"/>
            </a:endParaRPr>
          </a:p>
        </p:txBody>
      </p:sp>
      <p:sp>
        <p:nvSpPr>
          <p:cNvPr id="138244" name="矩形 7"/>
          <p:cNvSpPr>
            <a:spLocks noChangeArrowheads="1"/>
          </p:cNvSpPr>
          <p:nvPr/>
        </p:nvSpPr>
        <p:spPr bwMode="auto">
          <a:xfrm>
            <a:off x="900113" y="3430588"/>
            <a:ext cx="37433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Tom is very _____________. </a:t>
            </a:r>
          </a:p>
          <a:p>
            <a:r>
              <a:rPr lang="en-US" altLang="zh-CN" b="1">
                <a:latin typeface="Calibri" pitchFamily="34" charset="0"/>
              </a:rPr>
              <a:t>He can always answer the teacher’s questions.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138245" name="矩形 8"/>
          <p:cNvSpPr>
            <a:spLocks noChangeArrowheads="1"/>
          </p:cNvSpPr>
          <p:nvPr/>
        </p:nvSpPr>
        <p:spPr bwMode="auto">
          <a:xfrm>
            <a:off x="4929188" y="3500438"/>
            <a:ext cx="342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tabLst>
                <a:tab pos="3689350" algn="l"/>
              </a:tabLst>
            </a:pPr>
            <a:r>
              <a:rPr lang="en-US" altLang="zh-CN" b="1" u="sng">
                <a:latin typeface="Calibri" pitchFamily="34" charset="0"/>
              </a:rPr>
              <a:t>Jim</a:t>
            </a:r>
            <a:r>
              <a:rPr lang="en-US" altLang="zh-CN" b="1">
                <a:latin typeface="Calibri" pitchFamily="34" charset="0"/>
              </a:rPr>
              <a:t>    and </a:t>
            </a:r>
            <a:r>
              <a:rPr lang="en-US" altLang="zh-CN" b="1" u="sng">
                <a:latin typeface="Calibri" pitchFamily="34" charset="0"/>
              </a:rPr>
              <a:t>David</a:t>
            </a:r>
            <a:r>
              <a:rPr lang="en-US" altLang="zh-CN" b="1">
                <a:latin typeface="Calibri" pitchFamily="34" charset="0"/>
              </a:rPr>
              <a:t>     are</a:t>
            </a:r>
          </a:p>
          <a:p>
            <a:pPr indent="228600">
              <a:tabLst>
                <a:tab pos="3689350" algn="l"/>
              </a:tabLst>
            </a:pPr>
            <a:r>
              <a:rPr lang="en-US" altLang="zh-CN" b="1">
                <a:latin typeface="Calibri" pitchFamily="34" charset="0"/>
              </a:rPr>
              <a:t>__________. They are</a:t>
            </a:r>
          </a:p>
          <a:p>
            <a:pPr indent="228600">
              <a:tabLst>
                <a:tab pos="3689350" algn="l"/>
              </a:tabLst>
            </a:pPr>
            <a:r>
              <a:rPr lang="en-US" altLang="zh-CN" b="1">
                <a:latin typeface="Calibri" pitchFamily="34" charset="0"/>
              </a:rPr>
              <a:t>always happy.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138246" name="矩形 9"/>
          <p:cNvSpPr>
            <a:spLocks noChangeArrowheads="1"/>
          </p:cNvSpPr>
          <p:nvPr/>
        </p:nvSpPr>
        <p:spPr bwMode="auto">
          <a:xfrm>
            <a:off x="1143000" y="6069013"/>
            <a:ext cx="38576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These are ____________students. </a:t>
            </a:r>
          </a:p>
          <a:p>
            <a:r>
              <a:rPr lang="en-US" altLang="zh-CN" b="1">
                <a:latin typeface="Calibri" pitchFamily="34" charset="0"/>
              </a:rPr>
              <a:t>They study hard.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138247" name="矩形 10"/>
          <p:cNvSpPr>
            <a:spLocks noChangeArrowheads="1"/>
          </p:cNvSpPr>
          <p:nvPr/>
        </p:nvSpPr>
        <p:spPr bwMode="auto">
          <a:xfrm>
            <a:off x="4857750" y="6069013"/>
            <a:ext cx="38576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She is a ____________mum. </a:t>
            </a:r>
          </a:p>
          <a:p>
            <a:r>
              <a:rPr lang="en-US" altLang="zh-CN" b="1">
                <a:latin typeface="Calibri" pitchFamily="34" charset="0"/>
              </a:rPr>
              <a:t>She takes time to help her child.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138248" name="矩形 12"/>
          <p:cNvSpPr>
            <a:spLocks noChangeArrowheads="1"/>
          </p:cNvSpPr>
          <p:nvPr/>
        </p:nvSpPr>
        <p:spPr bwMode="auto">
          <a:xfrm>
            <a:off x="357188" y="1428750"/>
            <a:ext cx="8501062" cy="5238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65150">
              <a:tabLst>
                <a:tab pos="2435225" algn="l"/>
                <a:tab pos="3646488" algn="l"/>
                <a:tab pos="4416425" algn="l"/>
              </a:tabLst>
            </a:pPr>
            <a:r>
              <a:rPr lang="en-US" altLang="zh-CN" sz="2800" b="1" u="sng">
                <a:solidFill>
                  <a:srgbClr val="403152"/>
                </a:solidFill>
                <a:latin typeface="Calibri" pitchFamily="34" charset="0"/>
              </a:rPr>
              <a:t>cheerful</a:t>
            </a:r>
            <a:r>
              <a:rPr lang="en-US" altLang="zh-CN" sz="2800" b="1">
                <a:solidFill>
                  <a:srgbClr val="403152"/>
                </a:solidFill>
                <a:latin typeface="Calibri" pitchFamily="34" charset="0"/>
              </a:rPr>
              <a:t>	</a:t>
            </a:r>
            <a:r>
              <a:rPr lang="en-US" altLang="zh-CN" sz="2800" b="1" u="sng">
                <a:solidFill>
                  <a:srgbClr val="403152"/>
                </a:solidFill>
                <a:latin typeface="Calibri" pitchFamily="34" charset="0"/>
              </a:rPr>
              <a:t>hard-working</a:t>
            </a:r>
            <a:r>
              <a:rPr lang="en-US" altLang="zh-CN" sz="2800" b="1">
                <a:solidFill>
                  <a:srgbClr val="403152"/>
                </a:solidFill>
                <a:latin typeface="Calibri" pitchFamily="34" charset="0"/>
              </a:rPr>
              <a:t>     </a:t>
            </a:r>
            <a:r>
              <a:rPr lang="en-US" altLang="zh-CN" sz="2800" b="1" u="sng">
                <a:solidFill>
                  <a:srgbClr val="403152"/>
                </a:solidFill>
                <a:latin typeface="Calibri" pitchFamily="34" charset="0"/>
              </a:rPr>
              <a:t>patient</a:t>
            </a:r>
            <a:r>
              <a:rPr lang="en-US" altLang="zh-CN" sz="2800" b="1">
                <a:solidFill>
                  <a:srgbClr val="403152"/>
                </a:solidFill>
                <a:latin typeface="Calibri" pitchFamily="34" charset="0"/>
              </a:rPr>
              <a:t>	     </a:t>
            </a:r>
            <a:r>
              <a:rPr lang="en-US" altLang="zh-CN" sz="2800" b="1" u="sng">
                <a:solidFill>
                  <a:srgbClr val="403152"/>
                </a:solidFill>
                <a:latin typeface="Calibri" pitchFamily="34" charset="0"/>
              </a:rPr>
              <a:t>smart</a:t>
            </a:r>
          </a:p>
        </p:txBody>
      </p:sp>
      <p:sp>
        <p:nvSpPr>
          <p:cNvPr id="21516" name="矩形 13"/>
          <p:cNvSpPr>
            <a:spLocks noChangeArrowheads="1"/>
          </p:cNvSpPr>
          <p:nvPr/>
        </p:nvSpPr>
        <p:spPr bwMode="auto">
          <a:xfrm>
            <a:off x="5348288" y="3773488"/>
            <a:ext cx="10810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Calibri" pitchFamily="34" charset="0"/>
              </a:rPr>
              <a:t>cheerful</a:t>
            </a:r>
            <a:endParaRPr lang="zh-CN" altLang="en-US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17" name="矩形 14"/>
          <p:cNvSpPr>
            <a:spLocks noChangeArrowheads="1"/>
          </p:cNvSpPr>
          <p:nvPr/>
        </p:nvSpPr>
        <p:spPr bwMode="auto">
          <a:xfrm>
            <a:off x="2928938" y="3500438"/>
            <a:ext cx="812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Calibri" pitchFamily="34" charset="0"/>
              </a:rPr>
              <a:t>smart</a:t>
            </a:r>
            <a:endParaRPr lang="zh-CN" altLang="en-US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18" name="矩形 15"/>
          <p:cNvSpPr>
            <a:spLocks noChangeArrowheads="1"/>
          </p:cNvSpPr>
          <p:nvPr/>
        </p:nvSpPr>
        <p:spPr bwMode="auto">
          <a:xfrm>
            <a:off x="2257425" y="6059488"/>
            <a:ext cx="1671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Calibri" pitchFamily="34" charset="0"/>
              </a:rPr>
              <a:t>hard-working</a:t>
            </a:r>
            <a:endParaRPr lang="zh-CN" altLang="en-US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19" name="矩形 16"/>
          <p:cNvSpPr>
            <a:spLocks noChangeArrowheads="1"/>
          </p:cNvSpPr>
          <p:nvPr/>
        </p:nvSpPr>
        <p:spPr bwMode="auto">
          <a:xfrm>
            <a:off x="6130925" y="6059488"/>
            <a:ext cx="941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C00000"/>
                </a:solidFill>
                <a:latin typeface="Calibri" pitchFamily="34" charset="0"/>
              </a:rPr>
              <a:t>patient</a:t>
            </a:r>
            <a:endParaRPr lang="zh-CN" altLang="en-US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1520" name="7B U1 hard-working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7B U1 hard-working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5143500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7B U1 patient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7B U1 patient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838950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7B U1 smart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7B U1 smart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8410575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7B U1 cheerful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7B U1 cheerful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2428875" y="1571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David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David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910388" y="355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5" name="Jim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Jim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5624513" y="3571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6" name="TextBox 6"/>
          <p:cNvSpPr txBox="1">
            <a:spLocks noChangeArrowheads="1"/>
          </p:cNvSpPr>
          <p:nvPr/>
        </p:nvSpPr>
        <p:spPr bwMode="auto">
          <a:xfrm>
            <a:off x="2143125" y="68263"/>
            <a:ext cx="3929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Brainstorming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15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668" fill="hold"/>
                                        <p:tgtEl>
                                          <p:spTgt spid="21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0"/>
                  </p:tgtEl>
                </p:cond>
              </p:nextCondLst>
            </p:seq>
            <p:audio>
              <p:cMediaNode>
                <p:cTn id="3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0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44" fill="hold"/>
                                        <p:tgtEl>
                                          <p:spTgt spid="215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1"/>
                  </p:tgtEl>
                </p:cond>
              </p:nextCondLst>
            </p:seq>
            <p:audio>
              <p:cMediaNode>
                <p:cTn id="4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1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703" fill="hold"/>
                                        <p:tgtEl>
                                          <p:spTgt spid="215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2"/>
                  </p:tgtEl>
                </p:cond>
              </p:nextCondLst>
            </p:seq>
            <p:audio>
              <p:cMediaNode>
                <p:cTn id="4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2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5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626" fill="hold"/>
                                        <p:tgtEl>
                                          <p:spTgt spid="215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3"/>
                  </p:tgtEl>
                </p:cond>
              </p:nextCondLst>
            </p:seq>
            <p:audio>
              <p:cMediaNode>
                <p:cTn id="5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15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2308" fill="hold"/>
                                        <p:tgtEl>
                                          <p:spTgt spid="215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4"/>
                  </p:tgtEl>
                </p:cond>
              </p:nextCondLst>
            </p:seq>
            <p:audio>
              <p:cMediaNode>
                <p:cTn id="6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4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000" fill="hold"/>
                                        <p:tgtEl>
                                          <p:spTgt spid="215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25"/>
                  </p:tgtEl>
                </p:cond>
              </p:nextCondLst>
            </p:seq>
            <p:audio>
              <p:cMediaNode>
                <p:cTn id="6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25"/>
                </p:tgtEl>
              </p:cMediaNode>
            </p:audio>
          </p:childTnLst>
        </p:cTn>
      </p:par>
    </p:tnLst>
    <p:bldLst>
      <p:bldP spid="21516" grpId="0" autoUpdateAnimBg="0"/>
      <p:bldP spid="21517" grpId="0" autoUpdateAnimBg="0"/>
      <p:bldP spid="21518" grpId="0" autoUpdateAnimBg="0"/>
      <p:bldP spid="2151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流程图: 文档 7"/>
          <p:cNvSpPr>
            <a:spLocks noChangeArrowheads="1"/>
          </p:cNvSpPr>
          <p:nvPr/>
        </p:nvSpPr>
        <p:spPr bwMode="auto">
          <a:xfrm flipV="1">
            <a:off x="0" y="5429250"/>
            <a:ext cx="9144000" cy="1428750"/>
          </a:xfrm>
          <a:prstGeom prst="flowChartDocumen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9266" name="矩形 3"/>
          <p:cNvSpPr>
            <a:spLocks noChangeArrowheads="1"/>
          </p:cNvSpPr>
          <p:nvPr/>
        </p:nvSpPr>
        <p:spPr bwMode="auto">
          <a:xfrm>
            <a:off x="0" y="500063"/>
            <a:ext cx="9001125" cy="457200"/>
          </a:xfrm>
          <a:prstGeom prst="rect">
            <a:avLst/>
          </a:prstGeom>
          <a:solidFill>
            <a:schemeClr val="bg1">
              <a:alpha val="4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1020763" algn="l"/>
              </a:tabLst>
            </a:pPr>
            <a:r>
              <a:rPr lang="en-US" altLang="zh-CN" sz="2400" i="1">
                <a:latin typeface="Calibri" pitchFamily="34" charset="0"/>
                <a:ea typeface="MS Gothic" pitchFamily="49" charset="-128"/>
              </a:rPr>
              <a:t>In pairs, practise using the words about people. Follow the example.</a:t>
            </a:r>
            <a:endParaRPr lang="en-US" altLang="zh-CN" sz="2400" i="1">
              <a:latin typeface="Calibri" pitchFamily="34" charset="0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34925" y="1341438"/>
            <a:ext cx="8751888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/>
            <a:r>
              <a:rPr lang="en-US" altLang="zh-CN" sz="3200" b="1">
                <a:solidFill>
                  <a:srgbClr val="31859C"/>
                </a:solidFill>
                <a:latin typeface="Calibri" pitchFamily="34" charset="0"/>
                <a:ea typeface="MS Gothic" pitchFamily="49" charset="-128"/>
              </a:rPr>
              <a:t>S1: What do you think of him?</a:t>
            </a:r>
          </a:p>
          <a:p>
            <a:pPr indent="304800"/>
            <a:r>
              <a:rPr lang="en-US" altLang="zh-CN" sz="3200" b="1">
                <a:solidFill>
                  <a:srgbClr val="10253F"/>
                </a:solidFill>
                <a:latin typeface="Calibri" pitchFamily="34" charset="0"/>
                <a:ea typeface="MS Gothic" pitchFamily="49" charset="-128"/>
              </a:rPr>
              <a:t>S2: He is very smart.</a:t>
            </a:r>
          </a:p>
          <a:p>
            <a:pPr indent="304800"/>
            <a:r>
              <a:rPr lang="en-US" altLang="zh-CN" sz="3200" b="1">
                <a:solidFill>
                  <a:srgbClr val="31859C"/>
                </a:solidFill>
                <a:latin typeface="Calibri" pitchFamily="34" charset="0"/>
                <a:ea typeface="MS Gothic" pitchFamily="49" charset="-128"/>
              </a:rPr>
              <a:t>S1: Why do you think that?</a:t>
            </a:r>
          </a:p>
          <a:p>
            <a:pPr indent="304800"/>
            <a:r>
              <a:rPr lang="en-US" altLang="zh-CN" sz="3200" b="1">
                <a:solidFill>
                  <a:srgbClr val="10253F"/>
                </a:solidFill>
                <a:latin typeface="Calibri" pitchFamily="34" charset="0"/>
                <a:ea typeface="MS Gothic" pitchFamily="49" charset="-128"/>
              </a:rPr>
              <a:t>S2: Because he can always answer the teacher’s</a:t>
            </a:r>
          </a:p>
          <a:p>
            <a:pPr indent="304800"/>
            <a:r>
              <a:rPr lang="en-US" altLang="zh-CN" sz="3200" b="1">
                <a:solidFill>
                  <a:srgbClr val="10253F"/>
                </a:solidFill>
                <a:latin typeface="Calibri" pitchFamily="34" charset="0"/>
                <a:ea typeface="MS Gothic" pitchFamily="49" charset="-128"/>
              </a:rPr>
              <a:t>       questions correctly.</a:t>
            </a:r>
          </a:p>
        </p:txBody>
      </p:sp>
      <p:sp>
        <p:nvSpPr>
          <p:cNvPr id="22533" name="矩形 5"/>
          <p:cNvSpPr>
            <a:spLocks noChangeArrowheads="1"/>
          </p:cNvSpPr>
          <p:nvPr/>
        </p:nvSpPr>
        <p:spPr bwMode="auto">
          <a:xfrm>
            <a:off x="179388" y="4437063"/>
            <a:ext cx="6048375" cy="1092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65150" algn="ctr">
              <a:tabLst>
                <a:tab pos="2435225" algn="l"/>
                <a:tab pos="3646488" algn="l"/>
                <a:tab pos="4416425" algn="l"/>
              </a:tabLst>
            </a:pPr>
            <a:r>
              <a:rPr lang="en-US" altLang="zh-CN" sz="3200" b="1">
                <a:solidFill>
                  <a:srgbClr val="403152"/>
                </a:solidFill>
                <a:latin typeface="Calibri" pitchFamily="34" charset="0"/>
              </a:rPr>
              <a:t>cheerful	hard-working</a:t>
            </a:r>
          </a:p>
          <a:p>
            <a:pPr indent="565150" algn="ctr">
              <a:tabLst>
                <a:tab pos="2435225" algn="l"/>
                <a:tab pos="3646488" algn="l"/>
                <a:tab pos="4416425" algn="l"/>
              </a:tabLst>
            </a:pPr>
            <a:r>
              <a:rPr lang="en-US" altLang="zh-CN" sz="3200" b="1">
                <a:solidFill>
                  <a:srgbClr val="403152"/>
                </a:solidFill>
                <a:latin typeface="Calibri" pitchFamily="34" charset="0"/>
              </a:rPr>
              <a:t>patient	smart</a:t>
            </a:r>
          </a:p>
        </p:txBody>
      </p:sp>
      <p:pic>
        <p:nvPicPr>
          <p:cNvPr id="13926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3933825"/>
            <a:ext cx="3214687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3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 descr="wor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10250"/>
            <a:ext cx="16192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0290" name="Group 3"/>
          <p:cNvGrpSpPr>
            <a:grpSpLocks/>
          </p:cNvGrpSpPr>
          <p:nvPr/>
        </p:nvGrpSpPr>
        <p:grpSpPr bwMode="auto">
          <a:xfrm>
            <a:off x="1258888" y="1052513"/>
            <a:ext cx="5399087" cy="1296987"/>
            <a:chOff x="0" y="0"/>
            <a:chExt cx="4355" cy="1134"/>
          </a:xfrm>
        </p:grpSpPr>
        <p:sp>
          <p:nvSpPr>
            <p:cNvPr id="2662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355" cy="1134"/>
            </a:xfrm>
            <a:prstGeom prst="rect">
              <a:avLst/>
            </a:prstGeom>
            <a:solidFill>
              <a:srgbClr val="3366FF"/>
            </a:solidFill>
            <a:ln w="9525">
              <a:noFill/>
              <a:miter lim="800000"/>
              <a:headEnd/>
              <a:tailEnd/>
            </a:ln>
            <a:effectLst>
              <a:outerShdw dist="45791" dir="3378596" algn="ctr" rotWithShape="0">
                <a:srgbClr val="B3B3FF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181" y="180"/>
              <a:ext cx="3993" cy="818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45791" dir="3378596" algn="ctr" rotWithShape="0">
                <a:srgbClr val="B3B3FF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908175" y="1125538"/>
            <a:ext cx="41751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CFF6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fontAlgn="b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zh-CN" sz="7200" b="1">
                <a:latin typeface="+mn-lt"/>
                <a:ea typeface="华文细黑" pitchFamily="2" charset="-122"/>
              </a:rPr>
              <a:t>Review</a:t>
            </a:r>
          </a:p>
        </p:txBody>
      </p:sp>
      <p:pic>
        <p:nvPicPr>
          <p:cNvPr id="140292" name="Picture 7" descr="plag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189163"/>
            <a:ext cx="11525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3" name="Rectangle 8"/>
          <p:cNvSpPr>
            <a:spLocks noChangeArrowheads="1"/>
          </p:cNvSpPr>
          <p:nvPr/>
        </p:nvSpPr>
        <p:spPr bwMode="auto">
          <a:xfrm>
            <a:off x="827088" y="3860800"/>
            <a:ext cx="65516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300" b="1">
                <a:solidFill>
                  <a:srgbClr val="6600FF"/>
                </a:solidFill>
                <a:latin typeface="Calibri" pitchFamily="34" charset="0"/>
              </a:rPr>
              <a:t>Words and expressions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2" descr="book_ope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522"/>
          <a:stretch>
            <a:fillRect/>
          </a:stretch>
        </p:blipFill>
        <p:spPr bwMode="auto">
          <a:xfrm>
            <a:off x="468313" y="549275"/>
            <a:ext cx="84963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 rot="210398">
            <a:off x="1692275" y="836613"/>
            <a:ext cx="2376488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person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cheerful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hard-working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patient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smart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probably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forget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smell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care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miss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joke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laugh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 rot="195685">
            <a:off x="4851400" y="1050925"/>
            <a:ext cx="3114675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人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快乐的；高兴的</a:t>
            </a:r>
          </a:p>
          <a:p>
            <a:r>
              <a:rPr lang="zh-CN" altLang="en-US" sz="2300" b="1">
                <a:solidFill>
                  <a:srgbClr val="6600CC"/>
                </a:solidFill>
                <a:latin typeface="Calibri" pitchFamily="34" charset="0"/>
              </a:rPr>
              <a:t>工作努力的；勤勉的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耐心的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聪明的；机敏的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很可能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忘记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气味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照顾；照料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想念；怀念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玩笑</a:t>
            </a:r>
          </a:p>
          <a:p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76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765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76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276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276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2" dur="1" fill="hold"/>
                                        <p:tgtEl>
                                          <p:spTgt spid="2765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2765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2765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620713"/>
            <a:ext cx="410527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08050"/>
            <a:ext cx="7596187" cy="474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692150"/>
            <a:ext cx="8280400" cy="538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2" descr="book_ope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522"/>
          <a:stretch>
            <a:fillRect/>
          </a:stretch>
        </p:blipFill>
        <p:spPr bwMode="auto">
          <a:xfrm>
            <a:off x="468313" y="1354138"/>
            <a:ext cx="8064500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 rot="210398">
            <a:off x="1931988" y="1824038"/>
            <a:ext cx="2376487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remain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strict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encourage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support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successful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member</a:t>
            </a:r>
          </a:p>
          <a:p>
            <a:pPr>
              <a:lnSpc>
                <a:spcPct val="90000"/>
              </a:lnSpc>
            </a:pPr>
            <a:r>
              <a:rPr lang="zh-CN" altLang="zh-CN" sz="2800" b="1">
                <a:latin typeface="Calibri" pitchFamily="34" charset="0"/>
              </a:rPr>
              <a:t>paragraph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 rot="195685">
            <a:off x="4945063" y="2020888"/>
            <a:ext cx="2865437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300" b="1">
                <a:solidFill>
                  <a:srgbClr val="6600CC"/>
                </a:solidFill>
                <a:latin typeface="Calibri" pitchFamily="34" charset="0"/>
              </a:rPr>
              <a:t>仍然是；保持不变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严格的；严厉的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鼓励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支持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获得成功的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成员</a:t>
            </a:r>
          </a:p>
          <a:p>
            <a:pPr>
              <a:lnSpc>
                <a:spcPct val="95000"/>
              </a:lnSpc>
            </a:pPr>
            <a:r>
              <a:rPr lang="zh-CN" altLang="en-US" sz="2700" b="1">
                <a:solidFill>
                  <a:srgbClr val="6600CC"/>
                </a:solidFill>
                <a:latin typeface="Calibri" pitchFamily="34" charset="0"/>
              </a:rPr>
              <a:t>段落</a:t>
            </a:r>
          </a:p>
        </p:txBody>
      </p:sp>
      <p:sp>
        <p:nvSpPr>
          <p:cNvPr id="142340" name="AutoShape 5"/>
          <p:cNvSpPr>
            <a:spLocks noChangeArrowheads="1"/>
          </p:cNvSpPr>
          <p:nvPr/>
        </p:nvSpPr>
        <p:spPr bwMode="auto">
          <a:xfrm>
            <a:off x="1116013" y="333375"/>
            <a:ext cx="6192837" cy="936625"/>
          </a:xfrm>
          <a:prstGeom prst="flowChartPunchedTape">
            <a:avLst/>
          </a:prstGeom>
          <a:gradFill rotWithShape="1">
            <a:gsLst>
              <a:gs pos="0">
                <a:srgbClr val="00CCFF"/>
              </a:gs>
              <a:gs pos="50000">
                <a:srgbClr val="FFE1E1"/>
              </a:gs>
              <a:gs pos="100000">
                <a:srgbClr val="00CCFF"/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solidFill>
                  <a:srgbClr val="6600FF"/>
                </a:solidFill>
                <a:latin typeface="Calibri" pitchFamily="34" charset="0"/>
              </a:rPr>
              <a:t>Words and expressions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86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86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86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流程图: 文档 2"/>
          <p:cNvSpPr>
            <a:spLocks noChangeArrowheads="1"/>
          </p:cNvSpPr>
          <p:nvPr/>
        </p:nvSpPr>
        <p:spPr bwMode="auto">
          <a:xfrm flipH="1" flipV="1">
            <a:off x="0" y="3429000"/>
            <a:ext cx="9144000" cy="3429000"/>
          </a:xfrm>
          <a:prstGeom prst="flowChartDocumen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699" name="矩形 1"/>
          <p:cNvSpPr>
            <a:spLocks noChangeArrowheads="1"/>
          </p:cNvSpPr>
          <p:nvPr/>
        </p:nvSpPr>
        <p:spPr bwMode="auto">
          <a:xfrm>
            <a:off x="180975" y="117475"/>
            <a:ext cx="8856663" cy="64928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8000"/>
              </a:srgbClr>
            </a:outerShdw>
          </a:effectLst>
        </p:spPr>
        <p:txBody>
          <a:bodyPr>
            <a:spAutoFit/>
          </a:bodyPr>
          <a:lstStyle/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endParaRPr lang="en-US" sz="2000" b="1">
              <a:solidFill>
                <a:srgbClr val="376092"/>
              </a:solidFill>
              <a:latin typeface="Calibri" pitchFamily="34" charset="0"/>
              <a:ea typeface="MS Gothic" pitchFamily="49" charset="-128"/>
            </a:endParaRP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My grandma </a:t>
            </a:r>
            <a:endParaRPr lang="en-US" sz="2000" b="1">
              <a:solidFill>
                <a:srgbClr val="376092"/>
              </a:solidFill>
              <a:latin typeface="Calibri" pitchFamily="34" charset="0"/>
              <a:ea typeface="+mn-ea"/>
            </a:endParaRP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My grandma was a short woman with grey hair. She was always cheerful. She was a very good cook. Her dishes were probably the best in the world! I will never forget the taste, and the smell as well.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Grandma took care of my family. She was really kind and patient. She died two years ago and I miss her very much.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           — Ben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Alice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Alice is my best friend. She is a tall girl with glasses. She often tells me jokes to make me laugh, but she never makes fun of others.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Alice is a smart girl. She is good at Maths. We often study and play table tennis together. I hope we will always remain friends.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          — Joyce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Mr Li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Mr Li is my Maths teacher. He is tall and thin. His classes are always full of fun. He uses lots of games in his teaching.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Mr Li is strict about our studies, but he always encourages us and gives us support. He often says, “Never give up and you’ll be successful.” 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           — Amy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endParaRPr lang="en-US" sz="2000" b="1">
              <a:latin typeface="Calibri" pitchFamily="34" charset="0"/>
              <a:ea typeface="MS Gothic" pitchFamily="49" charset="-128"/>
            </a:endParaRPr>
          </a:p>
        </p:txBody>
      </p:sp>
      <p:pic>
        <p:nvPicPr>
          <p:cNvPr id="29700" name="7B U1 Reading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7B U1 Reading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39075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284538"/>
            <a:ext cx="3168650" cy="2667000"/>
          </a:xfrm>
          <a:prstGeom prst="rect">
            <a:avLst/>
          </a:prstGeom>
          <a:noFill/>
          <a:ln w="38100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  <p:sp>
        <p:nvSpPr>
          <p:cNvPr id="30723" name="TextBox 6"/>
          <p:cNvSpPr txBox="1">
            <a:spLocks noChangeArrowheads="1"/>
          </p:cNvSpPr>
          <p:nvPr/>
        </p:nvSpPr>
        <p:spPr bwMode="auto">
          <a:xfrm>
            <a:off x="250825" y="188913"/>
            <a:ext cx="568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B. Before you read</a:t>
            </a:r>
          </a:p>
        </p:txBody>
      </p:sp>
      <p:sp>
        <p:nvSpPr>
          <p:cNvPr id="144387" name="Text Box 4" descr="20%"/>
          <p:cNvSpPr txBox="1">
            <a:spLocks noChangeArrowheads="1"/>
          </p:cNvSpPr>
          <p:nvPr/>
        </p:nvSpPr>
        <p:spPr bwMode="auto">
          <a:xfrm>
            <a:off x="250825" y="836613"/>
            <a:ext cx="8642350" cy="1554162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Look at the pictures and the titles of the three articles on page 3. Then circle the correct answers to complete the sentences below..</a:t>
            </a:r>
          </a:p>
        </p:txBody>
      </p:sp>
      <p:sp>
        <p:nvSpPr>
          <p:cNvPr id="144388" name="Rectangle 5"/>
          <p:cNvSpPr>
            <a:spLocks noChangeArrowheads="1"/>
          </p:cNvSpPr>
          <p:nvPr/>
        </p:nvSpPr>
        <p:spPr bwMode="auto">
          <a:xfrm>
            <a:off x="395288" y="2565400"/>
            <a:ext cx="45720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33CC"/>
                </a:solidFill>
                <a:latin typeface="Calibri" pitchFamily="34" charset="0"/>
              </a:rPr>
              <a:t>My grandmother</a:t>
            </a:r>
          </a:p>
          <a:p>
            <a:r>
              <a:rPr lang="zh-CN" altLang="zh-CN" sz="2800" b="1">
                <a:latin typeface="Calibri" pitchFamily="34" charset="0"/>
              </a:rPr>
              <a:t>My grandmother was a short woman with grey hair. She was always cheerful. She was a very good cook. Her dishes were probably the best in the world! I will never forget the taste, and the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7"/>
          <p:cNvSpPr>
            <a:spLocks noChangeArrowheads="1"/>
          </p:cNvSpPr>
          <p:nvPr/>
        </p:nvSpPr>
        <p:spPr bwMode="auto">
          <a:xfrm>
            <a:off x="250825" y="4581525"/>
            <a:ext cx="36004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Calibri" pitchFamily="34" charset="0"/>
              </a:rPr>
              <a:t>1. Grandma was always ____.</a:t>
            </a:r>
          </a:p>
          <a:p>
            <a:r>
              <a:rPr lang="zh-CN" altLang="zh-CN" sz="3200" b="1">
                <a:latin typeface="Calibri" pitchFamily="34" charset="0"/>
              </a:rPr>
              <a:t>a. sad      b. cheerful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92275" y="5013325"/>
            <a:ext cx="647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b</a:t>
            </a:r>
          </a:p>
        </p:txBody>
      </p:sp>
      <p:sp>
        <p:nvSpPr>
          <p:cNvPr id="31748" name="矩形 7"/>
          <p:cNvSpPr>
            <a:spLocks noChangeArrowheads="1"/>
          </p:cNvSpPr>
          <p:nvPr/>
        </p:nvSpPr>
        <p:spPr bwMode="auto">
          <a:xfrm>
            <a:off x="4211638" y="4437063"/>
            <a:ext cx="45354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Calibri" pitchFamily="34" charset="0"/>
              </a:rPr>
              <a:t>Grandma is a </a:t>
            </a:r>
            <a:r>
              <a:rPr lang="zh-CN" altLang="zh-CN" sz="3200" b="1">
                <a:solidFill>
                  <a:srgbClr val="FF3399"/>
                </a:solidFill>
                <a:latin typeface="Calibri" pitchFamily="34" charset="0"/>
              </a:rPr>
              <a:t>short</a:t>
            </a:r>
            <a:r>
              <a:rPr lang="zh-CN" altLang="zh-CN" sz="3200" b="1">
                <a:latin typeface="Calibri" pitchFamily="34" charset="0"/>
              </a:rPr>
              <a:t> woman 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</a:t>
            </a:r>
            <a:r>
              <a:rPr lang="zh-CN" altLang="zh-CN" sz="3200" b="1">
                <a:solidFill>
                  <a:srgbClr val="FF3399"/>
                </a:solidFill>
                <a:latin typeface="Calibri" pitchFamily="34" charset="0"/>
              </a:rPr>
              <a:t>grey</a:t>
            </a:r>
            <a:r>
              <a:rPr lang="zh-CN" altLang="zh-CN" sz="3200" b="1">
                <a:latin typeface="Calibri" pitchFamily="34" charset="0"/>
              </a:rPr>
              <a:t> hair. She is always </a:t>
            </a:r>
            <a:r>
              <a:rPr lang="zh-CN" altLang="zh-CN" sz="3200" b="1">
                <a:solidFill>
                  <a:srgbClr val="FF3399"/>
                </a:solidFill>
                <a:latin typeface="Calibri" pitchFamily="34" charset="0"/>
              </a:rPr>
              <a:t>cheerful</a:t>
            </a:r>
            <a:r>
              <a:rPr lang="zh-CN" altLang="zh-CN" sz="3200" b="1">
                <a:latin typeface="Calibri" pitchFamily="34" charset="0"/>
              </a:rPr>
              <a:t>. She is a very good 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cook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</p:txBody>
      </p:sp>
      <p:sp>
        <p:nvSpPr>
          <p:cNvPr id="145412" name="Rectangle 5"/>
          <p:cNvSpPr>
            <a:spLocks noChangeArrowheads="1"/>
          </p:cNvSpPr>
          <p:nvPr/>
        </p:nvSpPr>
        <p:spPr bwMode="auto">
          <a:xfrm>
            <a:off x="468313" y="404813"/>
            <a:ext cx="457200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smell as well.</a:t>
            </a:r>
          </a:p>
          <a:p>
            <a:endParaRPr lang="zh-CN" altLang="zh-CN" sz="2800" b="1">
              <a:latin typeface="Calibri" pitchFamily="34" charset="0"/>
            </a:endParaRPr>
          </a:p>
          <a:p>
            <a:r>
              <a:rPr lang="zh-CN" altLang="zh-CN" sz="2800" b="1">
                <a:latin typeface="Calibri" pitchFamily="34" charset="0"/>
              </a:rPr>
              <a:t>Grandmother took care of my family. She was really kind and patient. She died two years ago and I miss her very much.</a:t>
            </a:r>
          </a:p>
          <a:p>
            <a:r>
              <a:rPr lang="zh-CN" altLang="zh-CN" sz="2800" b="1">
                <a:latin typeface="Calibri" pitchFamily="34" charset="0"/>
              </a:rPr>
              <a:t>                            ---</a:t>
            </a:r>
            <a:r>
              <a:rPr lang="zh-CN" altLang="zh-CN" sz="3200" b="1">
                <a:latin typeface="Calibri" pitchFamily="34" charset="0"/>
              </a:rPr>
              <a:t> Ben</a:t>
            </a:r>
          </a:p>
        </p:txBody>
      </p:sp>
      <p:pic>
        <p:nvPicPr>
          <p:cNvPr id="14541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765175"/>
            <a:ext cx="3168650" cy="2667000"/>
          </a:xfrm>
          <a:prstGeom prst="rect">
            <a:avLst/>
          </a:prstGeom>
          <a:noFill/>
          <a:ln w="38100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  <p:bldP spid="3174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 txBox="1">
            <a:spLocks noChangeArrowheads="1"/>
          </p:cNvSpPr>
          <p:nvPr/>
        </p:nvSpPr>
        <p:spPr bwMode="auto">
          <a:xfrm>
            <a:off x="250825" y="188913"/>
            <a:ext cx="5473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B. Before you read</a:t>
            </a:r>
          </a:p>
        </p:txBody>
      </p:sp>
      <p:pic>
        <p:nvPicPr>
          <p:cNvPr id="146434" name="Picture 3"/>
          <p:cNvPicPr>
            <a:picLocks noChangeAspect="1" noChangeArrowheads="1"/>
          </p:cNvPicPr>
          <p:nvPr/>
        </p:nvPicPr>
        <p:blipFill>
          <a:blip r:embed="rId2"/>
          <a:srcRect r="13901"/>
          <a:stretch>
            <a:fillRect/>
          </a:stretch>
        </p:blipFill>
        <p:spPr bwMode="auto">
          <a:xfrm>
            <a:off x="5508625" y="1268413"/>
            <a:ext cx="3313113" cy="2695575"/>
          </a:xfrm>
          <a:prstGeom prst="rect">
            <a:avLst/>
          </a:prstGeom>
          <a:noFill/>
          <a:ln w="38100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  <p:sp>
        <p:nvSpPr>
          <p:cNvPr id="146435" name="Rectangle 4"/>
          <p:cNvSpPr>
            <a:spLocks noChangeArrowheads="1"/>
          </p:cNvSpPr>
          <p:nvPr/>
        </p:nvSpPr>
        <p:spPr bwMode="auto">
          <a:xfrm>
            <a:off x="323850" y="836613"/>
            <a:ext cx="496887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33CC"/>
                </a:solidFill>
                <a:latin typeface="Calibri" pitchFamily="34" charset="0"/>
              </a:rPr>
              <a:t>Alice</a:t>
            </a:r>
          </a:p>
          <a:p>
            <a:r>
              <a:rPr lang="zh-CN" altLang="zh-CN" sz="3200" b="1">
                <a:latin typeface="Calibri" pitchFamily="34" charset="0"/>
              </a:rPr>
              <a:t>Alice is my best friend. She is a tall girl with glasses. She often tells me jokes to make me laugh, but she never makes fun of others.</a:t>
            </a:r>
          </a:p>
        </p:txBody>
      </p:sp>
      <p:sp>
        <p:nvSpPr>
          <p:cNvPr id="146436" name="Rectangle 5"/>
          <p:cNvSpPr>
            <a:spLocks noChangeArrowheads="1"/>
          </p:cNvSpPr>
          <p:nvPr/>
        </p:nvSpPr>
        <p:spPr bwMode="auto">
          <a:xfrm>
            <a:off x="0" y="4365625"/>
            <a:ext cx="88201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Calibri" pitchFamily="34" charset="0"/>
              </a:rPr>
              <a:t>Alice is a smart girl. She is good at maths. </a:t>
            </a:r>
          </a:p>
          <a:p>
            <a:r>
              <a:rPr lang="zh-CN" altLang="zh-CN" sz="3200" b="1">
                <a:latin typeface="Calibri" pitchFamily="34" charset="0"/>
              </a:rPr>
              <a:t>We often study and play table tennis</a:t>
            </a:r>
          </a:p>
          <a:p>
            <a:r>
              <a:rPr lang="zh-CN" altLang="zh-CN" sz="3200" b="1">
                <a:latin typeface="Calibri" pitchFamily="34" charset="0"/>
              </a:rPr>
              <a:t> together. I hope we will always remain friends.</a:t>
            </a:r>
          </a:p>
          <a:p>
            <a:r>
              <a:rPr lang="zh-CN" altLang="zh-CN" sz="3200" b="1">
                <a:latin typeface="Calibri" pitchFamily="34" charset="0"/>
              </a:rPr>
              <a:t>                                                     ---  Joyce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2"/>
          <p:cNvPicPr>
            <a:picLocks noChangeAspect="1" noChangeArrowheads="1"/>
          </p:cNvPicPr>
          <p:nvPr/>
        </p:nvPicPr>
        <p:blipFill>
          <a:blip r:embed="rId2"/>
          <a:srcRect r="13901"/>
          <a:stretch>
            <a:fillRect/>
          </a:stretch>
        </p:blipFill>
        <p:spPr bwMode="auto">
          <a:xfrm>
            <a:off x="5076825" y="1125538"/>
            <a:ext cx="3313113" cy="2695575"/>
          </a:xfrm>
          <a:prstGeom prst="rect">
            <a:avLst/>
          </a:prstGeom>
          <a:noFill/>
          <a:ln w="38100">
            <a:solidFill>
              <a:schemeClr val="folHlink"/>
            </a:solidFill>
            <a:prstDash val="sysDot"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27088" y="836613"/>
            <a:ext cx="360045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zh-CN" sz="3200" b="1">
                <a:latin typeface="Calibri" pitchFamily="34" charset="0"/>
              </a:rPr>
              <a:t>2. Alice </a:t>
            </a:r>
            <a:r>
              <a:rPr lang="zh-CN" altLang="zh-CN" sz="3200" b="1" u="sng">
                <a:solidFill>
                  <a:srgbClr val="FF0000"/>
                </a:solidFill>
                <a:latin typeface="Calibri" pitchFamily="34" charset="0"/>
              </a:rPr>
              <a:t>probably</a:t>
            </a:r>
          </a:p>
          <a:p>
            <a:pPr marL="342900" indent="-342900"/>
            <a:r>
              <a:rPr lang="zh-CN" altLang="zh-CN" sz="3200" b="1">
                <a:latin typeface="Calibri" pitchFamily="34" charset="0"/>
              </a:rPr>
              <a:t>(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很可能</a:t>
            </a:r>
            <a:r>
              <a:rPr lang="zh-CN" altLang="zh-CN" sz="3200" b="1">
                <a:latin typeface="Calibri" pitchFamily="34" charset="0"/>
              </a:rPr>
              <a:t>) likes _____.</a:t>
            </a:r>
          </a:p>
          <a:p>
            <a:pPr marL="342900" indent="-342900">
              <a:buFont typeface="Arial" charset="0"/>
              <a:buAutoNum type="alphaLcPeriod"/>
            </a:pPr>
            <a:r>
              <a:rPr lang="zh-CN" altLang="zh-CN" sz="2800" b="1">
                <a:latin typeface="Calibri" pitchFamily="34" charset="0"/>
              </a:rPr>
              <a:t> playing table </a:t>
            </a:r>
          </a:p>
          <a:p>
            <a:pPr marL="342900" indent="-342900"/>
            <a:r>
              <a:rPr lang="zh-CN" altLang="zh-CN" sz="2800" b="1">
                <a:latin typeface="Calibri" pitchFamily="34" charset="0"/>
              </a:rPr>
              <a:t>   tennis</a:t>
            </a:r>
          </a:p>
          <a:p>
            <a:pPr marL="342900" indent="-342900"/>
            <a:r>
              <a:rPr lang="zh-CN" altLang="zh-CN" sz="2800" b="1">
                <a:latin typeface="Calibri" pitchFamily="34" charset="0"/>
              </a:rPr>
              <a:t>b. drawing pictures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27088" y="4724400"/>
            <a:ext cx="63357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Calibri" pitchFamily="34" charset="0"/>
              </a:rPr>
              <a:t>Alice is a </a:t>
            </a:r>
            <a:r>
              <a:rPr lang="zh-CN" altLang="zh-CN" sz="3200" b="1">
                <a:solidFill>
                  <a:srgbClr val="FF3399"/>
                </a:solidFill>
                <a:latin typeface="Calibri" pitchFamily="34" charset="0"/>
              </a:rPr>
              <a:t>tall</a:t>
            </a:r>
            <a:r>
              <a:rPr lang="zh-CN" altLang="zh-CN" sz="3200" b="1">
                <a:latin typeface="Calibri" pitchFamily="34" charset="0"/>
              </a:rPr>
              <a:t> girl 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glasses. She is a </a:t>
            </a:r>
            <a:r>
              <a:rPr lang="zh-CN" altLang="zh-CN" sz="3200" b="1">
                <a:solidFill>
                  <a:srgbClr val="FF3399"/>
                </a:solidFill>
                <a:latin typeface="Calibri" pitchFamily="34" charset="0"/>
              </a:rPr>
              <a:t>smart</a:t>
            </a:r>
            <a:r>
              <a:rPr lang="zh-CN" altLang="zh-CN" sz="3200" b="1">
                <a:latin typeface="Calibri" pitchFamily="34" charset="0"/>
              </a:rPr>
              <a:t> girl. She 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is good at</a:t>
            </a:r>
            <a:r>
              <a:rPr lang="zh-CN" altLang="zh-CN" sz="3200" b="1">
                <a:latin typeface="Calibri" pitchFamily="34" charset="0"/>
              </a:rPr>
              <a:t> Maths.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547813" y="1773238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 txBox="1">
            <a:spLocks noChangeArrowheads="1"/>
          </p:cNvSpPr>
          <p:nvPr/>
        </p:nvSpPr>
        <p:spPr bwMode="auto">
          <a:xfrm>
            <a:off x="250825" y="188913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B. Before you read</a:t>
            </a:r>
          </a:p>
        </p:txBody>
      </p:sp>
      <p:pic>
        <p:nvPicPr>
          <p:cNvPr id="148482" name="Picture 3" descr="IMG_20141229_171554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836613"/>
            <a:ext cx="31353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Rectangle 4"/>
          <p:cNvSpPr>
            <a:spLocks noChangeArrowheads="1"/>
          </p:cNvSpPr>
          <p:nvPr/>
        </p:nvSpPr>
        <p:spPr bwMode="auto">
          <a:xfrm>
            <a:off x="468313" y="981075"/>
            <a:ext cx="4572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33CC"/>
                </a:solidFill>
                <a:latin typeface="Calibri" pitchFamily="34" charset="0"/>
              </a:rPr>
              <a:t>Mr Li</a:t>
            </a:r>
          </a:p>
          <a:p>
            <a:r>
              <a:rPr lang="zh-CN" altLang="zh-CN" sz="2800" b="1">
                <a:latin typeface="Calibri" pitchFamily="34" charset="0"/>
              </a:rPr>
              <a:t>Mr Li is my Maths teacher. He is tall and thin. His class is always full of fun. He uses lots of games in his teaching.</a:t>
            </a:r>
          </a:p>
          <a:p>
            <a:r>
              <a:rPr lang="zh-CN" altLang="zh-CN" sz="2800" b="1">
                <a:latin typeface="Calibri" pitchFamily="34" charset="0"/>
              </a:rPr>
              <a:t>Mr Li is strict about our studies, but he always encourages us and gives us support. He often says, “Never give up and you’ll be successful.”</a:t>
            </a:r>
          </a:p>
          <a:p>
            <a:r>
              <a:rPr lang="zh-CN" altLang="zh-CN" sz="2800" b="1">
                <a:latin typeface="Calibri" pitchFamily="34" charset="0"/>
              </a:rPr>
              <a:t>                    --- Amy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矩形 7"/>
          <p:cNvSpPr>
            <a:spLocks noChangeArrowheads="1"/>
          </p:cNvSpPr>
          <p:nvPr/>
        </p:nvSpPr>
        <p:spPr bwMode="auto">
          <a:xfrm>
            <a:off x="395288" y="1484313"/>
            <a:ext cx="41767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zh-CN" sz="3600" b="1">
                <a:latin typeface="Calibri" pitchFamily="34" charset="0"/>
              </a:rPr>
              <a:t>3. Mr Li is ______</a:t>
            </a:r>
          </a:p>
          <a:p>
            <a:pPr marL="342900" indent="-342900">
              <a:buFont typeface="Arial" charset="0"/>
              <a:buAutoNum type="alphaLcPeriod"/>
            </a:pPr>
            <a:r>
              <a:rPr lang="zh-CN" altLang="zh-CN" sz="3600" b="1">
                <a:latin typeface="Calibri" pitchFamily="34" charset="0"/>
              </a:rPr>
              <a:t> a  Maths teacher   </a:t>
            </a:r>
          </a:p>
          <a:p>
            <a:pPr marL="342900" indent="-342900">
              <a:buFont typeface="Arial" charset="0"/>
              <a:buAutoNum type="alphaLcPeriod"/>
            </a:pPr>
            <a:r>
              <a:rPr lang="zh-CN" altLang="zh-CN" sz="3600" b="1">
                <a:latin typeface="Calibri" pitchFamily="34" charset="0"/>
              </a:rPr>
              <a:t> an Art teacher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23850" y="4292600"/>
            <a:ext cx="4392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zh-CN" sz="3600" b="1">
                <a:latin typeface="Calibri" pitchFamily="34" charset="0"/>
              </a:rPr>
              <a:t>Mr. Li is </a:t>
            </a:r>
            <a:r>
              <a:rPr lang="zh-CN" altLang="zh-CN" sz="3600" b="1">
                <a:solidFill>
                  <a:srgbClr val="FF3399"/>
                </a:solidFill>
                <a:latin typeface="Calibri" pitchFamily="34" charset="0"/>
              </a:rPr>
              <a:t>tall</a:t>
            </a:r>
            <a:r>
              <a:rPr lang="zh-CN" altLang="zh-CN" sz="3600" b="1">
                <a:latin typeface="Calibri" pitchFamily="34" charset="0"/>
              </a:rPr>
              <a:t> and </a:t>
            </a:r>
            <a:r>
              <a:rPr lang="zh-CN" altLang="zh-CN" sz="3600" b="1">
                <a:solidFill>
                  <a:srgbClr val="FF3399"/>
                </a:solidFill>
                <a:latin typeface="Calibri" pitchFamily="34" charset="0"/>
              </a:rPr>
              <a:t>thin</a:t>
            </a:r>
            <a:r>
              <a:rPr lang="zh-CN" altLang="zh-CN" sz="3600" b="1">
                <a:latin typeface="Calibri" pitchFamily="34" charset="0"/>
              </a:rPr>
              <a:t>.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843213" y="1268413"/>
            <a:ext cx="64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a</a:t>
            </a:r>
          </a:p>
        </p:txBody>
      </p:sp>
      <p:pic>
        <p:nvPicPr>
          <p:cNvPr id="149508" name="Picture 5" descr="IMG_20141229_171554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628775"/>
            <a:ext cx="31353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  <p:bldP spid="35844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"/>
          <p:cNvSpPr>
            <a:spLocks noChangeArrowheads="1"/>
          </p:cNvSpPr>
          <p:nvPr/>
        </p:nvSpPr>
        <p:spPr bwMode="auto">
          <a:xfrm>
            <a:off x="142875" y="0"/>
            <a:ext cx="7215188" cy="25304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9999"/>
              </a:srgbClr>
            </a:outerShdw>
          </a:effectLst>
        </p:spPr>
        <p:txBody>
          <a:bodyPr>
            <a:spAutoFit/>
          </a:bodyPr>
          <a:lstStyle/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My grandma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My grandma was a short woman with grey hair. She was always cheerful. She was a very good cook. Her dishes were probably the best in the world! I will never forget the taste, and the smell as well.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Grandma took care of my family. She was really kind and patient. She died two years ago and I miss her very much.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— Ben</a:t>
            </a:r>
            <a:endParaRPr lang="en-US" sz="3200" b="1">
              <a:latin typeface="+mn-lt"/>
              <a:ea typeface="+mn-ea"/>
            </a:endParaRPr>
          </a:p>
        </p:txBody>
      </p:sp>
      <p:sp>
        <p:nvSpPr>
          <p:cNvPr id="36867" name="矩形 5"/>
          <p:cNvSpPr>
            <a:spLocks noChangeArrowheads="1"/>
          </p:cNvSpPr>
          <p:nvPr/>
        </p:nvSpPr>
        <p:spPr bwMode="auto">
          <a:xfrm>
            <a:off x="1500188" y="2286000"/>
            <a:ext cx="7429500" cy="22860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9999"/>
              </a:srgbClr>
            </a:outerShdw>
          </a:effectLst>
        </p:spPr>
        <p:txBody>
          <a:bodyPr>
            <a:spAutoFit/>
          </a:bodyPr>
          <a:lstStyle/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Alice</a:t>
            </a:r>
            <a:r>
              <a:rPr lang="en-US" sz="24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Alice is my best friend. She is a tall girl with glasses. She often tells me jokes to make me laugh, but she never makes fun of others.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Alice is a smart girl. She is good at Maths. We often study and play table tennis together. I hope we will always remain friends. </a:t>
            </a: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</a:t>
            </a:r>
            <a:r>
              <a:rPr lang="en-US" sz="2000" b="1">
                <a:latin typeface="Calibri" pitchFamily="34" charset="0"/>
                <a:ea typeface="+mn-ea"/>
              </a:rPr>
              <a:t>— Joyce</a:t>
            </a:r>
            <a:endParaRPr lang="en-US" sz="2000" b="1">
              <a:latin typeface="Calibri" pitchFamily="34" charset="0"/>
              <a:ea typeface="MS Gothic" pitchFamily="49" charset="-128"/>
            </a:endParaRPr>
          </a:p>
          <a:p>
            <a:pPr indent="19208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>
                <a:latin typeface="Calibri" pitchFamily="34" charset="0"/>
                <a:ea typeface="MS Gothic" pitchFamily="49" charset="-128"/>
              </a:rPr>
              <a:t>                                                                                                                  </a:t>
            </a:r>
          </a:p>
        </p:txBody>
      </p:sp>
      <p:sp>
        <p:nvSpPr>
          <p:cNvPr id="36868" name="矩形 10"/>
          <p:cNvSpPr>
            <a:spLocks noChangeArrowheads="1"/>
          </p:cNvSpPr>
          <p:nvPr/>
        </p:nvSpPr>
        <p:spPr bwMode="auto">
          <a:xfrm>
            <a:off x="142875" y="4572000"/>
            <a:ext cx="7500938" cy="22256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9999"/>
              </a:srgbClr>
            </a:outerShdw>
          </a:effectLst>
        </p:spPr>
        <p:txBody>
          <a:bodyPr>
            <a:spAutoFit/>
          </a:bodyPr>
          <a:lstStyle/>
          <a:p>
            <a:pPr indent="18573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solidFill>
                  <a:srgbClr val="376092"/>
                </a:solidFill>
                <a:latin typeface="Calibri" pitchFamily="34" charset="0"/>
                <a:ea typeface="MS Gothic" pitchFamily="49" charset="-128"/>
              </a:rPr>
              <a:t>Mr Li </a:t>
            </a:r>
          </a:p>
          <a:p>
            <a:pPr indent="18573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Mr Li is my Maths teacher. He is tall and thin. His classes are always full of fun. He uses lots of games in his teaching.</a:t>
            </a:r>
          </a:p>
          <a:p>
            <a:pPr indent="18573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 b="1">
                <a:latin typeface="Calibri" pitchFamily="34" charset="0"/>
                <a:ea typeface="MS Gothic" pitchFamily="49" charset="-128"/>
              </a:rPr>
              <a:t> Mr Li is strict about our studies, but he always encourages us and gives us support. He often says, “Never give up and you’ll be successful.” </a:t>
            </a:r>
          </a:p>
          <a:p>
            <a:pPr indent="185738" fontAlgn="auto">
              <a:spcBef>
                <a:spcPts val="0"/>
              </a:spcBef>
              <a:spcAft>
                <a:spcPts val="0"/>
              </a:spcAft>
              <a:tabLst>
                <a:tab pos="1011238" algn="l"/>
              </a:tabLst>
              <a:defRPr/>
            </a:pPr>
            <a:r>
              <a:rPr lang="en-US" sz="2000">
                <a:latin typeface="Calibri" pitchFamily="34" charset="0"/>
                <a:ea typeface="+mn-ea"/>
              </a:rPr>
              <a:t>                                                                                                              — Amy</a:t>
            </a:r>
            <a:endParaRPr lang="en-US" sz="2000">
              <a:latin typeface="Calibri" pitchFamily="34" charset="0"/>
              <a:ea typeface="MS Gothic" pitchFamily="49" charset="-128"/>
            </a:endParaRPr>
          </a:p>
        </p:txBody>
      </p:sp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78688" y="420688"/>
            <a:ext cx="1755775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19350"/>
            <a:ext cx="162083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05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3163" y="4992688"/>
            <a:ext cx="1627187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TextBox 14"/>
          <p:cNvSpPr txBox="1">
            <a:spLocks noChangeArrowheads="1"/>
          </p:cNvSpPr>
          <p:nvPr/>
        </p:nvSpPr>
        <p:spPr bwMode="auto">
          <a:xfrm>
            <a:off x="34925" y="1196975"/>
            <a:ext cx="9144000" cy="4664075"/>
          </a:xfrm>
          <a:prstGeom prst="rect">
            <a:avLst/>
          </a:prstGeom>
          <a:solidFill>
            <a:srgbClr val="B7DEE8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6000" b="1">
              <a:solidFill>
                <a:srgbClr val="403152"/>
              </a:solidFill>
              <a:latin typeface="Calibri" pitchFamily="34" charset="0"/>
            </a:endParaRPr>
          </a:p>
          <a:p>
            <a:pPr algn="ctr"/>
            <a:r>
              <a:rPr lang="en-US" altLang="zh-CN" sz="6000" b="1">
                <a:solidFill>
                  <a:srgbClr val="403152"/>
                </a:solidFill>
                <a:latin typeface="Calibri" pitchFamily="34" charset="0"/>
              </a:rPr>
              <a:t>Go through the text quickly</a:t>
            </a:r>
            <a:r>
              <a:rPr lang="ja-JP" altLang="en-US" sz="6000" b="1">
                <a:solidFill>
                  <a:srgbClr val="403152"/>
                </a:solidFill>
                <a:latin typeface="Calibri" pitchFamily="34" charset="0"/>
                <a:ea typeface="MS PGothic" pitchFamily="34" charset="-128"/>
              </a:rPr>
              <a:t> to find specific information</a:t>
            </a:r>
            <a:r>
              <a:rPr lang="en-US" altLang="zh-CN" sz="6000" b="1">
                <a:solidFill>
                  <a:srgbClr val="403152"/>
                </a:solidFill>
                <a:latin typeface="Calibri" pitchFamily="34" charset="0"/>
              </a:rPr>
              <a:t>.</a:t>
            </a:r>
          </a:p>
          <a:p>
            <a:pPr algn="ctr"/>
            <a:endParaRPr lang="zh-CN" altLang="en-US" sz="6000">
              <a:solidFill>
                <a:srgbClr val="37609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ldLvl="0" animBg="1" autoUpdateAnimBg="0"/>
      <p:bldP spid="36872" grpId="1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3" name="Picture 2"/>
          <p:cNvPicPr>
            <a:picLocks noChangeAspect="1" noChangeArrowheads="1"/>
          </p:cNvPicPr>
          <p:nvPr/>
        </p:nvPicPr>
        <p:blipFill>
          <a:blip r:embed="rId2">
            <a:lum bright="20000"/>
            <a:grayscl/>
          </a:blip>
          <a:srcRect/>
          <a:stretch>
            <a:fillRect/>
          </a:stretch>
        </p:blipFill>
        <p:spPr bwMode="auto">
          <a:xfrm>
            <a:off x="0" y="1785938"/>
            <a:ext cx="91440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4" name="矩形 1"/>
          <p:cNvSpPr>
            <a:spLocks noChangeArrowheads="1"/>
          </p:cNvSpPr>
          <p:nvPr/>
        </p:nvSpPr>
        <p:spPr bwMode="auto">
          <a:xfrm>
            <a:off x="500063" y="1214438"/>
            <a:ext cx="5253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i="1">
                <a:latin typeface="Calibri" pitchFamily="34" charset="0"/>
                <a:ea typeface="MS Gothic" pitchFamily="49" charset="-128"/>
              </a:rPr>
              <a:t>Retell the text with the help of the table.</a:t>
            </a:r>
            <a:endParaRPr lang="zh-CN" altLang="en-US" sz="2400" i="1">
              <a:latin typeface="Calibri" pitchFamily="34" charset="0"/>
            </a:endParaRPr>
          </a:p>
        </p:txBody>
      </p:sp>
      <p:graphicFrame>
        <p:nvGraphicFramePr>
          <p:cNvPr id="50180" name="Group 4"/>
          <p:cNvGraphicFramePr>
            <a:graphicFrameLocks noGrp="1"/>
          </p:cNvGraphicFramePr>
          <p:nvPr/>
        </p:nvGraphicFramePr>
        <p:xfrm>
          <a:off x="0" y="1785938"/>
          <a:ext cx="9144000" cy="250031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741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My grandma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Alice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04A7B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Mr Li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604A7B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1569" name="矩形 3"/>
          <p:cNvSpPr>
            <a:spLocks noChangeArrowheads="1"/>
          </p:cNvSpPr>
          <p:nvPr/>
        </p:nvSpPr>
        <p:spPr bwMode="auto">
          <a:xfrm>
            <a:off x="0" y="2643188"/>
            <a:ext cx="2895600" cy="708025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a short woman with grey </a:t>
            </a:r>
          </a:p>
          <a:p>
            <a:r>
              <a:rPr lang="en-US" altLang="zh-CN" sz="2000" b="1">
                <a:latin typeface="Calibri" pitchFamily="34" charset="0"/>
              </a:rPr>
              <a:t>hair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0" name="矩形 4"/>
          <p:cNvSpPr>
            <a:spLocks noChangeArrowheads="1"/>
          </p:cNvSpPr>
          <p:nvPr/>
        </p:nvSpPr>
        <p:spPr bwMode="auto">
          <a:xfrm>
            <a:off x="0" y="3286125"/>
            <a:ext cx="3000375" cy="708025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took care of my family and cooked well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1" name="矩形 5"/>
          <p:cNvSpPr>
            <a:spLocks noChangeArrowheads="1"/>
          </p:cNvSpPr>
          <p:nvPr/>
        </p:nvSpPr>
        <p:spPr bwMode="auto">
          <a:xfrm>
            <a:off x="6143625" y="2643188"/>
            <a:ext cx="1466850" cy="400050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tall and thin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2" name="矩形 6"/>
          <p:cNvSpPr>
            <a:spLocks noChangeArrowheads="1"/>
          </p:cNvSpPr>
          <p:nvPr/>
        </p:nvSpPr>
        <p:spPr bwMode="auto">
          <a:xfrm>
            <a:off x="0" y="3929063"/>
            <a:ext cx="3127375" cy="400050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always cheerful and patient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3" name="矩形 7"/>
          <p:cNvSpPr>
            <a:spLocks noChangeArrowheads="1"/>
          </p:cNvSpPr>
          <p:nvPr/>
        </p:nvSpPr>
        <p:spPr bwMode="auto">
          <a:xfrm>
            <a:off x="6143625" y="3000375"/>
            <a:ext cx="3000375" cy="708025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always encourages us and gives us support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4" name="矩形 8"/>
          <p:cNvSpPr>
            <a:spLocks noChangeArrowheads="1"/>
          </p:cNvSpPr>
          <p:nvPr/>
        </p:nvSpPr>
        <p:spPr bwMode="auto">
          <a:xfrm>
            <a:off x="6169025" y="3714750"/>
            <a:ext cx="2628900" cy="396875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strict about our studies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5" name="矩形 9"/>
          <p:cNvSpPr>
            <a:spLocks noChangeArrowheads="1"/>
          </p:cNvSpPr>
          <p:nvPr/>
        </p:nvSpPr>
        <p:spPr bwMode="auto">
          <a:xfrm>
            <a:off x="3071813" y="2643188"/>
            <a:ext cx="2446337" cy="400050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Calibri" pitchFamily="34" charset="0"/>
              </a:rPr>
              <a:t>a tall girl with glasses</a:t>
            </a:r>
            <a:endParaRPr lang="zh-CN" altLang="en-US" sz="2000" b="1">
              <a:latin typeface="Calibri" pitchFamily="34" charset="0"/>
            </a:endParaRPr>
          </a:p>
        </p:txBody>
      </p:sp>
      <p:sp>
        <p:nvSpPr>
          <p:cNvPr id="151576" name="矩形 10"/>
          <p:cNvSpPr>
            <a:spLocks noChangeArrowheads="1"/>
          </p:cNvSpPr>
          <p:nvPr/>
        </p:nvSpPr>
        <p:spPr bwMode="auto">
          <a:xfrm>
            <a:off x="3071813" y="3000375"/>
            <a:ext cx="2928937" cy="396875"/>
          </a:xfrm>
          <a:prstGeom prst="rect">
            <a:avLst/>
          </a:prstGeom>
          <a:solidFill>
            <a:srgbClr val="F2F2F2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Calibri" pitchFamily="34" charset="0"/>
                <a:cs typeface="Times New Roman" pitchFamily="18" charset="0"/>
              </a:rPr>
              <a:t>good at Maths</a:t>
            </a:r>
            <a:endParaRPr lang="en-US" altLang="zh-CN" sz="3200" b="1">
              <a:latin typeface="Calibri" pitchFamily="34" charset="0"/>
            </a:endParaRPr>
          </a:p>
        </p:txBody>
      </p:sp>
      <p:sp>
        <p:nvSpPr>
          <p:cNvPr id="50202" name="矩形 13"/>
          <p:cNvSpPr>
            <a:spLocks noChangeArrowheads="1"/>
          </p:cNvSpPr>
          <p:nvPr/>
        </p:nvSpPr>
        <p:spPr bwMode="auto">
          <a:xfrm>
            <a:off x="857250" y="4429125"/>
            <a:ext cx="7500938" cy="2308225"/>
          </a:xfrm>
          <a:prstGeom prst="rect">
            <a:avLst/>
          </a:prstGeom>
          <a:solidFill>
            <a:srgbClr val="FFFF66">
              <a:alpha val="54999"/>
            </a:srgbClr>
          </a:solidFill>
          <a:ln w="9525">
            <a:noFill/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28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latin typeface="Calibri" pitchFamily="34" charset="0"/>
                <a:ea typeface="+mn-ea"/>
              </a:rPr>
              <a:t>Example: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>
                <a:solidFill>
                  <a:srgbClr val="403152"/>
                </a:solidFill>
                <a:latin typeface="Calibri" pitchFamily="34" charset="0"/>
                <a:ea typeface="+mn-ea"/>
              </a:rPr>
              <a:t>My grandma was a short woman with grey hair. She was always cheerful and patient. She cooked very well and I will never forget the taste and the smell of her dishes. Grandma took care of my family. She died two years ago, and we miss her very much.</a:t>
            </a:r>
            <a:endParaRPr lang="zh-CN" altLang="en-US" sz="2400">
              <a:solidFill>
                <a:srgbClr val="403152"/>
              </a:solidFill>
              <a:latin typeface="Calibri" pitchFamily="3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WordArt 2"/>
          <p:cNvSpPr>
            <a:spLocks noChangeArrowheads="1" noChangeShapeType="1"/>
          </p:cNvSpPr>
          <p:nvPr/>
        </p:nvSpPr>
        <p:spPr bwMode="auto">
          <a:xfrm>
            <a:off x="1692275" y="1196975"/>
            <a:ext cx="5903913" cy="39608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</a:rPr>
              <a:t>Reading 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Unicode MS"/>
              </a:rPr>
              <a:t>People around us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1"/>
          <p:cNvSpPr>
            <a:spLocks noChangeArrowheads="1"/>
          </p:cNvSpPr>
          <p:nvPr/>
        </p:nvSpPr>
        <p:spPr bwMode="auto">
          <a:xfrm>
            <a:off x="285750" y="1714500"/>
            <a:ext cx="5715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What will Ben never forget about his grandma’s dishes?</a:t>
            </a:r>
            <a:endParaRPr lang="zh-CN" altLang="en-US" sz="3200">
              <a:solidFill>
                <a:srgbClr val="604A7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+mn-ea"/>
            </a:endParaRPr>
          </a:p>
        </p:txBody>
      </p:sp>
      <p:pic>
        <p:nvPicPr>
          <p:cNvPr id="15257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8863" y="920750"/>
            <a:ext cx="22002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矩形 3"/>
          <p:cNvSpPr>
            <a:spLocks noChangeArrowheads="1"/>
          </p:cNvSpPr>
          <p:nvPr/>
        </p:nvSpPr>
        <p:spPr bwMode="auto">
          <a:xfrm>
            <a:off x="71438" y="2928938"/>
            <a:ext cx="87868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215968"/>
                </a:solidFill>
                <a:latin typeface="Comic Sans MS" pitchFamily="66" charset="0"/>
              </a:rPr>
              <a:t>I will never forget the </a:t>
            </a:r>
            <a:r>
              <a:rPr lang="en-US" altLang="zh-CN" sz="3200" b="1" u="sng">
                <a:solidFill>
                  <a:srgbClr val="215968"/>
                </a:solidFill>
                <a:latin typeface="Comic Sans MS" pitchFamily="66" charset="0"/>
              </a:rPr>
              <a:t>taste</a:t>
            </a:r>
            <a:r>
              <a:rPr lang="en-US" altLang="zh-CN" sz="3200">
                <a:solidFill>
                  <a:srgbClr val="215968"/>
                </a:solidFill>
                <a:latin typeface="Comic Sans MS" pitchFamily="66" charset="0"/>
              </a:rPr>
              <a:t>, and the </a:t>
            </a:r>
            <a:r>
              <a:rPr lang="en-US" altLang="zh-CN" sz="3200" b="1" u="sng">
                <a:solidFill>
                  <a:srgbClr val="215968"/>
                </a:solidFill>
                <a:latin typeface="Comic Sans MS" pitchFamily="66" charset="0"/>
              </a:rPr>
              <a:t>smell</a:t>
            </a:r>
            <a:r>
              <a:rPr lang="en-US" altLang="zh-CN" sz="3200">
                <a:solidFill>
                  <a:srgbClr val="215968"/>
                </a:solidFill>
                <a:latin typeface="Comic Sans MS" pitchFamily="66" charset="0"/>
              </a:rPr>
              <a:t> as well.</a:t>
            </a:r>
            <a:endParaRPr lang="zh-CN" altLang="en-US" sz="3200">
              <a:solidFill>
                <a:srgbClr val="215968"/>
              </a:solidFill>
              <a:latin typeface="Comic Sans MS" pitchFamily="66" charset="0"/>
            </a:endParaRPr>
          </a:p>
        </p:txBody>
      </p:sp>
      <p:sp>
        <p:nvSpPr>
          <p:cNvPr id="51205" name="矩形标注 4"/>
          <p:cNvSpPr>
            <a:spLocks noChangeArrowheads="1"/>
          </p:cNvSpPr>
          <p:nvPr/>
        </p:nvSpPr>
        <p:spPr bwMode="auto">
          <a:xfrm>
            <a:off x="4357688" y="3857625"/>
            <a:ext cx="1571625" cy="571500"/>
          </a:xfrm>
          <a:prstGeom prst="wedgeRectCallout">
            <a:avLst>
              <a:gd name="adj1" fmla="val -16356"/>
              <a:gd name="adj2" fmla="val -112269"/>
            </a:avLst>
          </a:prstGeom>
          <a:solidFill>
            <a:srgbClr val="FFFF99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E1C11"/>
                </a:solidFill>
                <a:latin typeface="Calibri" pitchFamily="34" charset="0"/>
              </a:rPr>
              <a:t>味道（口味）</a:t>
            </a:r>
          </a:p>
        </p:txBody>
      </p:sp>
      <p:sp>
        <p:nvSpPr>
          <p:cNvPr id="51206" name="矩形标注 5"/>
          <p:cNvSpPr>
            <a:spLocks noChangeArrowheads="1"/>
          </p:cNvSpPr>
          <p:nvPr/>
        </p:nvSpPr>
        <p:spPr bwMode="auto">
          <a:xfrm>
            <a:off x="6643688" y="3857625"/>
            <a:ext cx="1571625" cy="571500"/>
          </a:xfrm>
          <a:prstGeom prst="wedgeRectCallout">
            <a:avLst>
              <a:gd name="adj1" fmla="val 18551"/>
              <a:gd name="adj2" fmla="val -119653"/>
            </a:avLst>
          </a:prstGeom>
          <a:solidFill>
            <a:srgbClr val="FFFF99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1E1C11"/>
                </a:solidFill>
                <a:latin typeface="Calibri" pitchFamily="34" charset="0"/>
              </a:rPr>
              <a:t>味道（气味）</a:t>
            </a:r>
          </a:p>
        </p:txBody>
      </p:sp>
      <p:sp>
        <p:nvSpPr>
          <p:cNvPr id="51207" name="燕尾形箭头 6"/>
          <p:cNvSpPr>
            <a:spLocks noChangeArrowheads="1"/>
          </p:cNvSpPr>
          <p:nvPr/>
        </p:nvSpPr>
        <p:spPr bwMode="auto">
          <a:xfrm>
            <a:off x="285750" y="5000625"/>
            <a:ext cx="1071563" cy="107156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9999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208" name="矩形 7"/>
          <p:cNvSpPr>
            <a:spLocks noChangeArrowheads="1"/>
          </p:cNvSpPr>
          <p:nvPr/>
        </p:nvSpPr>
        <p:spPr bwMode="auto">
          <a:xfrm>
            <a:off x="1571625" y="5000625"/>
            <a:ext cx="72866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953735"/>
                </a:solidFill>
                <a:latin typeface="Comic Sans MS" pitchFamily="66" charset="0"/>
              </a:rPr>
              <a:t>I will never forget the taste. </a:t>
            </a:r>
          </a:p>
          <a:p>
            <a:r>
              <a:rPr lang="en-US" altLang="zh-CN" sz="3200">
                <a:solidFill>
                  <a:srgbClr val="953735"/>
                </a:solidFill>
                <a:latin typeface="Comic Sans MS" pitchFamily="66" charset="0"/>
              </a:rPr>
              <a:t>I will never forget the smell, either.</a:t>
            </a:r>
            <a:endParaRPr lang="zh-CN" altLang="en-US" sz="3200">
              <a:solidFill>
                <a:srgbClr val="953735"/>
              </a:solidFill>
              <a:latin typeface="Comic Sans MS" pitchFamily="66" charset="0"/>
            </a:endParaRPr>
          </a:p>
        </p:txBody>
      </p:sp>
      <p:pic>
        <p:nvPicPr>
          <p:cNvPr id="51209" name="7B U1 smell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7B U1 smell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58188" y="307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09"/>
                </p:tgtEl>
              </p:cMediaNode>
            </p:audio>
          </p:childTnLst>
        </p:cTn>
      </p:par>
    </p:tnLst>
    <p:bldLst>
      <p:bldP spid="51204" grpId="0" autoUpdateAnimBg="0"/>
      <p:bldP spid="51205" grpId="0" animBg="1" autoUpdateAnimBg="0"/>
      <p:bldP spid="51206" grpId="0" animBg="1" autoUpdateAnimBg="0"/>
      <p:bldP spid="51207" grpId="0" animBg="1" autoUpdateAnimBg="0"/>
      <p:bldP spid="5120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流程图: 文档 6"/>
          <p:cNvSpPr>
            <a:spLocks noChangeArrowheads="1"/>
          </p:cNvSpPr>
          <p:nvPr/>
        </p:nvSpPr>
        <p:spPr bwMode="auto">
          <a:xfrm flipH="1" flipV="1">
            <a:off x="0" y="4000500"/>
            <a:ext cx="9144000" cy="2857500"/>
          </a:xfrm>
          <a:prstGeom prst="flowChartDocumen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2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2227" name="矩形 1"/>
          <p:cNvSpPr>
            <a:spLocks noChangeArrowheads="1"/>
          </p:cNvSpPr>
          <p:nvPr/>
        </p:nvSpPr>
        <p:spPr bwMode="auto">
          <a:xfrm>
            <a:off x="214313" y="1357313"/>
            <a:ext cx="84296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She often tells me jokes to make me laugh, but she never </a:t>
            </a:r>
            <a:r>
              <a:rPr lang="en-US" sz="3200" b="1" u="sng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makes fun of</a:t>
            </a:r>
            <a:r>
              <a:rPr lang="en-US" sz="3200" b="1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 </a:t>
            </a:r>
            <a:r>
              <a:rPr lang="en-US" sz="3200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others.</a:t>
            </a:r>
            <a:endParaRPr lang="zh-CN" altLang="en-US" sz="3200">
              <a:solidFill>
                <a:srgbClr val="4F62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+mn-ea"/>
            </a:endParaRPr>
          </a:p>
        </p:txBody>
      </p:sp>
      <p:sp>
        <p:nvSpPr>
          <p:cNvPr id="52228" name="矩形标注 2"/>
          <p:cNvSpPr>
            <a:spLocks noChangeArrowheads="1"/>
          </p:cNvSpPr>
          <p:nvPr/>
        </p:nvSpPr>
        <p:spPr bwMode="auto">
          <a:xfrm>
            <a:off x="5286375" y="2500313"/>
            <a:ext cx="1571625" cy="571500"/>
          </a:xfrm>
          <a:prstGeom prst="wedgeRectCallout">
            <a:avLst>
              <a:gd name="adj1" fmla="val -104079"/>
              <a:gd name="adj2" fmla="val -72884"/>
            </a:avLst>
          </a:prstGeom>
          <a:solidFill>
            <a:srgbClr val="FFFF99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400" b="1">
                <a:solidFill>
                  <a:srgbClr val="1E1C11"/>
                </a:solidFill>
                <a:latin typeface="Calibri" pitchFamily="34" charset="0"/>
              </a:rPr>
              <a:t>嘲笑</a:t>
            </a:r>
            <a:endParaRPr lang="zh-CN" altLang="en-US" b="1">
              <a:solidFill>
                <a:srgbClr val="1E1C11"/>
              </a:solidFill>
              <a:latin typeface="Calibri" pitchFamily="34" charset="0"/>
            </a:endParaRPr>
          </a:p>
        </p:txBody>
      </p:sp>
      <p:sp>
        <p:nvSpPr>
          <p:cNvPr id="52229" name="TextBox 3"/>
          <p:cNvSpPr txBox="1">
            <a:spLocks noChangeArrowheads="1"/>
          </p:cNvSpPr>
          <p:nvPr/>
        </p:nvSpPr>
        <p:spPr bwMode="auto">
          <a:xfrm>
            <a:off x="1357313" y="3795713"/>
            <a:ext cx="22860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Calibri" pitchFamily="34" charset="0"/>
              </a:rPr>
              <a:t> fun </a:t>
            </a:r>
            <a:r>
              <a:rPr lang="en-US" altLang="zh-CN" sz="2800" b="1" i="1">
                <a:solidFill>
                  <a:srgbClr val="C00000"/>
                </a:solidFill>
                <a:latin typeface="Calibri" pitchFamily="34" charset="0"/>
              </a:rPr>
              <a:t>n.</a:t>
            </a:r>
          </a:p>
          <a:p>
            <a:r>
              <a:rPr lang="zh-CN" altLang="en-US" sz="2800" b="1">
                <a:solidFill>
                  <a:srgbClr val="10253F"/>
                </a:solidFill>
                <a:latin typeface="Calibri" pitchFamily="34" charset="0"/>
              </a:rPr>
              <a:t>玩笑</a:t>
            </a:r>
          </a:p>
        </p:txBody>
      </p:sp>
      <p:sp>
        <p:nvSpPr>
          <p:cNvPr id="52230" name="虚尾箭头 4"/>
          <p:cNvSpPr>
            <a:spLocks/>
          </p:cNvSpPr>
          <p:nvPr/>
        </p:nvSpPr>
        <p:spPr bwMode="auto">
          <a:xfrm>
            <a:off x="2928938" y="3862388"/>
            <a:ext cx="1714500" cy="642937"/>
          </a:xfrm>
          <a:custGeom>
            <a:avLst/>
            <a:gdLst>
              <a:gd name="T0" fmla="*/ 0 w 1714500"/>
              <a:gd name="T1" fmla="*/ 146667 h 642937"/>
              <a:gd name="T2" fmla="*/ 20092 w 1714500"/>
              <a:gd name="T3" fmla="*/ 146667 h 642937"/>
              <a:gd name="T4" fmla="*/ 20092 w 1714500"/>
              <a:gd name="T5" fmla="*/ 496270 h 642937"/>
              <a:gd name="T6" fmla="*/ 0 w 1714500"/>
              <a:gd name="T7" fmla="*/ 496270 h 642937"/>
              <a:gd name="T8" fmla="*/ 40184 w 1714500"/>
              <a:gd name="T9" fmla="*/ 146667 h 642937"/>
              <a:gd name="T10" fmla="*/ 80367 w 1714500"/>
              <a:gd name="T11" fmla="*/ 146667 h 642937"/>
              <a:gd name="T12" fmla="*/ 80367 w 1714500"/>
              <a:gd name="T13" fmla="*/ 496270 h 642937"/>
              <a:gd name="T14" fmla="*/ 40184 w 1714500"/>
              <a:gd name="T15" fmla="*/ 496270 h 642937"/>
              <a:gd name="T16" fmla="*/ 100459 w 1714500"/>
              <a:gd name="T17" fmla="*/ 146667 h 642937"/>
              <a:gd name="T18" fmla="*/ 1027740 w 1714500"/>
              <a:gd name="T19" fmla="*/ 146667 h 642937"/>
              <a:gd name="T20" fmla="*/ 1027740 w 1714500"/>
              <a:gd name="T21" fmla="*/ 0 h 642937"/>
              <a:gd name="T22" fmla="*/ 1714500 w 1714500"/>
              <a:gd name="T23" fmla="*/ 321469 h 642937"/>
              <a:gd name="T24" fmla="*/ 1027740 w 1714500"/>
              <a:gd name="T25" fmla="*/ 642937 h 642937"/>
              <a:gd name="T26" fmla="*/ 1027740 w 1714500"/>
              <a:gd name="T27" fmla="*/ 496270 h 642937"/>
              <a:gd name="T28" fmla="*/ 100459 w 1714500"/>
              <a:gd name="T29" fmla="*/ 496270 h 64293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100459 w 1714500"/>
              <a:gd name="T46" fmla="*/ 146667 h 642937"/>
              <a:gd name="T47" fmla="*/ 1341068 w 1714500"/>
              <a:gd name="T48" fmla="*/ 496270 h 64293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14500" h="642937">
                <a:moveTo>
                  <a:pt x="0" y="146667"/>
                </a:moveTo>
                <a:lnTo>
                  <a:pt x="20092" y="146667"/>
                </a:lnTo>
                <a:lnTo>
                  <a:pt x="20092" y="496270"/>
                </a:lnTo>
                <a:lnTo>
                  <a:pt x="0" y="496270"/>
                </a:lnTo>
                <a:close/>
                <a:moveTo>
                  <a:pt x="40184" y="146667"/>
                </a:moveTo>
                <a:lnTo>
                  <a:pt x="80367" y="146667"/>
                </a:lnTo>
                <a:lnTo>
                  <a:pt x="80367" y="496270"/>
                </a:lnTo>
                <a:lnTo>
                  <a:pt x="40184" y="496270"/>
                </a:lnTo>
                <a:close/>
                <a:moveTo>
                  <a:pt x="100459" y="146667"/>
                </a:moveTo>
                <a:lnTo>
                  <a:pt x="1027740" y="146667"/>
                </a:lnTo>
                <a:lnTo>
                  <a:pt x="1027740" y="0"/>
                </a:lnTo>
                <a:lnTo>
                  <a:pt x="1714500" y="321469"/>
                </a:lnTo>
                <a:lnTo>
                  <a:pt x="1027740" y="642937"/>
                </a:lnTo>
                <a:lnTo>
                  <a:pt x="1027740" y="496270"/>
                </a:lnTo>
                <a:lnTo>
                  <a:pt x="100459" y="496270"/>
                </a:lnTo>
                <a:close/>
              </a:path>
            </a:pathLst>
          </a:custGeom>
          <a:solidFill>
            <a:srgbClr val="FF9999"/>
          </a:solidFill>
          <a:ln w="25400" cmpd="sng">
            <a:solidFill>
              <a:srgbClr val="C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2231" name="TextBox 5"/>
          <p:cNvSpPr txBox="1">
            <a:spLocks noChangeArrowheads="1"/>
          </p:cNvSpPr>
          <p:nvPr/>
        </p:nvSpPr>
        <p:spPr bwMode="auto">
          <a:xfrm>
            <a:off x="4643438" y="3862388"/>
            <a:ext cx="228600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Calibri" pitchFamily="34" charset="0"/>
              </a:rPr>
              <a:t> funny </a:t>
            </a:r>
            <a:r>
              <a:rPr lang="en-US" altLang="zh-CN" sz="2800" b="1" i="1">
                <a:solidFill>
                  <a:srgbClr val="C00000"/>
                </a:solidFill>
                <a:latin typeface="Calibri" pitchFamily="34" charset="0"/>
              </a:rPr>
              <a:t>adj.</a:t>
            </a:r>
          </a:p>
          <a:p>
            <a:r>
              <a:rPr lang="zh-CN" altLang="en-US" sz="2800" b="1">
                <a:solidFill>
                  <a:srgbClr val="10253F"/>
                </a:solidFill>
                <a:latin typeface="Calibri" pitchFamily="34" charset="0"/>
              </a:rPr>
              <a:t>滑稽的</a:t>
            </a:r>
            <a:endParaRPr lang="en-US" sz="2800" b="1">
              <a:solidFill>
                <a:srgbClr val="10253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 autoUpdateAnimBg="0"/>
      <p:bldP spid="52229" grpId="0" autoUpdateAnimBg="0"/>
      <p:bldP spid="52230" grpId="0" animBg="1"/>
      <p:bldP spid="52231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642938" y="1714500"/>
            <a:ext cx="66373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alibri" pitchFamily="34" charset="0"/>
                <a:ea typeface="+mn-ea"/>
              </a:rPr>
              <a:t> </a:t>
            </a:r>
            <a:r>
              <a:rPr lang="en-US" sz="320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His classes </a:t>
            </a:r>
            <a:r>
              <a:rPr lang="en-US" sz="3200" u="sng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are</a:t>
            </a:r>
            <a:r>
              <a:rPr lang="en-US" sz="320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 always </a:t>
            </a:r>
            <a:r>
              <a:rPr lang="en-US" sz="3200" u="sng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full of</a:t>
            </a:r>
            <a:r>
              <a:rPr lang="en-US" sz="320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 fun.</a:t>
            </a:r>
            <a:endParaRPr lang="zh-CN" altLang="en-US" sz="320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+mn-ea"/>
            </a:endParaRPr>
          </a:p>
        </p:txBody>
      </p:sp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714375" y="2500313"/>
            <a:ext cx="2500313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C00000"/>
                </a:solidFill>
                <a:latin typeface="Calibri" pitchFamily="34" charset="0"/>
              </a:rPr>
              <a:t>be full of</a:t>
            </a:r>
          </a:p>
          <a:p>
            <a:r>
              <a:rPr lang="zh-CN" altLang="en-US" sz="2800" b="1">
                <a:solidFill>
                  <a:srgbClr val="10253F"/>
                </a:solidFill>
                <a:latin typeface="Calibri" pitchFamily="34" charset="0"/>
              </a:rPr>
              <a:t>充满</a:t>
            </a:r>
          </a:p>
        </p:txBody>
      </p:sp>
      <p:sp>
        <p:nvSpPr>
          <p:cNvPr id="53252" name="TextBox 3"/>
          <p:cNvSpPr txBox="1">
            <a:spLocks noChangeArrowheads="1"/>
          </p:cNvSpPr>
          <p:nvPr/>
        </p:nvSpPr>
        <p:spPr bwMode="auto">
          <a:xfrm>
            <a:off x="2714625" y="2500313"/>
            <a:ext cx="414337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17375E"/>
                </a:solidFill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17375E"/>
                </a:solidFill>
                <a:latin typeface="Calibri" pitchFamily="34" charset="0"/>
              </a:rPr>
              <a:t>=be filled with</a:t>
            </a:r>
          </a:p>
          <a:p>
            <a:endParaRPr lang="zh-CN" altLang="en-US" sz="2800" b="1">
              <a:solidFill>
                <a:srgbClr val="10253F"/>
              </a:solidFill>
              <a:latin typeface="Calibri" pitchFamily="34" charset="0"/>
            </a:endParaRPr>
          </a:p>
        </p:txBody>
      </p:sp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714375" y="3929063"/>
            <a:ext cx="2500313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C00000"/>
                </a:solidFill>
                <a:latin typeface="Calibri" pitchFamily="34" charset="0"/>
              </a:rPr>
              <a:t>fun </a:t>
            </a:r>
            <a:r>
              <a:rPr lang="en-US" altLang="zh-CN" sz="2800" b="1" i="1">
                <a:solidFill>
                  <a:srgbClr val="C00000"/>
                </a:solidFill>
                <a:latin typeface="Calibri" pitchFamily="34" charset="0"/>
              </a:rPr>
              <a:t>n.</a:t>
            </a:r>
            <a:r>
              <a:rPr lang="en-US" altLang="zh-CN" sz="4000" b="1">
                <a:solidFill>
                  <a:srgbClr val="C00000"/>
                </a:solidFill>
                <a:latin typeface="Calibri" pitchFamily="34" charset="0"/>
              </a:rPr>
              <a:t> </a:t>
            </a:r>
          </a:p>
          <a:p>
            <a:r>
              <a:rPr lang="zh-CN" altLang="en-US" sz="2800" b="1">
                <a:solidFill>
                  <a:srgbClr val="10253F"/>
                </a:solidFill>
                <a:latin typeface="Calibri" pitchFamily="34" charset="0"/>
              </a:rPr>
              <a:t>乐趣；快乐</a:t>
            </a:r>
          </a:p>
        </p:txBody>
      </p:sp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3786188"/>
            <a:ext cx="3357562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28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utoUpdateAnimBg="0"/>
      <p:bldP spid="53252" grpId="0" autoUpdateAnimBg="0"/>
      <p:bldP spid="5325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流程图: 文档 5"/>
          <p:cNvSpPr>
            <a:spLocks noChangeArrowheads="1"/>
          </p:cNvSpPr>
          <p:nvPr/>
        </p:nvSpPr>
        <p:spPr bwMode="auto">
          <a:xfrm flipH="1" flipV="1">
            <a:off x="0" y="5072063"/>
            <a:ext cx="9144000" cy="1785937"/>
          </a:xfrm>
          <a:prstGeom prst="flowChartDocumen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  <a:effectLst>
            <a:outerShdw dist="38100" algn="ctr" rotWithShape="0">
              <a:srgbClr val="000000">
                <a:alpha val="31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54275" name="矩形 1"/>
          <p:cNvSpPr>
            <a:spLocks noChangeArrowheads="1"/>
          </p:cNvSpPr>
          <p:nvPr/>
        </p:nvSpPr>
        <p:spPr bwMode="auto">
          <a:xfrm>
            <a:off x="1236663" y="1643063"/>
            <a:ext cx="792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1E1C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Never give up </a:t>
            </a:r>
            <a:r>
              <a:rPr lang="en-US" sz="3200" b="1">
                <a:solidFill>
                  <a:srgbClr val="1E1C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and</a:t>
            </a:r>
            <a:r>
              <a:rPr lang="en-US" sz="3200">
                <a:solidFill>
                  <a:srgbClr val="1E1C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 you will be successful.</a:t>
            </a:r>
            <a:endParaRPr lang="zh-CN" altLang="en-US" sz="3200">
              <a:solidFill>
                <a:srgbClr val="1E1C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+mn-ea"/>
            </a:endParaRPr>
          </a:p>
        </p:txBody>
      </p:sp>
      <p:sp>
        <p:nvSpPr>
          <p:cNvPr id="54276" name="燕尾形箭头 3"/>
          <p:cNvSpPr>
            <a:spLocks noChangeArrowheads="1"/>
          </p:cNvSpPr>
          <p:nvPr/>
        </p:nvSpPr>
        <p:spPr bwMode="auto">
          <a:xfrm rot="5400000">
            <a:off x="5572126" y="2357437"/>
            <a:ext cx="1071562" cy="1071563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948A54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4277" name="矩形 4"/>
          <p:cNvSpPr>
            <a:spLocks noChangeArrowheads="1"/>
          </p:cNvSpPr>
          <p:nvPr/>
        </p:nvSpPr>
        <p:spPr bwMode="auto">
          <a:xfrm>
            <a:off x="4357688" y="3571875"/>
            <a:ext cx="4357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1025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+mn-ea"/>
              </a:rPr>
              <a:t>If you never give up, you will be successful.</a:t>
            </a:r>
            <a:endParaRPr lang="zh-CN" altLang="en-US" sz="3200">
              <a:solidFill>
                <a:srgbClr val="1025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ea typeface="+mn-ea"/>
            </a:endParaRPr>
          </a:p>
        </p:txBody>
      </p:sp>
      <p:pic>
        <p:nvPicPr>
          <p:cNvPr id="1577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2571750"/>
            <a:ext cx="197643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 autoUpdateAnimBg="0"/>
      <p:bldP spid="5427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AutoShape 2"/>
          <p:cNvSpPr>
            <a:spLocks noChangeArrowheads="1"/>
          </p:cNvSpPr>
          <p:nvPr/>
        </p:nvSpPr>
        <p:spPr bwMode="auto">
          <a:xfrm>
            <a:off x="1692275" y="260350"/>
            <a:ext cx="5688013" cy="649288"/>
          </a:xfrm>
          <a:prstGeom prst="flowChartAlternateProcess">
            <a:avLst/>
          </a:prstGeom>
          <a:solidFill>
            <a:srgbClr val="66FF33"/>
          </a:solidFill>
          <a:ln w="571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solidFill>
                  <a:srgbClr val="FF0066"/>
                </a:solidFill>
                <a:latin typeface="Calibri" pitchFamily="34" charset="0"/>
              </a:rPr>
              <a:t>Language points</a:t>
            </a:r>
          </a:p>
        </p:txBody>
      </p:sp>
      <p:sp>
        <p:nvSpPr>
          <p:cNvPr id="158722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8280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15000"/>
              </a:spcBef>
              <a:buFont typeface="Arial" charset="0"/>
              <a:buAutoNum type="arabicPeriod"/>
            </a:pPr>
            <a:r>
              <a:rPr lang="zh-CN" altLang="zh-CN" sz="3200" b="1">
                <a:latin typeface="Calibri" pitchFamily="34" charset="0"/>
              </a:rPr>
              <a:t>My grandma was a short woman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grey hair.</a:t>
            </a:r>
          </a:p>
          <a:p>
            <a:pPr marL="342900" indent="-342900"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 Alice is my best friend. She is a tall girl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glasses.</a:t>
            </a:r>
          </a:p>
        </p:txBody>
      </p:sp>
      <p:sp>
        <p:nvSpPr>
          <p:cNvPr id="158723" name="Text Box 4"/>
          <p:cNvSpPr txBox="1">
            <a:spLocks noChangeArrowheads="1"/>
          </p:cNvSpPr>
          <p:nvPr/>
        </p:nvSpPr>
        <p:spPr bwMode="auto">
          <a:xfrm>
            <a:off x="250825" y="3357563"/>
            <a:ext cx="8496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是个介词，意为“长着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……”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；“戴着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…..”</a:t>
            </a:r>
          </a:p>
        </p:txBody>
      </p:sp>
      <p:sp>
        <p:nvSpPr>
          <p:cNvPr id="158724" name="Text Box 5"/>
          <p:cNvSpPr txBox="1">
            <a:spLocks noChangeArrowheads="1"/>
          </p:cNvSpPr>
          <p:nvPr/>
        </p:nvSpPr>
        <p:spPr bwMode="auto">
          <a:xfrm>
            <a:off x="468313" y="4005263"/>
            <a:ext cx="7561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我的儿子是一个长着大眼睛的男孩。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539750" y="4581525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My son is a boy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big eyes.</a:t>
            </a:r>
          </a:p>
        </p:txBody>
      </p:sp>
      <p:sp>
        <p:nvSpPr>
          <p:cNvPr id="158726" name="Text Box 7"/>
          <p:cNvSpPr txBox="1">
            <a:spLocks noChangeArrowheads="1"/>
          </p:cNvSpPr>
          <p:nvPr/>
        </p:nvSpPr>
        <p:spPr bwMode="auto">
          <a:xfrm>
            <a:off x="395288" y="5300663"/>
            <a:ext cx="7920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戴着眼镜的那个女子是我们的英语老师。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179388" y="5876925"/>
            <a:ext cx="8820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The lady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zh-CN" altLang="zh-CN" sz="3200" b="1">
                <a:latin typeface="Calibri" pitchFamily="34" charset="0"/>
              </a:rPr>
              <a:t> glasses is our English teacher.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autoUpdateAnimBg="0"/>
      <p:bldP spid="5530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Rectangle 2"/>
          <p:cNvSpPr>
            <a:spLocks noChangeArrowheads="1"/>
          </p:cNvSpPr>
          <p:nvPr/>
        </p:nvSpPr>
        <p:spPr bwMode="auto">
          <a:xfrm>
            <a:off x="250825" y="260350"/>
            <a:ext cx="8642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lnSpc>
                <a:spcPct val="11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2. I will never forget the taste, and the smell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as well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. 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</a:pPr>
            <a:r>
              <a:rPr lang="zh-CN" altLang="zh-CN" sz="3200" b="1">
                <a:latin typeface="Calibri" pitchFamily="34" charset="0"/>
              </a:rPr>
              <a:t>     as well </a:t>
            </a:r>
            <a:r>
              <a:rPr lang="zh-CN" altLang="en-US" sz="3200" b="1">
                <a:latin typeface="Calibri" pitchFamily="34" charset="0"/>
              </a:rPr>
              <a:t>除</a:t>
            </a:r>
            <a:r>
              <a:rPr lang="zh-CN" altLang="zh-CN" sz="3200" b="1">
                <a:latin typeface="Calibri" pitchFamily="34" charset="0"/>
              </a:rPr>
              <a:t>……</a:t>
            </a:r>
            <a:r>
              <a:rPr lang="zh-CN" altLang="en-US" sz="3200" b="1">
                <a:latin typeface="Calibri" pitchFamily="34" charset="0"/>
              </a:rPr>
              <a:t>之外；也。放在末。如：</a:t>
            </a:r>
          </a:p>
          <a:p>
            <a:pPr marL="533400" indent="-533400">
              <a:lnSpc>
                <a:spcPct val="110000"/>
              </a:lnSpc>
              <a:spcBef>
                <a:spcPct val="20000"/>
              </a:spcBef>
            </a:pPr>
            <a:r>
              <a:rPr lang="zh-CN" altLang="zh-CN" sz="3200" b="1">
                <a:latin typeface="Calibri" pitchFamily="34" charset="0"/>
              </a:rPr>
              <a:t>   </a:t>
            </a:r>
            <a:r>
              <a:rPr lang="zh-CN" altLang="en-US" sz="3200" b="1">
                <a:latin typeface="Calibri" pitchFamily="34" charset="0"/>
              </a:rPr>
              <a:t>我要到伦敦去</a:t>
            </a:r>
            <a:r>
              <a:rPr lang="zh-CN" altLang="zh-CN" sz="3200" b="1">
                <a:latin typeface="Calibri" pitchFamily="34" charset="0"/>
              </a:rPr>
              <a:t>, </a:t>
            </a:r>
            <a:r>
              <a:rPr lang="zh-CN" altLang="en-US" sz="3200" b="1">
                <a:latin typeface="Calibri" pitchFamily="34" charset="0"/>
              </a:rPr>
              <a:t>我妹妹也要去。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95288" y="4149725"/>
            <a:ext cx="6480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她不但会唱歌，而且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还</a:t>
            </a:r>
            <a:r>
              <a:rPr lang="zh-CN" altLang="en-US" sz="3200" b="1">
                <a:latin typeface="Calibri" pitchFamily="34" charset="0"/>
              </a:rPr>
              <a:t>会弹琴。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95288" y="4797425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She not only sings,  she plays the piano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as well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323850" y="5876925"/>
            <a:ext cx="3097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这事我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也</a:t>
            </a:r>
            <a:r>
              <a:rPr lang="zh-CN" altLang="en-US" sz="3200" b="1">
                <a:latin typeface="Calibri" pitchFamily="34" charset="0"/>
              </a:rPr>
              <a:t>能做。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851275" y="5949950"/>
            <a:ext cx="3887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I can do it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as well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395288" y="2781300"/>
            <a:ext cx="8064500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zh-CN" sz="3200" b="1">
                <a:latin typeface="Calibri" pitchFamily="34" charset="0"/>
              </a:rPr>
              <a:t>I am going to London and my   sister is going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as well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autoUpdateAnimBg="0"/>
      <p:bldP spid="56325" grpId="0" autoUpdateAnimBg="0"/>
      <p:bldP spid="56326" grpId="0" autoUpdateAnimBg="0"/>
      <p:bldP spid="56327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3588"/>
            <a:ext cx="8075613" cy="52578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600" smtClean="0"/>
              <a:t>as well </a:t>
            </a:r>
            <a:r>
              <a:rPr lang="zh-CN" altLang="en-US" sz="2600" smtClean="0"/>
              <a:t>意为“也”，通常位于句末，可与</a:t>
            </a:r>
            <a:r>
              <a:rPr lang="en-US" altLang="zh-CN" sz="2600" smtClean="0"/>
              <a:t>too</a:t>
            </a:r>
            <a:r>
              <a:rPr lang="zh-CN" altLang="en-US" sz="2600" smtClean="0"/>
              <a:t>互换使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600" smtClean="0"/>
              <a:t>用。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600" smtClean="0"/>
              <a:t>【</a:t>
            </a:r>
            <a:r>
              <a:rPr lang="zh-CN" altLang="en-US" sz="2600" smtClean="0"/>
              <a:t>辨析</a:t>
            </a:r>
            <a:r>
              <a:rPr lang="en-US" altLang="zh-CN" sz="2600" smtClean="0"/>
              <a:t>】as well</a:t>
            </a:r>
            <a:r>
              <a:rPr lang="zh-CN" altLang="en-US" sz="2600" smtClean="0"/>
              <a:t>，</a:t>
            </a:r>
            <a:r>
              <a:rPr lang="en-US" altLang="zh-CN" sz="2600" smtClean="0"/>
              <a:t>also</a:t>
            </a:r>
            <a:r>
              <a:rPr lang="zh-CN" altLang="en-US" sz="2600" smtClean="0"/>
              <a:t>，</a:t>
            </a:r>
            <a:r>
              <a:rPr lang="en-US" altLang="zh-CN" sz="2600" smtClean="0"/>
              <a:t>too</a:t>
            </a:r>
            <a:r>
              <a:rPr lang="zh-CN" altLang="en-US" sz="2600" smtClean="0"/>
              <a:t>与</a:t>
            </a:r>
            <a:r>
              <a:rPr lang="en-US" altLang="zh-CN" sz="2600" smtClean="0"/>
              <a:t>either</a:t>
            </a:r>
            <a:r>
              <a:rPr lang="zh-CN" altLang="en-US" sz="2600" smtClean="0"/>
              <a:t>的区别：</a:t>
            </a:r>
            <a:r>
              <a:rPr lang="en-US" altLang="zh-CN" sz="2600" smtClean="0"/>
              <a:t>as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600" smtClean="0"/>
              <a:t>well</a:t>
            </a:r>
            <a:r>
              <a:rPr lang="zh-CN" altLang="en-US" sz="2600" smtClean="0"/>
              <a:t>是副词短语，常位于句末，用于肯定句。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600" smtClean="0"/>
              <a:t>also</a:t>
            </a:r>
            <a:r>
              <a:rPr lang="zh-CN" altLang="en-US" sz="2600" smtClean="0"/>
              <a:t>是副词，较正式，常位于</a:t>
            </a:r>
            <a:r>
              <a:rPr lang="en-US" altLang="zh-CN" sz="2600" smtClean="0"/>
              <a:t>be </a:t>
            </a:r>
            <a:r>
              <a:rPr lang="zh-CN" altLang="en-US" sz="2600" smtClean="0"/>
              <a:t>动词、助动词或情态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600" smtClean="0"/>
              <a:t>动词之后，行为动词之前，用于肯定句。</a:t>
            </a:r>
            <a:r>
              <a:rPr lang="en-US" altLang="zh-CN" sz="2600" smtClean="0"/>
              <a:t>too</a:t>
            </a:r>
            <a:r>
              <a:rPr lang="zh-CN" altLang="en-US" sz="2600" smtClean="0"/>
              <a:t>是副词，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2600" smtClean="0"/>
              <a:t>多用于口语，常位于句末，用于肯定句。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600" smtClean="0"/>
              <a:t>either</a:t>
            </a:r>
            <a:r>
              <a:rPr lang="zh-CN" altLang="en-US" sz="2600" smtClean="0"/>
              <a:t>是副词，位于句末，用于否定句。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616575"/>
          </a:xfrm>
        </p:spPr>
        <p:txBody>
          <a:bodyPr/>
          <a:lstStyle/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如：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他也会说法语。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>
                <a:solidFill>
                  <a:srgbClr val="CC3300"/>
                </a:solidFill>
              </a:rPr>
              <a:t>He can speak French as well.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她也想去游泳。</a:t>
            </a:r>
            <a:r>
              <a:rPr lang="en-US" sz="2800" smtClean="0">
                <a:ea typeface="宋体" charset="-122"/>
              </a:rPr>
              <a:t> 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>
                <a:solidFill>
                  <a:srgbClr val="CC3300"/>
                </a:solidFill>
              </a:rPr>
              <a:t>She also wants to go swimming.</a:t>
            </a:r>
            <a:endParaRPr lang="zh-CN" altLang="en-US" sz="2800" smtClean="0">
              <a:solidFill>
                <a:srgbClr val="CC3300"/>
              </a:solidFill>
            </a:endParaRP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我也是一个初中生。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>
                <a:solidFill>
                  <a:srgbClr val="CC3300"/>
                </a:solidFill>
              </a:rPr>
              <a:t>I’m a junior high school student too.</a:t>
            </a:r>
            <a:endParaRPr lang="zh-CN" altLang="en-US" sz="2800" smtClean="0">
              <a:solidFill>
                <a:srgbClr val="CC3300"/>
              </a:solidFill>
            </a:endParaRP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他也不喜欢吃鱼。</a:t>
            </a:r>
            <a:r>
              <a:rPr lang="en-US" sz="2800" smtClean="0">
                <a:ea typeface="宋体" charset="-122"/>
              </a:rPr>
              <a:t> 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>
                <a:solidFill>
                  <a:srgbClr val="CC3300"/>
                </a:solidFill>
              </a:rPr>
              <a:t>He doesn’t like eating fish</a:t>
            </a:r>
            <a:r>
              <a:rPr lang="zh-CN" altLang="en-US" sz="2800" smtClean="0">
                <a:solidFill>
                  <a:srgbClr val="CC3300"/>
                </a:solidFill>
              </a:rPr>
              <a:t> </a:t>
            </a:r>
            <a:r>
              <a:rPr lang="en-US" altLang="zh-CN" sz="2800" smtClean="0">
                <a:solidFill>
                  <a:srgbClr val="CC3300"/>
                </a:solidFill>
              </a:rPr>
              <a:t>either.</a:t>
            </a:r>
            <a:endParaRPr lang="zh-CN" altLang="en-US" sz="280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8163" y="549275"/>
            <a:ext cx="8137525" cy="561657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</a:rPr>
              <a:t>请选用</a:t>
            </a:r>
            <a:r>
              <a:rPr lang="en-US" altLang="zh-CN" sz="2800" b="1" smtClean="0">
                <a:solidFill>
                  <a:srgbClr val="0000FF"/>
                </a:solidFill>
              </a:rPr>
              <a:t>as well</a:t>
            </a:r>
            <a:r>
              <a:rPr lang="zh-CN" altLang="en-US" sz="2800" b="1" smtClean="0">
                <a:solidFill>
                  <a:srgbClr val="0000FF"/>
                </a:solidFill>
              </a:rPr>
              <a:t>、</a:t>
            </a:r>
            <a:r>
              <a:rPr lang="en-US" altLang="zh-CN" sz="2800" b="1" smtClean="0">
                <a:solidFill>
                  <a:srgbClr val="0000FF"/>
                </a:solidFill>
              </a:rPr>
              <a:t>also</a:t>
            </a:r>
            <a:r>
              <a:rPr lang="zh-CN" altLang="en-US" sz="2800" b="1" smtClean="0">
                <a:solidFill>
                  <a:srgbClr val="0000FF"/>
                </a:solidFill>
              </a:rPr>
              <a:t>、</a:t>
            </a:r>
            <a:r>
              <a:rPr lang="en-US" altLang="zh-CN" sz="2800" b="1" smtClean="0">
                <a:solidFill>
                  <a:srgbClr val="0000FF"/>
                </a:solidFill>
              </a:rPr>
              <a:t>too</a:t>
            </a:r>
            <a:r>
              <a:rPr lang="zh-CN" altLang="en-US" sz="2800" b="1" smtClean="0">
                <a:solidFill>
                  <a:srgbClr val="0000FF"/>
                </a:solidFill>
              </a:rPr>
              <a:t>或</a:t>
            </a:r>
            <a:r>
              <a:rPr lang="en-US" altLang="zh-CN" sz="2800" b="1" smtClean="0">
                <a:solidFill>
                  <a:srgbClr val="0000FF"/>
                </a:solidFill>
              </a:rPr>
              <a:t>either</a:t>
            </a:r>
            <a:r>
              <a:rPr lang="zh-CN" altLang="en-US" sz="2800" b="1" smtClean="0">
                <a:solidFill>
                  <a:srgbClr val="0000FF"/>
                </a:solidFill>
              </a:rPr>
              <a:t>填空。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1. If you don’t go, I won’t go ____.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2. He is interested in gardening ____.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3. He knows Chinese, and he knows 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    English ____.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4. My father is a teacher. And my </a:t>
            </a:r>
          </a:p>
          <a:p>
            <a:pPr>
              <a:lnSpc>
                <a:spcPct val="130000"/>
              </a:lnSpc>
              <a:spcBef>
                <a:spcPct val="30000"/>
              </a:spcBef>
              <a:buFontTx/>
              <a:buNone/>
            </a:pPr>
            <a:r>
              <a:rPr lang="en-US" altLang="zh-CN" sz="2800" smtClean="0"/>
              <a:t>    mother is ____ a teacher.</a:t>
            </a:r>
            <a:endParaRPr lang="zh-CN" altLang="en-US" sz="2800" smtClean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5795963" y="1341438"/>
            <a:ext cx="121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either</a:t>
            </a:r>
            <a:endParaRPr lang="zh-CN" altLang="en-US" sz="280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6084888" y="1989138"/>
            <a:ext cx="2106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>
                <a:solidFill>
                  <a:srgbClr val="CC3300"/>
                </a:solidFill>
                <a:latin typeface="Comic Sans MS" pitchFamily="66" charset="0"/>
              </a:rPr>
              <a:t>as well/ </a:t>
            </a:r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too</a:t>
            </a:r>
            <a:endParaRPr lang="zh-CN" altLang="en-US" sz="280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2284413" y="3341688"/>
            <a:ext cx="2216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as well / too</a:t>
            </a:r>
            <a:endParaRPr lang="zh-CN" altLang="en-US" sz="2800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916238" y="4797425"/>
            <a:ext cx="823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also</a:t>
            </a:r>
            <a:endParaRPr lang="zh-CN" altLang="en-US" sz="2800">
              <a:solidFill>
                <a:srgbClr val="CC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  <p:bldP spid="59396" grpId="0" autoUpdateAnimBg="0"/>
      <p:bldP spid="59397" grpId="0" autoUpdateAnimBg="0"/>
      <p:bldP spid="59398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250825" y="620713"/>
            <a:ext cx="8353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3. Grandma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took care of</a:t>
            </a:r>
            <a:r>
              <a:rPr lang="zh-CN" altLang="zh-CN" sz="3200" b="1">
                <a:latin typeface="Calibri" pitchFamily="34" charset="0"/>
              </a:rPr>
              <a:t> my family.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682625" y="1427163"/>
            <a:ext cx="7561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take care of = look after “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照顾，照看”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82625" y="2058988"/>
            <a:ext cx="741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妈妈在家里总是</a:t>
            </a: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照顾</a:t>
            </a:r>
            <a:r>
              <a:rPr lang="zh-CN" altLang="en-US" sz="3200" b="1">
                <a:latin typeface="Calibri" pitchFamily="34" charset="0"/>
              </a:rPr>
              <a:t>我们。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684213" y="2924175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Mum always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takes care of</a:t>
            </a:r>
            <a:r>
              <a:rPr lang="zh-CN" altLang="zh-CN" sz="3200" b="1">
                <a:latin typeface="Calibri" pitchFamily="34" charset="0"/>
              </a:rPr>
              <a:t> us at home.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971550" y="4292600"/>
            <a:ext cx="6480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= Mum always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looks after</a:t>
            </a:r>
            <a:r>
              <a:rPr lang="zh-CN" altLang="zh-CN" sz="3200" b="1">
                <a:latin typeface="Calibri" pitchFamily="34" charset="0"/>
              </a:rPr>
              <a:t> us at  </a:t>
            </a:r>
          </a:p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    home.</a:t>
            </a:r>
          </a:p>
        </p:txBody>
      </p:sp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539750" y="4090988"/>
            <a:ext cx="799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latin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  <p:bldP spid="60420" grpId="0" autoUpdateAnimBg="0"/>
      <p:bldP spid="60421" grpId="0" autoUpdateAnimBg="0"/>
      <p:bldP spid="6042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ext Box 2"/>
          <p:cNvSpPr txBox="1">
            <a:spLocks noChangeArrowheads="1"/>
          </p:cNvSpPr>
          <p:nvPr/>
        </p:nvSpPr>
        <p:spPr bwMode="auto">
          <a:xfrm>
            <a:off x="1331913" y="549275"/>
            <a:ext cx="381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chemeClr val="tx2"/>
                </a:solidFill>
                <a:latin typeface="Albertus Extra Bold"/>
              </a:rPr>
              <a:t>Getting ready</a:t>
            </a:r>
          </a:p>
        </p:txBody>
      </p:sp>
      <p:sp>
        <p:nvSpPr>
          <p:cNvPr id="125954" name="Text Box 3"/>
          <p:cNvSpPr txBox="1">
            <a:spLocks noChangeArrowheads="1"/>
          </p:cNvSpPr>
          <p:nvPr/>
        </p:nvSpPr>
        <p:spPr bwMode="auto">
          <a:xfrm>
            <a:off x="1187450" y="1844675"/>
            <a:ext cx="6985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Times New Roman" pitchFamily="18" charset="0"/>
              </a:rPr>
              <a:t>In this unit, you will learn people around you.</a:t>
            </a:r>
          </a:p>
        </p:txBody>
      </p:sp>
      <p:sp>
        <p:nvSpPr>
          <p:cNvPr id="125955" name="Text Box 4"/>
          <p:cNvSpPr txBox="1">
            <a:spLocks noChangeArrowheads="1"/>
          </p:cNvSpPr>
          <p:nvPr/>
        </p:nvSpPr>
        <p:spPr bwMode="auto">
          <a:xfrm>
            <a:off x="396875" y="3135313"/>
            <a:ext cx="30956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3200" b="1"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zh-CN" sz="3200" b="1">
              <a:latin typeface="Times New Roman" pitchFamily="18" charset="0"/>
            </a:endParaRPr>
          </a:p>
        </p:txBody>
      </p:sp>
      <p:sp>
        <p:nvSpPr>
          <p:cNvPr id="125956" name="Rectangle 5"/>
          <p:cNvSpPr>
            <a:spLocks noChangeArrowheads="1"/>
          </p:cNvSpPr>
          <p:nvPr/>
        </p:nvSpPr>
        <p:spPr bwMode="auto">
          <a:xfrm>
            <a:off x="179388" y="2852738"/>
            <a:ext cx="1739900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chemeClr val="tx2"/>
                </a:solidFill>
                <a:latin typeface="Times New Roman" pitchFamily="18" charset="0"/>
              </a:rPr>
              <a:t>Reading</a:t>
            </a:r>
            <a:r>
              <a:rPr lang="zh-CN" altLang="zh-CN" sz="3200" b="1">
                <a:latin typeface="Times New Roman" pitchFamily="18" charset="0"/>
              </a:rPr>
              <a:t> </a:t>
            </a:r>
          </a:p>
        </p:txBody>
      </p:sp>
      <p:sp>
        <p:nvSpPr>
          <p:cNvPr id="125957" name="Rectangle 6"/>
          <p:cNvSpPr>
            <a:spLocks noChangeArrowheads="1"/>
          </p:cNvSpPr>
          <p:nvPr/>
        </p:nvSpPr>
        <p:spPr bwMode="auto">
          <a:xfrm>
            <a:off x="179388" y="4221163"/>
            <a:ext cx="1819275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chemeClr val="tx2"/>
                </a:solidFill>
                <a:latin typeface="Times New Roman" pitchFamily="18" charset="0"/>
              </a:rPr>
              <a:t>Listening</a:t>
            </a:r>
          </a:p>
        </p:txBody>
      </p:sp>
      <p:sp>
        <p:nvSpPr>
          <p:cNvPr id="125958" name="Text Box 7"/>
          <p:cNvSpPr txBox="1">
            <a:spLocks noChangeArrowheads="1"/>
          </p:cNvSpPr>
          <p:nvPr/>
        </p:nvSpPr>
        <p:spPr bwMode="auto">
          <a:xfrm>
            <a:off x="179388" y="3357563"/>
            <a:ext cx="83169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Read three students’ articles about the people around them.</a:t>
            </a:r>
          </a:p>
        </p:txBody>
      </p:sp>
      <p:sp>
        <p:nvSpPr>
          <p:cNvPr id="125959" name="Text Box 8"/>
          <p:cNvSpPr txBox="1">
            <a:spLocks noChangeArrowheads="1"/>
          </p:cNvSpPr>
          <p:nvPr/>
        </p:nvSpPr>
        <p:spPr bwMode="auto">
          <a:xfrm>
            <a:off x="179388" y="4868863"/>
            <a:ext cx="831691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Listen to a girl talking to her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grandma about their relatives.</a:t>
            </a:r>
          </a:p>
        </p:txBody>
      </p:sp>
      <p:sp>
        <p:nvSpPr>
          <p:cNvPr id="125960" name="AutoShape 9"/>
          <p:cNvSpPr>
            <a:spLocks noChangeArrowheads="1"/>
          </p:cNvSpPr>
          <p:nvPr/>
        </p:nvSpPr>
        <p:spPr bwMode="auto">
          <a:xfrm>
            <a:off x="612775" y="1989138"/>
            <a:ext cx="503238" cy="358775"/>
          </a:xfrm>
          <a:prstGeom prst="flowChartDelay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513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149725"/>
            <a:ext cx="4032250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539750" y="3789363"/>
            <a:ext cx="843597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</a:rPr>
              <a:t>1.The ______of his dog made him sad.</a:t>
            </a:r>
          </a:p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</a:rPr>
              <a:t>2.She is afraid of the _______ man.</a:t>
            </a:r>
          </a:p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</a:rPr>
              <a:t>3.The girl’s mother _______ when she was </a:t>
            </a:r>
          </a:p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</a:rPr>
              <a:t>   five years old.</a:t>
            </a:r>
            <a:endParaRPr lang="zh-CN" altLang="zh-CN" sz="3200" b="1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4716463" y="5157788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Calibri" pitchFamily="34" charset="0"/>
              </a:rPr>
              <a:t>died</a:t>
            </a:r>
            <a:endParaRPr lang="zh-CN" altLang="zh-CN" sz="3200" b="1">
              <a:solidFill>
                <a:srgbClr val="FF33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4787900" y="4508500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Calibri" pitchFamily="34" charset="0"/>
              </a:rPr>
              <a:t>dead</a:t>
            </a:r>
            <a:endParaRPr lang="zh-CN" altLang="zh-CN" sz="3200" b="1">
              <a:solidFill>
                <a:srgbClr val="FF33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835150" y="39338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3300"/>
                </a:solidFill>
                <a:latin typeface="Calibri" pitchFamily="34" charset="0"/>
              </a:rPr>
              <a:t>death</a:t>
            </a:r>
            <a:endParaRPr lang="zh-CN" altLang="zh-CN" sz="3200" b="1">
              <a:solidFill>
                <a:srgbClr val="FF33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323850" y="260350"/>
            <a:ext cx="828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4. She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died</a:t>
            </a:r>
            <a:r>
              <a:rPr lang="zh-CN" altLang="zh-CN" sz="3200" b="1">
                <a:latin typeface="Calibri" pitchFamily="34" charset="0"/>
              </a:rPr>
              <a:t> two years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ago</a:t>
            </a:r>
            <a:r>
              <a:rPr lang="zh-CN" altLang="zh-CN" sz="3200" b="1">
                <a:latin typeface="Calibri" pitchFamily="34" charset="0"/>
              </a:rPr>
              <a:t> and I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miss</a:t>
            </a:r>
            <a:r>
              <a:rPr lang="zh-CN" altLang="zh-CN" sz="3200" b="1">
                <a:latin typeface="Calibri" pitchFamily="34" charset="0"/>
              </a:rPr>
              <a:t> her </a:t>
            </a:r>
          </a:p>
          <a:p>
            <a:pPr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    very much.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827088" y="1989138"/>
            <a:ext cx="6469062" cy="1076325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die </a:t>
            </a:r>
            <a:r>
              <a:rPr lang="zh-CN" altLang="zh-CN" sz="32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v. 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死               </a:t>
            </a:r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dead </a:t>
            </a:r>
            <a:r>
              <a:rPr lang="zh-CN" altLang="zh-CN" sz="32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adj.  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死的     </a:t>
            </a:r>
          </a:p>
          <a:p>
            <a:r>
              <a:rPr lang="zh-CN" altLang="zh-CN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death </a:t>
            </a:r>
            <a:r>
              <a:rPr lang="zh-CN" altLang="zh-CN" sz="32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n. 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死亡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bldLvl="0" autoUpdateAnimBg="0"/>
      <p:bldP spid="61443" grpId="0" bldLvl="0" autoUpdateAnimBg="0"/>
      <p:bldP spid="61444" grpId="0" bldLvl="0" autoUpdateAnimBg="0"/>
      <p:bldP spid="61445" grpId="0" bldLvl="0" autoUpdateAnimBg="0"/>
      <p:bldP spid="61446" grpId="0" autoUpdateAnimBg="0"/>
      <p:bldP spid="61447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23850" y="476250"/>
            <a:ext cx="820896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Calibri" pitchFamily="34" charset="0"/>
              </a:rPr>
              <a:t>two years </a:t>
            </a:r>
            <a:r>
              <a:rPr lang="zh-CN" altLang="zh-CN" sz="3200">
                <a:solidFill>
                  <a:schemeClr val="hlink"/>
                </a:solidFill>
                <a:latin typeface="Calibri" pitchFamily="34" charset="0"/>
              </a:rPr>
              <a:t>ago</a:t>
            </a:r>
            <a:r>
              <a:rPr lang="zh-CN" altLang="zh-CN" sz="32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zh-CN" altLang="en-US" sz="3200" b="1">
                <a:latin typeface="Calibri" pitchFamily="34" charset="0"/>
              </a:rPr>
              <a:t>两年之前 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“一段时间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+ago”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表示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……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之前，这种时间状语只能与一般过去时连用。</a:t>
            </a:r>
          </a:p>
          <a:p>
            <a:r>
              <a:rPr lang="zh-CN" altLang="zh-CN" sz="3200" b="1">
                <a:latin typeface="Calibri" pitchFamily="34" charset="0"/>
              </a:rPr>
              <a:t>eg. </a:t>
            </a:r>
            <a:r>
              <a:rPr lang="zh-CN" altLang="en-US" sz="3200" b="1">
                <a:latin typeface="Calibri" pitchFamily="34" charset="0"/>
              </a:rPr>
              <a:t>我爸爸两天之前去了北京。</a:t>
            </a:r>
          </a:p>
          <a:p>
            <a:r>
              <a:rPr lang="zh-CN" altLang="zh-CN" sz="3200" b="1">
                <a:latin typeface="Calibri" pitchFamily="34" charset="0"/>
              </a:rPr>
              <a:t>       </a:t>
            </a:r>
            <a:r>
              <a:rPr lang="zh-CN" altLang="zh-CN" sz="3200">
                <a:latin typeface="Calibri" pitchFamily="34" charset="0"/>
              </a:rPr>
              <a:t>My father went to Beijing two days </a:t>
            </a:r>
            <a:r>
              <a:rPr lang="zh-CN" altLang="zh-CN" sz="3200">
                <a:solidFill>
                  <a:srgbClr val="FF0000"/>
                </a:solidFill>
                <a:latin typeface="Calibri" pitchFamily="34" charset="0"/>
              </a:rPr>
              <a:t>ago.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95288" y="3357563"/>
            <a:ext cx="842486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miss </a:t>
            </a:r>
            <a:r>
              <a:rPr lang="zh-CN" altLang="en-US" sz="3200" b="1" i="1">
                <a:solidFill>
                  <a:schemeClr val="hlink"/>
                </a:solidFill>
                <a:latin typeface="Calibri" pitchFamily="34" charset="0"/>
              </a:rPr>
              <a:t>v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. 错过，遗失；想念，怀念</a:t>
            </a:r>
            <a:r>
              <a:rPr lang="zh-CN" altLang="en-US" sz="3200" b="1">
                <a:latin typeface="Calibri" pitchFamily="34" charset="0"/>
              </a:rPr>
              <a:t>。如：</a:t>
            </a:r>
          </a:p>
          <a:p>
            <a:r>
              <a:rPr lang="zh-CN" altLang="en-US" sz="3200" b="1">
                <a:latin typeface="Calibri" pitchFamily="34" charset="0"/>
              </a:rPr>
              <a:t>   我很想念我的妈妈。</a:t>
            </a:r>
          </a:p>
          <a:p>
            <a:r>
              <a:rPr lang="en-GB" altLang="en-US" sz="3200" b="1">
                <a:solidFill>
                  <a:srgbClr val="4B350D"/>
                </a:solidFill>
                <a:latin typeface="Calibri" pitchFamily="34" charset="0"/>
              </a:rPr>
              <a:t>  </a:t>
            </a:r>
            <a:r>
              <a:rPr lang="en-GB" altLang="en-US" sz="3200" b="1">
                <a:latin typeface="Calibri" pitchFamily="34" charset="0"/>
              </a:rPr>
              <a:t>I </a:t>
            </a:r>
            <a:r>
              <a:rPr lang="en-GB" altLang="en-US" sz="3200" b="1">
                <a:solidFill>
                  <a:srgbClr val="FF0000"/>
                </a:solidFill>
                <a:latin typeface="Calibri" pitchFamily="34" charset="0"/>
              </a:rPr>
              <a:t>miss</a:t>
            </a:r>
            <a:r>
              <a:rPr lang="en-GB" altLang="en-US" sz="3200" b="1">
                <a:latin typeface="Calibri" pitchFamily="34" charset="0"/>
              </a:rPr>
              <a:t> my mother very much. </a:t>
            </a:r>
          </a:p>
          <a:p>
            <a:r>
              <a:rPr lang="en-GB" altLang="en-US" sz="3200" b="1">
                <a:latin typeface="Calibri" pitchFamily="34" charset="0"/>
              </a:rPr>
              <a:t>     </a:t>
            </a:r>
            <a:r>
              <a:rPr lang="zh-CN" altLang="en-US" sz="3200" b="1">
                <a:latin typeface="Calibri" pitchFamily="34" charset="0"/>
              </a:rPr>
              <a:t>快点，否则我们会错过最后一班车。</a:t>
            </a:r>
          </a:p>
          <a:p>
            <a:r>
              <a:rPr lang="zh-CN" altLang="en-US" sz="3200" b="1">
                <a:latin typeface="Calibri" pitchFamily="34" charset="0"/>
              </a:rPr>
              <a:t>  </a:t>
            </a:r>
            <a:r>
              <a:rPr lang="en-GB" altLang="en-US" sz="3200" b="1">
                <a:latin typeface="Calibri" pitchFamily="34" charset="0"/>
              </a:rPr>
              <a:t>Hurry up, or we will </a:t>
            </a:r>
            <a:r>
              <a:rPr lang="en-GB" altLang="en-US" sz="3200" b="1">
                <a:solidFill>
                  <a:srgbClr val="FF0000"/>
                </a:solidFill>
                <a:latin typeface="Calibri" pitchFamily="34" charset="0"/>
              </a:rPr>
              <a:t>miss</a:t>
            </a:r>
            <a:r>
              <a:rPr lang="en-GB" altLang="en-US" sz="3200" b="1">
                <a:latin typeface="Calibri" pitchFamily="34" charset="0"/>
              </a:rPr>
              <a:t> the last bus.</a:t>
            </a:r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Text Box 2"/>
          <p:cNvSpPr txBox="1">
            <a:spLocks noChangeArrowheads="1"/>
          </p:cNvSpPr>
          <p:nvPr/>
        </p:nvSpPr>
        <p:spPr bwMode="auto">
          <a:xfrm>
            <a:off x="179388" y="0"/>
            <a:ext cx="85693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5. She often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tells </a:t>
            </a:r>
            <a:r>
              <a:rPr lang="zh-CN" altLang="zh-CN" sz="3200" b="1">
                <a:latin typeface="Calibri" pitchFamily="34" charset="0"/>
              </a:rPr>
              <a:t>me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 jokes</a:t>
            </a:r>
            <a:r>
              <a:rPr lang="zh-CN" altLang="zh-CN" sz="3200" b="1">
                <a:latin typeface="Calibri" pitchFamily="34" charset="0"/>
              </a:rPr>
              <a:t> to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make</a:t>
            </a:r>
            <a:r>
              <a:rPr lang="zh-CN" altLang="zh-CN" sz="3200" b="1">
                <a:latin typeface="Calibri" pitchFamily="34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me 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    laugh</a:t>
            </a:r>
            <a:r>
              <a:rPr lang="zh-CN" altLang="zh-CN" sz="3200" b="1">
                <a:latin typeface="Calibri" pitchFamily="34" charset="0"/>
              </a:rPr>
              <a:t>, but she never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makes fun of</a:t>
            </a:r>
            <a:r>
              <a:rPr lang="zh-CN" altLang="zh-CN" sz="3200" b="1">
                <a:latin typeface="Calibri" pitchFamily="34" charset="0"/>
              </a:rPr>
              <a:t> others.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250825" y="1230313"/>
            <a:ext cx="8497888" cy="56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tell jokes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讲笑话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en-US" sz="3200" b="1">
                <a:latin typeface="Calibri" pitchFamily="34" charset="0"/>
              </a:rPr>
              <a:t>我们很喜欢</a:t>
            </a:r>
            <a:r>
              <a:rPr lang="zh-CN" altLang="zh-CN" sz="3200" b="1">
                <a:latin typeface="Calibri" pitchFamily="34" charset="0"/>
              </a:rPr>
              <a:t>Tom</a:t>
            </a:r>
            <a:r>
              <a:rPr lang="zh-CN" altLang="en-US" sz="3200" b="1">
                <a:latin typeface="Calibri" pitchFamily="34" charset="0"/>
              </a:rPr>
              <a:t>，因为他经常给我们讲笑话。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latin typeface="Calibri" pitchFamily="34" charset="0"/>
              </a:rPr>
              <a:t>We like Tom very much. Because he always tells jokes to us.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make sb. do sth.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使某人做某事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en-US" sz="3200" b="1">
                <a:latin typeface="Calibri" pitchFamily="34" charset="0"/>
              </a:rPr>
              <a:t>老师经常让我们在课堂上大声说英语。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latin typeface="Calibri" pitchFamily="34" charset="0"/>
              </a:rPr>
              <a:t>The teacher often makes us speak English loudly in the class.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make fun of sb.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取笑某人，嘲弄某人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en-US" sz="3200" b="1">
                <a:latin typeface="Calibri" pitchFamily="34" charset="0"/>
              </a:rPr>
              <a:t>我们最好不要取笑那些残疾人。</a:t>
            </a:r>
          </a:p>
          <a:p>
            <a:pPr>
              <a:lnSpc>
                <a:spcPct val="85000"/>
              </a:lnSpc>
              <a:spcBef>
                <a:spcPct val="25000"/>
              </a:spcBef>
            </a:pPr>
            <a:r>
              <a:rPr lang="zh-CN" altLang="zh-CN" sz="3200" b="1">
                <a:latin typeface="Calibri" pitchFamily="34" charset="0"/>
              </a:rPr>
              <a:t>We’d better not make fun of the disabled.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3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34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179388" y="333375"/>
            <a:ext cx="8640762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6. She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is good at</a:t>
            </a:r>
            <a:r>
              <a:rPr lang="zh-CN" altLang="zh-CN" sz="3200" b="1">
                <a:latin typeface="Calibri" pitchFamily="34" charset="0"/>
              </a:rPr>
              <a:t> Maths.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     be good at = do well in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擅长做某事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 </a:t>
            </a:r>
            <a:r>
              <a:rPr lang="zh-CN" altLang="en-US" sz="3200" b="1">
                <a:latin typeface="Calibri" pitchFamily="34" charset="0"/>
              </a:rPr>
              <a:t>他篮球打得很好。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 He is good at playing basketball.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= He does well in playing basketball.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7. His classes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are</a:t>
            </a:r>
            <a:r>
              <a:rPr lang="zh-CN" altLang="zh-CN" sz="3200" b="1">
                <a:latin typeface="Calibri" pitchFamily="34" charset="0"/>
              </a:rPr>
              <a:t> always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full of</a:t>
            </a:r>
            <a:r>
              <a:rPr lang="zh-CN" altLang="zh-CN" sz="3200" b="1">
                <a:latin typeface="Calibri" pitchFamily="34" charset="0"/>
              </a:rPr>
              <a:t> fun.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 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be full of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充满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…… = be filled with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   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这个瓶子装满了水。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en-US" sz="3200" b="1">
                <a:latin typeface="Calibri" pitchFamily="34" charset="0"/>
              </a:rPr>
              <a:t>    </a:t>
            </a:r>
            <a:r>
              <a:rPr lang="zh-CN" altLang="zh-CN" sz="3200" b="1">
                <a:latin typeface="Calibri" pitchFamily="34" charset="0"/>
              </a:rPr>
              <a:t>The bottle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is full of</a:t>
            </a:r>
            <a:r>
              <a:rPr lang="zh-CN" altLang="zh-CN" sz="3200" b="1">
                <a:latin typeface="Calibri" pitchFamily="34" charset="0"/>
              </a:rPr>
              <a:t> water. = The bottle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is 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     filled with</a:t>
            </a:r>
            <a:r>
              <a:rPr lang="zh-CN" altLang="zh-CN" sz="3200" b="1">
                <a:latin typeface="Calibri" pitchFamily="34" charset="0"/>
              </a:rPr>
              <a:t> water.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45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45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323850" y="404813"/>
            <a:ext cx="8424863" cy="611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8. Mr Li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is strict about</a:t>
            </a:r>
            <a:r>
              <a:rPr lang="zh-CN" altLang="zh-CN" sz="3200" b="1">
                <a:latin typeface="Calibri" pitchFamily="34" charset="0"/>
              </a:rPr>
              <a:t> our studies, but he 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always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encourages us</a:t>
            </a:r>
            <a:r>
              <a:rPr lang="zh-CN" altLang="zh-CN" sz="3200" b="1">
                <a:latin typeface="Calibri" pitchFamily="34" charset="0"/>
              </a:rPr>
              <a:t> and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gives</a:t>
            </a:r>
            <a:r>
              <a:rPr lang="zh-CN" altLang="zh-CN" sz="3200" b="1">
                <a:latin typeface="Calibri" pitchFamily="34" charset="0"/>
              </a:rPr>
              <a:t> us </a:t>
            </a:r>
          </a:p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zh-CN" altLang="zh-CN" sz="3200" b="1">
                <a:latin typeface="Calibri" pitchFamily="34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support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  <a:p>
            <a:pPr>
              <a:spcAft>
                <a:spcPct val="10000"/>
              </a:spcAft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be strict about sth.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对某事要求严格</a:t>
            </a: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,  be strict with sb.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对某人要求严格</a:t>
            </a:r>
          </a:p>
          <a:p>
            <a:pPr>
              <a:spcAft>
                <a:spcPct val="10000"/>
              </a:spcAft>
            </a:pPr>
            <a:r>
              <a:rPr lang="zh-CN" altLang="en-US" sz="3200" b="1">
                <a:latin typeface="Calibri" pitchFamily="34" charset="0"/>
              </a:rPr>
              <a:t>爸爸对我要求非常严格，对我的学习也很严格。</a:t>
            </a:r>
          </a:p>
          <a:p>
            <a:pPr>
              <a:spcAft>
                <a:spcPct val="10000"/>
              </a:spcAft>
            </a:pPr>
            <a:r>
              <a:rPr lang="zh-CN" altLang="zh-CN" sz="3200" b="1">
                <a:latin typeface="Calibri" pitchFamily="34" charset="0"/>
              </a:rPr>
              <a:t>Dad is very strict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with me</a:t>
            </a:r>
            <a:r>
              <a:rPr lang="zh-CN" altLang="zh-CN" sz="3200" b="1">
                <a:latin typeface="Calibri" pitchFamily="34" charset="0"/>
              </a:rPr>
              <a:t> and strict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about my studies</a:t>
            </a:r>
            <a:r>
              <a:rPr lang="zh-CN" altLang="zh-CN" sz="3200" b="1">
                <a:latin typeface="Calibri" pitchFamily="34" charset="0"/>
              </a:rPr>
              <a:t>.</a:t>
            </a:r>
          </a:p>
          <a:p>
            <a:pPr>
              <a:spcAft>
                <a:spcPct val="10000"/>
              </a:spcAft>
            </a:pPr>
            <a:r>
              <a:rPr lang="zh-CN" altLang="zh-CN" sz="3200" b="1">
                <a:solidFill>
                  <a:schemeClr val="hlink"/>
                </a:solidFill>
                <a:latin typeface="Calibri" pitchFamily="34" charset="0"/>
              </a:rPr>
              <a:t>encourage sb to do sth. </a:t>
            </a:r>
            <a:r>
              <a:rPr lang="zh-CN" altLang="en-US" sz="3200" b="1">
                <a:solidFill>
                  <a:schemeClr val="hlink"/>
                </a:solidFill>
                <a:latin typeface="Calibri" pitchFamily="34" charset="0"/>
              </a:rPr>
              <a:t>鼓励某人做某事</a:t>
            </a:r>
          </a:p>
          <a:p>
            <a:pPr>
              <a:spcAft>
                <a:spcPct val="10000"/>
              </a:spcAft>
            </a:pPr>
            <a:r>
              <a:rPr lang="zh-CN" altLang="en-US" sz="3200" b="1">
                <a:latin typeface="Calibri" pitchFamily="34" charset="0"/>
              </a:rPr>
              <a:t>老师经常鼓励我在课堂上多说英语。</a:t>
            </a:r>
          </a:p>
          <a:p>
            <a:pPr>
              <a:spcAft>
                <a:spcPct val="10000"/>
              </a:spcAft>
            </a:pPr>
            <a:r>
              <a:rPr lang="zh-CN" altLang="zh-CN" sz="3200" b="1">
                <a:latin typeface="Calibri" pitchFamily="34" charset="0"/>
              </a:rPr>
              <a:t>The teacher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encourages us to speak</a:t>
            </a:r>
            <a:r>
              <a:rPr lang="zh-CN" altLang="zh-CN" sz="3200" b="1">
                <a:latin typeface="Calibri" pitchFamily="34" charset="0"/>
              </a:rPr>
              <a:t> more English in the class.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55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55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5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55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55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55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250825" y="3213100"/>
            <a:ext cx="8424863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</a:pPr>
            <a:r>
              <a:rPr lang="zh-CN" altLang="zh-CN" sz="3200" b="1">
                <a:latin typeface="Calibri" pitchFamily="34" charset="0"/>
              </a:rPr>
              <a:t>9. Never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give up</a:t>
            </a:r>
            <a:r>
              <a:rPr lang="zh-CN" altLang="zh-CN" sz="3200" b="1">
                <a:latin typeface="Calibri" pitchFamily="34" charset="0"/>
              </a:rPr>
              <a:t> and you’ll be successful.</a:t>
            </a:r>
          </a:p>
          <a:p>
            <a:pPr>
              <a:spcBef>
                <a:spcPct val="10000"/>
              </a:spcBef>
            </a:pPr>
            <a:r>
              <a:rPr lang="zh-CN" altLang="zh-CN" sz="3200" b="1">
                <a:solidFill>
                  <a:srgbClr val="0000FF"/>
                </a:solidFill>
                <a:latin typeface="Calibri" pitchFamily="34" charset="0"/>
              </a:rPr>
              <a:t>    give up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放弃</a:t>
            </a:r>
            <a:r>
              <a:rPr lang="zh-CN" altLang="en-US" sz="3200" b="1">
                <a:latin typeface="Calibri" pitchFamily="34" charset="0"/>
              </a:rPr>
              <a:t>     </a:t>
            </a:r>
          </a:p>
          <a:p>
            <a:pPr>
              <a:spcBef>
                <a:spcPct val="10000"/>
              </a:spcBef>
            </a:pPr>
            <a:r>
              <a:rPr lang="zh-CN" altLang="en-US" sz="3200" b="1">
                <a:latin typeface="Calibri" pitchFamily="34" charset="0"/>
              </a:rPr>
              <a:t>    </a:t>
            </a:r>
            <a:r>
              <a:rPr lang="zh-CN" altLang="zh-CN" sz="3200" b="1">
                <a:latin typeface="Calibri" pitchFamily="34" charset="0"/>
              </a:rPr>
              <a:t>give up doing sth. </a:t>
            </a:r>
            <a:r>
              <a:rPr lang="zh-CN" altLang="en-US" sz="3200" b="1">
                <a:latin typeface="Calibri" pitchFamily="34" charset="0"/>
              </a:rPr>
              <a:t>放弃做某事</a:t>
            </a:r>
          </a:p>
          <a:p>
            <a:pPr>
              <a:spcBef>
                <a:spcPct val="10000"/>
              </a:spcBef>
            </a:pPr>
            <a:r>
              <a:rPr lang="zh-CN" altLang="zh-CN" sz="3200" b="1">
                <a:latin typeface="Calibri" pitchFamily="34" charset="0"/>
              </a:rPr>
              <a:t>    </a:t>
            </a:r>
            <a:r>
              <a:rPr lang="zh-CN" altLang="en-US" sz="3200" b="1">
                <a:latin typeface="Calibri" pitchFamily="34" charset="0"/>
              </a:rPr>
              <a:t>爸爸两年前戒烟了。</a:t>
            </a:r>
          </a:p>
          <a:p>
            <a:pPr>
              <a:spcBef>
                <a:spcPct val="10000"/>
              </a:spcBef>
            </a:pPr>
            <a:r>
              <a:rPr lang="zh-CN" altLang="zh-CN" sz="3200" b="1">
                <a:latin typeface="Calibri" pitchFamily="34" charset="0"/>
              </a:rPr>
              <a:t>    Dad </a:t>
            </a: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gave up smoking</a:t>
            </a:r>
            <a:r>
              <a:rPr lang="zh-CN" altLang="zh-CN" sz="3200" b="1">
                <a:latin typeface="Calibri" pitchFamily="34" charset="0"/>
              </a:rPr>
              <a:t> two years ago.</a:t>
            </a:r>
          </a:p>
        </p:txBody>
      </p:sp>
      <p:sp>
        <p:nvSpPr>
          <p:cNvPr id="172034" name="Rectangle 3"/>
          <p:cNvSpPr>
            <a:spLocks noChangeArrowheads="1"/>
          </p:cNvSpPr>
          <p:nvPr/>
        </p:nvSpPr>
        <p:spPr bwMode="auto">
          <a:xfrm>
            <a:off x="323850" y="333375"/>
            <a:ext cx="8532813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Calibri" pitchFamily="34" charset="0"/>
              </a:rPr>
              <a:t>give sb. support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给某人支持</a:t>
            </a:r>
          </a:p>
          <a:p>
            <a:r>
              <a:rPr lang="zh-CN" altLang="en-US" sz="3200" b="1">
                <a:latin typeface="Calibri" pitchFamily="34" charset="0"/>
              </a:rPr>
              <a:t>当我们遇到困难的时候，父母总是给我们很多支持。</a:t>
            </a:r>
          </a:p>
          <a:p>
            <a:r>
              <a:rPr lang="zh-CN" altLang="zh-CN" sz="3200" b="1">
                <a:latin typeface="Calibri" pitchFamily="34" charset="0"/>
              </a:rPr>
              <a:t>When we are in trouble, parents always give us lots of support.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ChangeArrowheads="1"/>
          </p:cNvSpPr>
          <p:nvPr/>
        </p:nvSpPr>
        <p:spPr bwMode="auto">
          <a:xfrm>
            <a:off x="107950" y="44450"/>
            <a:ext cx="889317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endParaRPr lang="en-US" altLang="zh-CN" sz="3400" b="1">
              <a:latin typeface="Calibri" pitchFamily="34" charset="0"/>
            </a:endParaRP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107950" y="836613"/>
            <a:ext cx="889317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altLang="zh-CN" sz="2800" b="1">
                <a:solidFill>
                  <a:schemeClr val="hlink"/>
                </a:solidFill>
                <a:latin typeface="Calibri" pitchFamily="34" charset="0"/>
              </a:rPr>
              <a:t>5. She often tells me jokes to make me laugh, but she never makes fun of others.</a:t>
            </a:r>
            <a:r>
              <a:rPr lang="en-US" altLang="zh-CN" sz="2800" b="1">
                <a:latin typeface="Calibri" pitchFamily="34" charset="0"/>
              </a:rPr>
              <a:t> </a:t>
            </a:r>
            <a:endParaRPr lang="en-US" altLang="zh-CN" sz="2800" b="1">
              <a:solidFill>
                <a:schemeClr val="hlink"/>
              </a:solidFill>
              <a:latin typeface="Calibri" pitchFamily="34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①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tell sb. sth. = tell sth. to sb. 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告诉某人某事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2800" b="1">
                <a:latin typeface="Calibri" pitchFamily="34" charset="0"/>
              </a:rPr>
              <a:t>   请告诉我你的电话号码。</a:t>
            </a:r>
          </a:p>
          <a:p>
            <a:pPr marL="533400" indent="-533400">
              <a:spcBef>
                <a:spcPct val="20000"/>
              </a:spcBef>
            </a:pPr>
            <a:endParaRPr lang="en-GB" altLang="en-US" sz="2800" b="1">
              <a:latin typeface="Calibri" pitchFamily="34" charset="0"/>
            </a:endParaRPr>
          </a:p>
          <a:p>
            <a:pPr marL="533400" indent="-533400">
              <a:spcBef>
                <a:spcPct val="20000"/>
              </a:spcBef>
            </a:pPr>
            <a:endParaRPr lang="en-GB" altLang="en-US" sz="2800" b="1">
              <a:latin typeface="Calibri" pitchFamily="34" charset="0"/>
            </a:endParaRPr>
          </a:p>
          <a:p>
            <a:pPr marL="533400" indent="-533400">
              <a:spcBef>
                <a:spcPct val="20000"/>
              </a:spcBef>
            </a:pPr>
            <a:endParaRPr lang="en-GB" altLang="en-US" sz="2800" b="1">
              <a:latin typeface="Calibri" pitchFamily="34" charset="0"/>
            </a:endParaRPr>
          </a:p>
          <a:p>
            <a:pPr marL="533400" indent="-5334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  ② make sb.+ 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形容词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3200" b="1">
                <a:latin typeface="宋体" charset="-122"/>
              </a:rPr>
              <a:t>  </a:t>
            </a:r>
            <a:r>
              <a:rPr lang="zh-CN" altLang="en-US" sz="2800" b="1">
                <a:latin typeface="宋体" charset="-122"/>
              </a:rPr>
              <a:t>不要惹你的父母生气</a:t>
            </a:r>
            <a:r>
              <a:rPr lang="zh-CN" altLang="en-US" sz="3200" b="1">
                <a:latin typeface="宋体" charset="-122"/>
              </a:rPr>
              <a:t>。</a:t>
            </a:r>
            <a:endParaRPr lang="en-US" sz="3200" b="1">
              <a:latin typeface="宋体" charset="-122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360363" y="5949950"/>
            <a:ext cx="83883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  Don’t make your parents angry.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79388" y="3284538"/>
            <a:ext cx="88931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zh-CN" altLang="en-US" sz="2800" b="1">
                <a:latin typeface="Calibri" pitchFamily="34" charset="0"/>
              </a:rPr>
              <a:t>    </a:t>
            </a:r>
            <a:r>
              <a:rPr lang="en-US" altLang="zh-CN" sz="2800" b="1">
                <a:latin typeface="Calibri" pitchFamily="34" charset="0"/>
              </a:rPr>
              <a:t>Please tell me your telephone number.</a:t>
            </a:r>
          </a:p>
          <a:p>
            <a:pPr marL="533400" indent="-533400"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= Please tell your telephone number to 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utoUpdateAnimBg="0"/>
      <p:bldP spid="67588" grpId="0" autoUpdateAnimBg="0"/>
      <p:bldP spid="67589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2275" y="476250"/>
            <a:ext cx="8686800" cy="61928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600" b="1" smtClean="0">
                <a:solidFill>
                  <a:srgbClr val="FF0000"/>
                </a:solidFill>
              </a:rPr>
              <a:t>③.others</a:t>
            </a:r>
            <a:r>
              <a:rPr lang="en-US" altLang="zh-CN" sz="2600" smtClean="0">
                <a:solidFill>
                  <a:srgbClr val="FF0000"/>
                </a:solidFill>
              </a:rPr>
              <a:t> :</a:t>
            </a:r>
            <a:r>
              <a:rPr lang="en-US" altLang="zh-CN" sz="2600" b="1" smtClean="0">
                <a:solidFill>
                  <a:srgbClr val="FF3300"/>
                </a:solidFill>
                <a:latin typeface="Times New Roman" pitchFamily="18" charset="0"/>
              </a:rPr>
              <a:t>others </a:t>
            </a:r>
            <a:r>
              <a:rPr lang="zh-CN" altLang="en-US" sz="2600" b="1" smtClean="0">
                <a:solidFill>
                  <a:srgbClr val="FF3300"/>
                </a:solidFill>
                <a:latin typeface="Times New Roman" pitchFamily="18" charset="0"/>
              </a:rPr>
              <a:t>与</a:t>
            </a:r>
            <a:r>
              <a:rPr lang="en-US" altLang="zh-CN" sz="2600" b="1" smtClean="0">
                <a:solidFill>
                  <a:srgbClr val="FF3300"/>
                </a:solidFill>
                <a:latin typeface="Times New Roman" pitchFamily="18" charset="0"/>
              </a:rPr>
              <a:t>the others</a:t>
            </a:r>
            <a:r>
              <a:rPr lang="zh-CN" altLang="en-US" sz="2600" b="1" smtClean="0">
                <a:solidFill>
                  <a:srgbClr val="FF3300"/>
                </a:solidFill>
                <a:latin typeface="Times New Roman" pitchFamily="18" charset="0"/>
              </a:rPr>
              <a:t>的区别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600" b="1" smtClean="0">
                <a:latin typeface="Times New Roman" pitchFamily="18" charset="0"/>
              </a:rPr>
              <a:t>others(=other+</a:t>
            </a:r>
            <a:r>
              <a:rPr lang="zh-CN" altLang="en-US" sz="2600" b="1" smtClean="0">
                <a:latin typeface="Times New Roman" pitchFamily="18" charset="0"/>
              </a:rPr>
              <a:t>复数名词</a:t>
            </a:r>
            <a:r>
              <a:rPr lang="en-US" altLang="zh-CN" sz="2600" b="1" smtClean="0">
                <a:latin typeface="Times New Roman" pitchFamily="18" charset="0"/>
              </a:rPr>
              <a:t>) </a:t>
            </a:r>
            <a:r>
              <a:rPr lang="zh-CN" altLang="en-US" sz="2600" b="1" smtClean="0">
                <a:latin typeface="Times New Roman" pitchFamily="18" charset="0"/>
              </a:rPr>
              <a:t>泛指“部分”含义，用于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已知的一些人或物中，除去某些后余下的人或物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中的一部分。如：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四班的学生们在打扫教室。一些人在打水，另一些人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在扫地。</a:t>
            </a:r>
            <a:r>
              <a:rPr lang="en-US" sz="2600" b="1" smtClean="0">
                <a:latin typeface="Times New Roman" pitchFamily="18" charset="0"/>
                <a:ea typeface="宋体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600" b="1" smtClean="0">
              <a:latin typeface="Times New Roman" pitchFamily="18" charset="0"/>
              <a:ea typeface="宋体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600" b="1" smtClean="0">
              <a:latin typeface="Times New Roman" pitchFamily="18" charset="0"/>
              <a:ea typeface="宋体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600" b="1" smtClean="0">
              <a:latin typeface="Times New Roman" pitchFamily="18" charset="0"/>
              <a:ea typeface="宋体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600" b="1" smtClean="0">
                <a:latin typeface="Times New Roman" pitchFamily="18" charset="0"/>
              </a:rPr>
              <a:t>the others(=the other+</a:t>
            </a:r>
            <a:r>
              <a:rPr lang="zh-CN" altLang="en-US" sz="2600" b="1" smtClean="0">
                <a:latin typeface="Times New Roman" pitchFamily="18" charset="0"/>
              </a:rPr>
              <a:t>复数名词</a:t>
            </a:r>
            <a:r>
              <a:rPr lang="en-US" altLang="zh-CN" sz="2600" b="1" smtClean="0">
                <a:latin typeface="Times New Roman" pitchFamily="18" charset="0"/>
              </a:rPr>
              <a:t>)</a:t>
            </a:r>
            <a:r>
              <a:rPr lang="zh-CN" altLang="en-US" sz="2600" b="1" smtClean="0">
                <a:latin typeface="Times New Roman" pitchFamily="18" charset="0"/>
              </a:rPr>
              <a:t>指一定范围内除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去一个或一部分后，“余下的人或物的全部”。如：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600" b="1" smtClean="0">
                <a:latin typeface="Times New Roman" pitchFamily="18" charset="0"/>
              </a:rPr>
              <a:t>这篇作文比其他那些都好。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600" b="1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sz="2600" b="1" smtClean="0">
              <a:latin typeface="Times New Roman" pitchFamily="18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468313" y="3063875"/>
            <a:ext cx="80645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chemeClr val="hlink"/>
                </a:solidFill>
                <a:latin typeface="Calibri" pitchFamily="34" charset="0"/>
              </a:rPr>
              <a:t>The students of Class Four are cleaning the </a:t>
            </a:r>
          </a:p>
          <a:p>
            <a:r>
              <a:rPr lang="en-US" altLang="zh-CN" sz="2600" b="1">
                <a:solidFill>
                  <a:schemeClr val="hlink"/>
                </a:solidFill>
                <a:latin typeface="Calibri" pitchFamily="34" charset="0"/>
              </a:rPr>
              <a:t>classroom. Some are carrying water, others are sweeping the floor. </a:t>
            </a:r>
            <a:endParaRPr lang="zh-CN" altLang="en-US" sz="2600" b="1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68313" y="5876925"/>
            <a:ext cx="73453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chemeClr val="hlink"/>
                </a:solidFill>
                <a:latin typeface="Calibri" pitchFamily="34" charset="0"/>
              </a:rPr>
              <a:t>This composition is better than the others.</a:t>
            </a:r>
            <a:endParaRPr lang="zh-CN" altLang="en-US" sz="2600" b="1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utoUpdateAnimBg="0"/>
      <p:bldP spid="68612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Text Box 2"/>
          <p:cNvSpPr txBox="1">
            <a:spLocks noChangeArrowheads="1"/>
          </p:cNvSpPr>
          <p:nvPr/>
        </p:nvSpPr>
        <p:spPr bwMode="auto">
          <a:xfrm>
            <a:off x="152400" y="355600"/>
            <a:ext cx="876300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2800" b="1">
              <a:solidFill>
                <a:schemeClr val="hlink"/>
              </a:solidFill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another + (one/</a:t>
            </a:r>
            <a:r>
              <a:rPr lang="zh-CN" altLang="en-US" sz="2800" b="1">
                <a:latin typeface="Calibri" pitchFamily="34" charset="0"/>
              </a:rPr>
              <a:t>单数名词）表示三者或三者以上中的另一个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another </a:t>
            </a:r>
            <a:r>
              <a:rPr lang="zh-CN" altLang="en-US" sz="2800" b="1">
                <a:latin typeface="Calibri" pitchFamily="34" charset="0"/>
              </a:rPr>
              <a:t>还可表示“又一的，再一个（或一批）的”与</a:t>
            </a:r>
            <a:r>
              <a:rPr lang="en-US" altLang="zh-CN" sz="2800" b="1">
                <a:latin typeface="Calibri" pitchFamily="34" charset="0"/>
              </a:rPr>
              <a:t>more </a:t>
            </a:r>
            <a:r>
              <a:rPr lang="zh-CN" altLang="en-US" sz="2800" b="1">
                <a:latin typeface="Calibri" pitchFamily="34" charset="0"/>
              </a:rPr>
              <a:t>相似，但词序不同。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latin typeface="Calibri" pitchFamily="34" charset="0"/>
              </a:rPr>
              <a:t>又一星期之后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latin typeface="Calibri" pitchFamily="34" charset="0"/>
              </a:rPr>
              <a:t>再喝一杯牛奶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latin typeface="Calibri" pitchFamily="34" charset="0"/>
              </a:rPr>
              <a:t>我们还</a:t>
            </a:r>
            <a:r>
              <a:rPr lang="en-US" altLang="zh-CN" sz="2800" b="1">
                <a:latin typeface="Calibri" pitchFamily="34" charset="0"/>
              </a:rPr>
              <a:t>/</a:t>
            </a:r>
            <a:r>
              <a:rPr lang="zh-CN" altLang="en-US" sz="2800" b="1">
                <a:latin typeface="Calibri" pitchFamily="34" charset="0"/>
              </a:rPr>
              <a:t>另外需要十张椅子。</a:t>
            </a:r>
            <a:r>
              <a:rPr lang="en-US" sz="2800" b="1">
                <a:latin typeface="Calibri" pitchFamily="34" charset="0"/>
              </a:rPr>
              <a:t>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sz="2800" b="1"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627313" y="3284538"/>
            <a:ext cx="3673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hlink"/>
                </a:solidFill>
                <a:latin typeface="Calibri" pitchFamily="34" charset="0"/>
              </a:rPr>
              <a:t>after another week</a:t>
            </a:r>
            <a:endParaRPr lang="zh-CN" altLang="en-US" sz="2800" b="1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2700338" y="3876675"/>
            <a:ext cx="4967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hlink"/>
                </a:solidFill>
                <a:latin typeface="Calibri" pitchFamily="34" charset="0"/>
              </a:rPr>
              <a:t>have another glass of milk</a:t>
            </a:r>
            <a:endParaRPr lang="zh-CN" altLang="en-US" sz="2800" b="1">
              <a:solidFill>
                <a:schemeClr val="hlink"/>
              </a:solidFill>
              <a:latin typeface="Calibri" pitchFamily="34" charset="0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79388" y="5135563"/>
            <a:ext cx="83518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hlink"/>
                </a:solidFill>
                <a:latin typeface="Calibri" pitchFamily="34" charset="0"/>
              </a:rPr>
              <a:t>We need another ten chairs./We need ten more chairs</a:t>
            </a:r>
            <a:endParaRPr lang="zh-CN" altLang="en-US" sz="2800" b="1">
              <a:solidFill>
                <a:schemeClr val="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utoUpdateAnimBg="0"/>
      <p:bldP spid="69636" grpId="0" autoUpdateAnimBg="0"/>
      <p:bldP spid="69637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Text Box 2"/>
          <p:cNvSpPr txBox="1">
            <a:spLocks noChangeArrowheads="1"/>
          </p:cNvSpPr>
          <p:nvPr/>
        </p:nvSpPr>
        <p:spPr bwMode="auto">
          <a:xfrm>
            <a:off x="304800" y="1052513"/>
            <a:ext cx="8229600" cy="52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each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，</a:t>
            </a: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other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，</a:t>
            </a: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others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，</a:t>
            </a: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the others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，</a:t>
            </a: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the other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，</a:t>
            </a:r>
            <a:r>
              <a:rPr lang="en-US" altLang="zh-CN" sz="2800" b="1">
                <a:solidFill>
                  <a:srgbClr val="CC00FF"/>
                </a:solidFill>
                <a:latin typeface="Calibri" pitchFamily="34" charset="0"/>
              </a:rPr>
              <a:t>another</a:t>
            </a:r>
            <a:r>
              <a:rPr lang="zh-CN" altLang="en-US" sz="2800" b="1">
                <a:solidFill>
                  <a:srgbClr val="CC00FF"/>
                </a:solidFill>
                <a:latin typeface="Calibri" pitchFamily="34" charset="0"/>
              </a:rPr>
              <a:t>用法与区别</a:t>
            </a:r>
            <a:endParaRPr lang="en-US" sz="2800" b="1">
              <a:solidFill>
                <a:srgbClr val="CC00FF"/>
              </a:solidFill>
              <a:latin typeface="Calibri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each </a:t>
            </a:r>
            <a:r>
              <a:rPr lang="zh-CN" altLang="en-US" sz="2800" b="1">
                <a:latin typeface="Calibri" pitchFamily="34" charset="0"/>
              </a:rPr>
              <a:t>每一个 </a:t>
            </a:r>
            <a:r>
              <a:rPr lang="en-US" altLang="zh-CN" sz="2800" b="1">
                <a:latin typeface="Calibri" pitchFamily="34" charset="0"/>
              </a:rPr>
              <a:t>we each have a book : each of us has a book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other </a:t>
            </a:r>
            <a:r>
              <a:rPr lang="zh-CN" altLang="en-US" sz="2800" b="1">
                <a:latin typeface="Calibri" pitchFamily="34" charset="0"/>
              </a:rPr>
              <a:t>其他的 </a:t>
            </a:r>
            <a:r>
              <a:rPr lang="en-US" altLang="zh-CN" sz="2800" b="1">
                <a:latin typeface="Calibri" pitchFamily="34" charset="0"/>
              </a:rPr>
              <a:t>other people ;other plants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others=other people/ other things </a:t>
            </a:r>
            <a:r>
              <a:rPr lang="zh-CN" altLang="en-US" sz="2800" b="1">
                <a:latin typeface="Calibri" pitchFamily="34" charset="0"/>
              </a:rPr>
              <a:t>泛指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the others = the other people/ other things </a:t>
            </a:r>
            <a:r>
              <a:rPr lang="zh-CN" altLang="en-US" sz="2800" b="1">
                <a:latin typeface="Calibri" pitchFamily="34" charset="0"/>
              </a:rPr>
              <a:t>特指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the other </a:t>
            </a:r>
            <a:r>
              <a:rPr lang="zh-CN" altLang="en-US" sz="2800" b="1">
                <a:latin typeface="Calibri" pitchFamily="34" charset="0"/>
              </a:rPr>
              <a:t>两者中的另一个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800" b="1">
                <a:latin typeface="Calibri" pitchFamily="34" charset="0"/>
              </a:rPr>
              <a:t>another  </a:t>
            </a:r>
            <a:r>
              <a:rPr lang="zh-CN" altLang="en-US" sz="2800" b="1">
                <a:latin typeface="Calibri" pitchFamily="34" charset="0"/>
              </a:rPr>
              <a:t>三者或三者以上中的另一个</a:t>
            </a:r>
          </a:p>
        </p:txBody>
      </p:sp>
      <p:sp>
        <p:nvSpPr>
          <p:cNvPr id="163844" name="Text Box 3"/>
          <p:cNvSpPr txBox="1">
            <a:spLocks noChangeArrowheads="1"/>
          </p:cNvSpPr>
          <p:nvPr/>
        </p:nvSpPr>
        <p:spPr bwMode="auto">
          <a:xfrm>
            <a:off x="322263" y="257175"/>
            <a:ext cx="2089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拓展：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ChangeArrowheads="1"/>
          </p:cNvSpPr>
          <p:nvPr/>
        </p:nvSpPr>
        <p:spPr bwMode="auto">
          <a:xfrm>
            <a:off x="539750" y="620713"/>
            <a:ext cx="2254250" cy="588962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chemeClr val="tx2"/>
                </a:solidFill>
                <a:latin typeface="Times New Roman" pitchFamily="18" charset="0"/>
              </a:rPr>
              <a:t>Grammar</a:t>
            </a:r>
          </a:p>
        </p:txBody>
      </p:sp>
      <p:sp>
        <p:nvSpPr>
          <p:cNvPr id="126978" name="Rectangle 3"/>
          <p:cNvSpPr>
            <a:spLocks noChangeArrowheads="1"/>
          </p:cNvSpPr>
          <p:nvPr/>
        </p:nvSpPr>
        <p:spPr bwMode="auto">
          <a:xfrm>
            <a:off x="539750" y="2205038"/>
            <a:ext cx="2071688" cy="588962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chemeClr val="tx2"/>
                </a:solidFill>
                <a:latin typeface="Times New Roman" pitchFamily="18" charset="0"/>
              </a:rPr>
              <a:t>Speaking</a:t>
            </a:r>
          </a:p>
        </p:txBody>
      </p:sp>
      <p:sp>
        <p:nvSpPr>
          <p:cNvPr id="126979" name="Rectangle 4"/>
          <p:cNvSpPr>
            <a:spLocks noChangeArrowheads="1"/>
          </p:cNvSpPr>
          <p:nvPr/>
        </p:nvSpPr>
        <p:spPr bwMode="auto">
          <a:xfrm>
            <a:off x="539750" y="4437063"/>
            <a:ext cx="1800225" cy="588962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chemeClr val="tx2"/>
                </a:solidFill>
                <a:latin typeface="Times New Roman" pitchFamily="18" charset="0"/>
              </a:rPr>
              <a:t>Writing</a:t>
            </a:r>
          </a:p>
        </p:txBody>
      </p:sp>
      <p:sp>
        <p:nvSpPr>
          <p:cNvPr id="126980" name="Text Box 5"/>
          <p:cNvSpPr txBox="1">
            <a:spLocks noChangeArrowheads="1"/>
          </p:cNvSpPr>
          <p:nvPr/>
        </p:nvSpPr>
        <p:spPr bwMode="auto">
          <a:xfrm>
            <a:off x="466725" y="1268413"/>
            <a:ext cx="7273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Learn how to use the definite article  the.</a:t>
            </a:r>
          </a:p>
        </p:txBody>
      </p:sp>
      <p:sp>
        <p:nvSpPr>
          <p:cNvPr id="126981" name="Text Box 6"/>
          <p:cNvSpPr txBox="1">
            <a:spLocks noChangeArrowheads="1"/>
          </p:cNvSpPr>
          <p:nvPr/>
        </p:nvSpPr>
        <p:spPr bwMode="auto">
          <a:xfrm>
            <a:off x="468313" y="3068638"/>
            <a:ext cx="831691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Learn how to say the /iə/, /eə/ and /uə/ sounds.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Talk about the people you like.</a:t>
            </a:r>
          </a:p>
        </p:txBody>
      </p:sp>
      <p:sp>
        <p:nvSpPr>
          <p:cNvPr id="126982" name="Text Box 7"/>
          <p:cNvSpPr txBox="1">
            <a:spLocks noChangeArrowheads="1"/>
          </p:cNvSpPr>
          <p:nvPr/>
        </p:nvSpPr>
        <p:spPr bwMode="auto">
          <a:xfrm>
            <a:off x="468313" y="5300663"/>
            <a:ext cx="45354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itchFamily="18" charset="0"/>
              </a:rPr>
              <a:t>Write a short article about a person you love.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2"/>
          <p:cNvSpPr>
            <a:spLocks noChangeArrowheads="1"/>
          </p:cNvSpPr>
          <p:nvPr/>
        </p:nvSpPr>
        <p:spPr bwMode="auto">
          <a:xfrm>
            <a:off x="107950" y="260350"/>
            <a:ext cx="88931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altLang="zh-CN" sz="2600" b="1">
                <a:solidFill>
                  <a:schemeClr val="hlink"/>
                </a:solidFill>
                <a:latin typeface="Calibri" pitchFamily="34" charset="0"/>
              </a:rPr>
              <a:t>6. His classes are always full of fun.</a:t>
            </a:r>
          </a:p>
          <a:p>
            <a:pPr marL="533400" indent="-533400">
              <a:spcBef>
                <a:spcPct val="20000"/>
              </a:spcBef>
            </a:pPr>
            <a:r>
              <a:rPr lang="en-US" altLang="zh-CN" sz="2600" b="1">
                <a:latin typeface="Calibri" pitchFamily="34" charset="0"/>
              </a:rPr>
              <a:t>   be full of = be filled with  </a:t>
            </a:r>
            <a:r>
              <a:rPr lang="zh-CN" altLang="en-US" sz="2600" b="1">
                <a:latin typeface="Calibri" pitchFamily="34" charset="0"/>
              </a:rPr>
              <a:t>充满，填满。如：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2600" b="1">
                <a:latin typeface="Calibri" pitchFamily="34" charset="0"/>
              </a:rPr>
              <a:t>   一只装满水的瓶子。</a:t>
            </a:r>
            <a:endParaRPr lang="en-US" sz="2600" b="1">
              <a:latin typeface="Calibri" pitchFamily="34" charset="0"/>
            </a:endParaRPr>
          </a:p>
        </p:txBody>
      </p:sp>
      <p:sp>
        <p:nvSpPr>
          <p:cNvPr id="178178" name="Text Box 3"/>
          <p:cNvSpPr txBox="1">
            <a:spLocks noChangeArrowheads="1"/>
          </p:cNvSpPr>
          <p:nvPr/>
        </p:nvSpPr>
        <p:spPr bwMode="auto">
          <a:xfrm>
            <a:off x="468313" y="1773238"/>
            <a:ext cx="68405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Calibri" pitchFamily="34" charset="0"/>
              </a:rPr>
              <a:t> </a:t>
            </a:r>
            <a:r>
              <a:rPr lang="en-US" altLang="zh-CN" sz="3200" b="1">
                <a:latin typeface="Calibri" pitchFamily="34" charset="0"/>
              </a:rPr>
              <a:t>a bottle is filled with water.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Calibri" pitchFamily="34" charset="0"/>
              </a:rPr>
              <a:t>= a bottle ____ ____ ____ water.</a:t>
            </a: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142875" y="3503613"/>
            <a:ext cx="88931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altLang="zh-CN" sz="2600" b="1">
                <a:solidFill>
                  <a:schemeClr val="hlink"/>
                </a:solidFill>
                <a:latin typeface="Calibri" pitchFamily="34" charset="0"/>
              </a:rPr>
              <a:t>7. He uses lots of games in his teaching.</a:t>
            </a:r>
          </a:p>
          <a:p>
            <a:pPr marL="533400" indent="-533400">
              <a:spcBef>
                <a:spcPct val="20000"/>
              </a:spcBef>
            </a:pPr>
            <a:r>
              <a:rPr lang="en-US" altLang="zh-CN" sz="2600" b="1">
                <a:latin typeface="Calibri" pitchFamily="34" charset="0"/>
              </a:rPr>
              <a:t>  lots of ,a lot of, plenty of </a:t>
            </a:r>
            <a:r>
              <a:rPr lang="zh-CN" altLang="en-US" sz="2600" b="1">
                <a:latin typeface="Calibri" pitchFamily="34" charset="0"/>
              </a:rPr>
              <a:t>既可以修饰可数名词也可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2600" b="1">
                <a:latin typeface="Calibri" pitchFamily="34" charset="0"/>
              </a:rPr>
              <a:t>  以修饰不可数名词，常用于肯定句中。如：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2600" b="1">
                <a:latin typeface="Calibri" pitchFamily="34" charset="0"/>
              </a:rPr>
              <a:t>  我有很多朋友。</a:t>
            </a:r>
          </a:p>
          <a:p>
            <a:pPr marL="533400" indent="-533400">
              <a:spcBef>
                <a:spcPct val="20000"/>
              </a:spcBef>
            </a:pPr>
            <a:r>
              <a:rPr lang="zh-CN" altLang="en-US" sz="2600" b="1">
                <a:latin typeface="Calibri" pitchFamily="34" charset="0"/>
              </a:rPr>
              <a:t>  </a:t>
            </a:r>
            <a:endParaRPr lang="en-US" altLang="zh-CN" sz="2600" b="1">
              <a:latin typeface="Calibri" pitchFamily="34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2555875" y="2492375"/>
            <a:ext cx="3024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is    full    of</a:t>
            </a: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395288" y="5603875"/>
            <a:ext cx="81359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4B350D"/>
                </a:solidFill>
                <a:latin typeface="Calibri" pitchFamily="34" charset="0"/>
              </a:rPr>
              <a:t>I have many / plenty of / a lot of / lots of friends.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utoUpdateAnimBg="0"/>
      <p:bldP spid="71685" grpId="0" autoUpdateAnimBg="0"/>
      <p:bldP spid="7168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8" y="346075"/>
            <a:ext cx="8101012" cy="490538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hlink"/>
                </a:solidFill>
              </a:rPr>
              <a:t>练习</a:t>
            </a:r>
            <a:r>
              <a:rPr lang="en-US" sz="3200" dirty="0">
                <a:solidFill>
                  <a:schemeClr val="hlink"/>
                </a:solidFill>
              </a:rPr>
              <a:t>:</a:t>
            </a:r>
            <a:r>
              <a:rPr lang="zh-CN" altLang="en-US" sz="3200" dirty="0">
                <a:solidFill>
                  <a:schemeClr val="hlink"/>
                </a:solidFill>
              </a:rPr>
              <a:t>根据句意和所给的首字母填空。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765175"/>
            <a:ext cx="9036050" cy="4679950"/>
          </a:xfrm>
        </p:spPr>
        <p:txBody>
          <a:bodyPr rtlCol="0">
            <a:normAutofit fontScale="85000" lnSpcReduction="2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1. She passed her exam easily, because she is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    h__________  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2. My grandparents stay at hometown and I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    m_____ them very much.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3. I was laughing because she just told me a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    funny j_______.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4. Don’t l______ at others when they are in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    trouble. 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5. Teachers always give us s_____ so that we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b="1" dirty="0"/>
              <a:t>    can work out the problem.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960438" y="1412875"/>
            <a:ext cx="21986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alibri" pitchFamily="34" charset="0"/>
              </a:rPr>
              <a:t>ardworking</a:t>
            </a:r>
            <a:r>
              <a:rPr lang="en-US" altLang="zh-CN" sz="2800">
                <a:solidFill>
                  <a:srgbClr val="CC3300"/>
                </a:solidFill>
                <a:latin typeface="Calibri" pitchFamily="34" charset="0"/>
              </a:rPr>
              <a:t> </a:t>
            </a:r>
            <a:endParaRPr lang="zh-CN" altLang="en-US" sz="2800">
              <a:solidFill>
                <a:srgbClr val="CC3300"/>
              </a:solidFill>
              <a:latin typeface="Calibri" pitchFamily="34" charset="0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042988" y="2622550"/>
            <a:ext cx="6778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alibri" pitchFamily="34" charset="0"/>
              </a:rPr>
              <a:t>iss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1908175" y="3789363"/>
            <a:ext cx="79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alibri" pitchFamily="34" charset="0"/>
              </a:rPr>
              <a:t>oke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1835150" y="4422775"/>
            <a:ext cx="1033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alibri" pitchFamily="34" charset="0"/>
              </a:rPr>
              <a:t>augh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5292725" y="5646738"/>
            <a:ext cx="1309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alibri" pitchFamily="34" charset="0"/>
              </a:rPr>
              <a:t>upport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utoUpdateAnimBg="0"/>
      <p:bldP spid="72709" grpId="0" autoUpdateAnimBg="0"/>
      <p:bldP spid="72710" grpId="0" autoUpdateAnimBg="0"/>
      <p:bldP spid="72711" grpId="0" autoUpdateAnimBg="0"/>
      <p:bldP spid="72712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274638"/>
            <a:ext cx="7885113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000" dirty="0">
                <a:solidFill>
                  <a:srgbClr val="0000FF"/>
                </a:solidFill>
              </a:rPr>
              <a:t>根据所给的汉语内容，用英语完成下列句子。</a:t>
            </a:r>
          </a:p>
        </p:txBody>
      </p:sp>
      <p:sp>
        <p:nvSpPr>
          <p:cNvPr id="180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052513"/>
            <a:ext cx="8964612" cy="5616575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1. </a:t>
            </a:r>
            <a:r>
              <a:rPr lang="zh-CN" altLang="en-US" sz="2800" smtClean="0"/>
              <a:t>父母对我的学习总是很严格要求。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My parents ____ always ____ _____ my studies.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2. </a:t>
            </a:r>
            <a:r>
              <a:rPr lang="zh-CN" altLang="en-US" sz="2800" smtClean="0"/>
              <a:t>医生要我爸爸戒烟。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The doctor told my father to ____ ___smoking.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3. </a:t>
            </a:r>
            <a:r>
              <a:rPr lang="zh-CN" altLang="en-US" sz="2800" smtClean="0"/>
              <a:t>我妈妈照顾着整个家庭。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My mother ____ _</a:t>
            </a:r>
            <a:r>
              <a:rPr lang="en-GB" altLang="en-US" sz="2800" smtClean="0">
                <a:ea typeface="宋体" charset="-122"/>
              </a:rPr>
              <a:t>_</a:t>
            </a:r>
            <a:r>
              <a:rPr lang="en-US" altLang="zh-CN" sz="2800" smtClean="0"/>
              <a:t>__ ____ my family. 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4.</a:t>
            </a:r>
            <a:r>
              <a:rPr lang="zh-CN" altLang="en-US" sz="2800" smtClean="0"/>
              <a:t>爸爸喜欢饭后给我们讲笑话。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2800" smtClean="0"/>
              <a:t>My father likes to ____ ____ to us after dinner. 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1979613" y="1701800"/>
            <a:ext cx="52562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en-US" altLang="zh-CN" sz="2800" b="1">
                <a:solidFill>
                  <a:srgbClr val="CC3300"/>
                </a:solidFill>
                <a:latin typeface="Comic Sans MS" pitchFamily="66" charset="0"/>
              </a:rPr>
              <a:t>are</a:t>
            </a:r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               </a:t>
            </a:r>
            <a:r>
              <a:rPr lang="en-US" altLang="zh-CN" sz="2800" b="1">
                <a:solidFill>
                  <a:srgbClr val="CC3300"/>
                </a:solidFill>
                <a:latin typeface="Comic Sans MS" pitchFamily="66" charset="0"/>
              </a:rPr>
              <a:t>strict about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4787900" y="2925763"/>
            <a:ext cx="15160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en-US" altLang="zh-CN" sz="2800" b="1">
                <a:solidFill>
                  <a:srgbClr val="CC3300"/>
                </a:solidFill>
                <a:latin typeface="Comic Sans MS" pitchFamily="66" charset="0"/>
              </a:rPr>
              <a:t>give up</a:t>
            </a:r>
            <a:endParaRPr lang="zh-CN" altLang="en-US" sz="2800" b="1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195513" y="407670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CC3300"/>
                </a:solidFill>
                <a:latin typeface="Comic Sans MS" pitchFamily="66" charset="0"/>
              </a:rPr>
              <a:t>takes care of</a:t>
            </a:r>
            <a:endParaRPr lang="zh-CN" altLang="en-US" sz="2800" b="1">
              <a:solidFill>
                <a:srgbClr val="CC3300"/>
              </a:solidFill>
              <a:latin typeface="Comic Sans MS" pitchFamily="66" charset="0"/>
            </a:endParaRP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2987675" y="5229225"/>
            <a:ext cx="2078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C3300"/>
                </a:solidFill>
                <a:latin typeface="Comic Sans MS" pitchFamily="66" charset="0"/>
              </a:rPr>
              <a:t> </a:t>
            </a:r>
            <a:r>
              <a:rPr lang="en-US" altLang="zh-CN" sz="2800" b="1">
                <a:solidFill>
                  <a:srgbClr val="CC3300"/>
                </a:solidFill>
                <a:latin typeface="Comic Sans MS" pitchFamily="66" charset="0"/>
              </a:rPr>
              <a:t>tell jokes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utoUpdateAnimBg="0"/>
      <p:bldP spid="73733" grpId="0" autoUpdateAnimBg="0"/>
      <p:bldP spid="73734" grpId="0" autoUpdateAnimBg="0"/>
      <p:bldP spid="73735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Text Box 2"/>
          <p:cNvSpPr txBox="1">
            <a:spLocks noChangeArrowheads="1"/>
          </p:cNvSpPr>
          <p:nvPr/>
        </p:nvSpPr>
        <p:spPr bwMode="auto">
          <a:xfrm>
            <a:off x="250825" y="1341438"/>
            <a:ext cx="8702675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Font typeface="Arial" charset="0"/>
              <a:buAutoNum type="romanUcPeriod"/>
            </a:pPr>
            <a:r>
              <a:rPr lang="zh-CN" altLang="en-US" sz="3600" b="1">
                <a:solidFill>
                  <a:srgbClr val="0000FF"/>
                </a:solidFill>
                <a:latin typeface="Calibri" pitchFamily="34" charset="0"/>
              </a:rPr>
              <a:t>翻译下列短语。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en-US" sz="3600" b="1">
                <a:latin typeface="Calibri" pitchFamily="34" charset="0"/>
              </a:rPr>
              <a:t>放弃 </a:t>
            </a:r>
            <a:r>
              <a:rPr lang="zh-CN" altLang="zh-CN" sz="3600" b="1">
                <a:latin typeface="Calibri" pitchFamily="34" charset="0"/>
              </a:rPr>
              <a:t>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en-US" sz="3600" b="1">
                <a:latin typeface="Calibri" pitchFamily="34" charset="0"/>
              </a:rPr>
              <a:t>照顾；照料 </a:t>
            </a:r>
            <a:r>
              <a:rPr lang="zh-CN" altLang="zh-CN" sz="3600" b="1">
                <a:latin typeface="Calibri" pitchFamily="34" charset="0"/>
              </a:rPr>
              <a:t>________________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en-US" sz="3600" b="1">
                <a:latin typeface="Calibri" pitchFamily="34" charset="0"/>
              </a:rPr>
              <a:t>讲笑话 </a:t>
            </a:r>
            <a:r>
              <a:rPr lang="zh-CN" altLang="zh-CN" sz="3600" b="1">
                <a:latin typeface="Calibri" pitchFamily="34" charset="0"/>
              </a:rPr>
              <a:t>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zh-CN" sz="3600" b="1">
                <a:latin typeface="Calibri" pitchFamily="34" charset="0"/>
              </a:rPr>
              <a:t> </a:t>
            </a:r>
            <a:r>
              <a:rPr lang="zh-CN" altLang="en-US" sz="3600" b="1">
                <a:latin typeface="Calibri" pitchFamily="34" charset="0"/>
              </a:rPr>
              <a:t>嘲笑 </a:t>
            </a:r>
            <a:r>
              <a:rPr lang="zh-CN" altLang="zh-CN" sz="3600" b="1">
                <a:latin typeface="Calibri" pitchFamily="34" charset="0"/>
              </a:rPr>
              <a:t>_____________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zh-CN" sz="3600" b="1">
                <a:latin typeface="Calibri" pitchFamily="34" charset="0"/>
              </a:rPr>
              <a:t> </a:t>
            </a:r>
            <a:r>
              <a:rPr lang="zh-CN" altLang="en-US" sz="3600" b="1">
                <a:latin typeface="Calibri" pitchFamily="34" charset="0"/>
              </a:rPr>
              <a:t>擅长于干某事 </a:t>
            </a:r>
            <a:r>
              <a:rPr lang="zh-CN" altLang="zh-CN" sz="3600" b="1">
                <a:latin typeface="Calibri" pitchFamily="34" charset="0"/>
              </a:rPr>
              <a:t>__________________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zh-CN" sz="3600" b="1">
                <a:latin typeface="Calibri" pitchFamily="34" charset="0"/>
              </a:rPr>
              <a:t> </a:t>
            </a:r>
            <a:r>
              <a:rPr lang="zh-CN" altLang="en-US" sz="3600" b="1">
                <a:latin typeface="Calibri" pitchFamily="34" charset="0"/>
              </a:rPr>
              <a:t>充满</a:t>
            </a:r>
            <a:r>
              <a:rPr lang="zh-CN" altLang="zh-CN" sz="3600" b="1">
                <a:latin typeface="Calibri" pitchFamily="34" charset="0"/>
              </a:rPr>
              <a:t>……__________________</a:t>
            </a:r>
          </a:p>
          <a:p>
            <a:pPr marL="457200" indent="-457200">
              <a:lnSpc>
                <a:spcPct val="110000"/>
              </a:lnSpc>
              <a:buFont typeface="Arial" charset="0"/>
              <a:buAutoNum type="arabicPeriod"/>
            </a:pPr>
            <a:r>
              <a:rPr lang="zh-CN" altLang="zh-CN" sz="3600" b="1">
                <a:latin typeface="Calibri" pitchFamily="34" charset="0"/>
              </a:rPr>
              <a:t> </a:t>
            </a:r>
            <a:r>
              <a:rPr lang="zh-CN" altLang="en-US" sz="3600" b="1">
                <a:latin typeface="Calibri" pitchFamily="34" charset="0"/>
              </a:rPr>
              <a:t>对某人要求严格 </a:t>
            </a:r>
            <a:r>
              <a:rPr lang="zh-CN" altLang="zh-CN" sz="3600" b="1">
                <a:latin typeface="Calibri" pitchFamily="34" charset="0"/>
              </a:rPr>
              <a:t>_______________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835150" y="1989138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give up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203575" y="2636838"/>
            <a:ext cx="3889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take care of 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339975" y="3213100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tell jokes </a:t>
            </a: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1979613" y="3789363"/>
            <a:ext cx="388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make fun of 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3708400" y="4437063"/>
            <a:ext cx="4679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be good at doing sth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916238" y="5013325"/>
            <a:ext cx="21605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be full of 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211638" y="5589588"/>
            <a:ext cx="3817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Calibri" pitchFamily="34" charset="0"/>
              </a:rPr>
              <a:t>be strict with sb</a:t>
            </a:r>
          </a:p>
        </p:txBody>
      </p:sp>
      <p:sp>
        <p:nvSpPr>
          <p:cNvPr id="181257" name="AutoShape 10"/>
          <p:cNvSpPr>
            <a:spLocks noChangeArrowheads="1"/>
          </p:cNvSpPr>
          <p:nvPr/>
        </p:nvSpPr>
        <p:spPr bwMode="auto">
          <a:xfrm>
            <a:off x="1547813" y="549275"/>
            <a:ext cx="5688012" cy="649288"/>
          </a:xfrm>
          <a:prstGeom prst="flowChartAlternateProcess">
            <a:avLst/>
          </a:prstGeom>
          <a:solidFill>
            <a:srgbClr val="66FF33"/>
          </a:solidFill>
          <a:ln w="571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solidFill>
                  <a:srgbClr val="FF0066"/>
                </a:solidFill>
                <a:latin typeface="Calibri" pitchFamily="34" charset="0"/>
              </a:rPr>
              <a:t>Exercises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utoUpdateAnimBg="0"/>
      <p:bldP spid="74756" grpId="0" autoUpdateAnimBg="0"/>
      <p:bldP spid="74757" grpId="0" autoUpdateAnimBg="0"/>
      <p:bldP spid="74758" grpId="0" autoUpdateAnimBg="0"/>
      <p:bldP spid="74759" grpId="0" autoUpdateAnimBg="0"/>
      <p:bldP spid="74760" grpId="0" autoUpdateAnimBg="0"/>
      <p:bldP spid="74761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Text Box 2"/>
          <p:cNvSpPr txBox="1">
            <a:spLocks noChangeArrowheads="1"/>
          </p:cNvSpPr>
          <p:nvPr/>
        </p:nvSpPr>
        <p:spPr bwMode="auto">
          <a:xfrm>
            <a:off x="179388" y="692150"/>
            <a:ext cx="8702675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solidFill>
                  <a:srgbClr val="0000FF"/>
                </a:solidFill>
                <a:latin typeface="Calibri" pitchFamily="34" charset="0"/>
              </a:rPr>
              <a:t>II.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根据首字母提示，用正确的单词和词组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完成句子。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1. We win the game. We are s________.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2. My teacher is very nice but she is s_____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    with us.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3. Marry likes to tell jokes to make us l_____.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4. He is a very c_______ person.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5. My mother always gives us lots of </a:t>
            </a:r>
          </a:p>
          <a:p>
            <a:pPr marL="609600" indent="-609600">
              <a:lnSpc>
                <a:spcPct val="110000"/>
              </a:lnSpc>
            </a:pPr>
            <a:r>
              <a:rPr lang="zh-CN" altLang="zh-CN" sz="3200" b="1">
                <a:latin typeface="Calibri" pitchFamily="34" charset="0"/>
              </a:rPr>
              <a:t>    s_______ When we meet problems.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5867400" y="1773238"/>
            <a:ext cx="2160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uccessful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7451725" y="2349500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trict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7596188" y="3429000"/>
            <a:ext cx="1296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augh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3276600" y="3933825"/>
            <a:ext cx="172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heerful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935038" y="501332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upport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0" grpId="0" autoUpdateAnimBg="0"/>
      <p:bldP spid="75781" grpId="0" autoUpdateAnimBg="0"/>
      <p:bldP spid="75782" grpId="0" autoUpdateAnimBg="0"/>
      <p:bldP spid="75783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2"/>
          <p:cNvSpPr>
            <a:spLocks noChangeArrowheads="1"/>
          </p:cNvSpPr>
          <p:nvPr/>
        </p:nvSpPr>
        <p:spPr bwMode="auto">
          <a:xfrm>
            <a:off x="250825" y="477838"/>
            <a:ext cx="8640763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III. 根据汉语意思完成句子。</a:t>
            </a:r>
          </a:p>
          <a:p>
            <a:pPr marL="457200" indent="-457200">
              <a:lnSpc>
                <a:spcPct val="98000"/>
              </a:lnSpc>
              <a:buFont typeface="Arial" charset="0"/>
              <a:buAutoNum type="arabicPeriod"/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zh-CN" altLang="en-US" sz="3200" b="1">
                <a:latin typeface="Calibri" pitchFamily="34" charset="0"/>
              </a:rPr>
              <a:t>不要嘲笑别人。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    Don’t _____ ___ ___ others.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2. </a:t>
            </a:r>
            <a:r>
              <a:rPr lang="zh-CN" altLang="en-US" sz="3200" b="1">
                <a:latin typeface="Calibri" pitchFamily="34" charset="0"/>
              </a:rPr>
              <a:t>我们不应该放弃我们的梦想，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     We shouldn’t  _____ ___ our dreams.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3. </a:t>
            </a:r>
            <a:r>
              <a:rPr lang="zh-CN" altLang="en-US" sz="3200" b="1">
                <a:latin typeface="Calibri" pitchFamily="34" charset="0"/>
              </a:rPr>
              <a:t>露西可以照顾好她自己。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    Lucy can ____ ____ ___ herself.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en-GB" altLang="en-US" sz="3200" b="1">
                <a:latin typeface="Calibri" pitchFamily="34" charset="0"/>
              </a:rPr>
              <a:t>4. </a:t>
            </a:r>
            <a:r>
              <a:rPr lang="zh-CN" altLang="en-US" sz="3200" b="1">
                <a:latin typeface="Calibri" pitchFamily="34" charset="0"/>
              </a:rPr>
              <a:t>汤姆对工作要求非常严格。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zh-CN" altLang="en-US" sz="3200" b="1">
                <a:latin typeface="Calibri" pitchFamily="34" charset="0"/>
              </a:rPr>
              <a:t>     Tom is _____ _____ his work.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zh-CN" altLang="en-US" sz="3200" b="1">
                <a:latin typeface="Calibri" pitchFamily="34" charset="0"/>
              </a:rPr>
              <a:t>5. 我们英语老师的课堂充满了乐趣。 </a:t>
            </a:r>
          </a:p>
          <a:p>
            <a:pPr marL="457200" indent="-457200">
              <a:lnSpc>
                <a:spcPct val="98000"/>
              </a:lnSpc>
              <a:tabLst>
                <a:tab pos="701675" algn="l"/>
                <a:tab pos="1573213" algn="l"/>
                <a:tab pos="2605088" algn="l"/>
                <a:tab pos="3600450" algn="l"/>
              </a:tabLst>
            </a:pPr>
            <a:r>
              <a:rPr lang="zh-CN" altLang="en-US" sz="3200" b="1">
                <a:latin typeface="Calibri" pitchFamily="34" charset="0"/>
              </a:rPr>
              <a:t>    our English teacher’s classes are ___ __ fun.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1979613" y="1341438"/>
            <a:ext cx="2865437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make  fun of 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708400" y="2276475"/>
            <a:ext cx="216058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give    up 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2627313" y="3308350"/>
            <a:ext cx="33686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take  care   of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2268538" y="4221163"/>
            <a:ext cx="29511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strict  about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7235825" y="5157788"/>
            <a:ext cx="1366838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>
                <a:solidFill>
                  <a:srgbClr val="FF0000"/>
                </a:solidFill>
                <a:latin typeface="Calibri" pitchFamily="34" charset="0"/>
              </a:rPr>
              <a:t>full of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utoUpdateAnimBg="0"/>
      <p:bldP spid="76804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0225" y="404813"/>
            <a:ext cx="8218488" cy="590391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600" b="1" smtClean="0">
                <a:solidFill>
                  <a:srgbClr val="0000FF"/>
                </a:solidFill>
              </a:rPr>
              <a:t>选择最佳答案填空。</a:t>
            </a:r>
            <a:endParaRPr lang="en-US" sz="2600" b="1" smtClean="0">
              <a:solidFill>
                <a:srgbClr val="0000FF"/>
              </a:solidFill>
              <a:ea typeface="宋体" charset="-122"/>
            </a:endParaRPr>
          </a:p>
          <a:p>
            <a:pPr>
              <a:buFontTx/>
              <a:buNone/>
            </a:pPr>
            <a:r>
              <a:rPr lang="en-US" altLang="zh-CN" sz="2600" smtClean="0"/>
              <a:t>(  )1. We often say hello to each other</a:t>
            </a:r>
            <a:r>
              <a:rPr lang="zh-CN" altLang="en-US" sz="2600" smtClean="0"/>
              <a:t> ___ </a:t>
            </a:r>
            <a:r>
              <a:rPr lang="en-US" altLang="zh-CN" sz="2600" smtClean="0"/>
              <a:t>a   </a:t>
            </a:r>
          </a:p>
          <a:p>
            <a:pPr>
              <a:buFontTx/>
              <a:buNone/>
            </a:pPr>
            <a:r>
              <a:rPr lang="en-US" altLang="zh-CN" sz="2600" smtClean="0"/>
              <a:t>        smile when we meet our friends.</a:t>
            </a:r>
          </a:p>
          <a:p>
            <a:pPr>
              <a:buFontTx/>
              <a:buNone/>
            </a:pPr>
            <a:r>
              <a:rPr lang="en-US" altLang="zh-CN" sz="2600" smtClean="0"/>
              <a:t>	A. on 		B. in 	C. with 	D. and</a:t>
            </a:r>
          </a:p>
          <a:p>
            <a:pPr>
              <a:buFontTx/>
              <a:buNone/>
            </a:pPr>
            <a:r>
              <a:rPr lang="en-US" altLang="zh-CN" sz="2600" smtClean="0"/>
              <a:t>(  )2. His father makes him </a:t>
            </a:r>
            <a:r>
              <a:rPr lang="zh-CN" altLang="en-US" sz="2600" smtClean="0"/>
              <a:t>___ </a:t>
            </a:r>
            <a:r>
              <a:rPr lang="en-US" altLang="zh-CN" sz="2600" smtClean="0"/>
              <a:t>at least 10 </a:t>
            </a:r>
          </a:p>
          <a:p>
            <a:pPr>
              <a:buFontTx/>
              <a:buNone/>
            </a:pPr>
            <a:r>
              <a:rPr lang="zh-CN" altLang="en-US" sz="2600" smtClean="0"/>
              <a:t>        </a:t>
            </a:r>
            <a:r>
              <a:rPr lang="en-US" altLang="zh-CN" sz="2600" smtClean="0"/>
              <a:t>hours</a:t>
            </a:r>
            <a:r>
              <a:rPr lang="zh-CN" altLang="en-US" sz="2600" smtClean="0"/>
              <a:t> </a:t>
            </a:r>
            <a:r>
              <a:rPr lang="en-US" altLang="zh-CN" sz="2600" smtClean="0"/>
              <a:t>a day.</a:t>
            </a:r>
          </a:p>
          <a:p>
            <a:pPr>
              <a:buFontTx/>
              <a:buNone/>
            </a:pPr>
            <a:r>
              <a:rPr lang="en-US" altLang="zh-CN" sz="2600" smtClean="0"/>
              <a:t>	A. to study 		B. studying</a:t>
            </a:r>
          </a:p>
          <a:p>
            <a:pPr>
              <a:buFontTx/>
              <a:buNone/>
            </a:pPr>
            <a:r>
              <a:rPr lang="en-US" altLang="zh-CN" sz="2600" smtClean="0"/>
              <a:t>	C. studied 		D. study</a:t>
            </a:r>
          </a:p>
          <a:p>
            <a:pPr>
              <a:buFontTx/>
              <a:buNone/>
            </a:pPr>
            <a:r>
              <a:rPr lang="en-US" altLang="zh-CN" sz="2600" smtClean="0"/>
              <a:t>(  )3. You mustn ’t give up </a:t>
            </a:r>
            <a:r>
              <a:rPr lang="zh-CN" altLang="en-US" sz="2600" smtClean="0"/>
              <a:t>___ </a:t>
            </a:r>
            <a:r>
              <a:rPr lang="en-US" altLang="zh-CN" sz="2600" smtClean="0"/>
              <a:t>English for </a:t>
            </a:r>
          </a:p>
          <a:p>
            <a:pPr>
              <a:buFontTx/>
              <a:buNone/>
            </a:pPr>
            <a:r>
              <a:rPr lang="zh-CN" altLang="en-US" sz="2600" smtClean="0"/>
              <a:t>        </a:t>
            </a:r>
            <a:r>
              <a:rPr lang="en-US" altLang="zh-CN" sz="2600" smtClean="0"/>
              <a:t>even a day.</a:t>
            </a:r>
          </a:p>
          <a:p>
            <a:pPr>
              <a:buFontTx/>
              <a:buNone/>
            </a:pPr>
            <a:r>
              <a:rPr lang="en-US" altLang="zh-CN" sz="2600" smtClean="0"/>
              <a:t>	A. learn 		B. learning</a:t>
            </a:r>
          </a:p>
          <a:p>
            <a:pPr>
              <a:buFontTx/>
              <a:buNone/>
            </a:pPr>
            <a:r>
              <a:rPr lang="en-US" altLang="zh-CN" sz="2600" smtClean="0"/>
              <a:t>	C. learned 		D. to learn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11188" y="836613"/>
            <a:ext cx="43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C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539750" y="2205038"/>
            <a:ext cx="477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D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611188" y="4221163"/>
            <a:ext cx="455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B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28" grpId="0" autoUpdateAnimBg="0"/>
      <p:bldP spid="77829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8291512" cy="5830888"/>
          </a:xfrm>
        </p:spPr>
        <p:txBody>
          <a:bodyPr/>
          <a:lstStyle/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(  )4. I like playing </a:t>
            </a:r>
            <a:r>
              <a:rPr lang="zh-CN" altLang="en-US" sz="2500" smtClean="0"/>
              <a:t>___ </a:t>
            </a:r>
            <a:r>
              <a:rPr lang="en-US" altLang="zh-CN" sz="2500" smtClean="0"/>
              <a:t>basketball, but my sister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500" smtClean="0"/>
              <a:t>        </a:t>
            </a:r>
            <a:r>
              <a:rPr lang="en-US" altLang="zh-CN" sz="2500" smtClean="0"/>
              <a:t>likes playing</a:t>
            </a:r>
            <a:r>
              <a:rPr lang="zh-CN" altLang="en-US" sz="2500" smtClean="0"/>
              <a:t> ___</a:t>
            </a:r>
            <a:r>
              <a:rPr lang="en-US" altLang="zh-CN" sz="2500" smtClean="0"/>
              <a:t> violin.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	A. /, the     B. the, /    C. the, the    D. /, /</a:t>
            </a:r>
            <a:endParaRPr lang="zh-CN" altLang="en-US" sz="2500" smtClean="0"/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(  )5. Jim is good at </a:t>
            </a:r>
            <a:r>
              <a:rPr lang="zh-CN" altLang="en-US" sz="2500" smtClean="0"/>
              <a:t>___ </a:t>
            </a:r>
            <a:r>
              <a:rPr lang="en-US" altLang="zh-CN" sz="2500" smtClean="0"/>
              <a:t>jokes, so many girls like </a:t>
            </a:r>
            <a:r>
              <a:rPr lang="zh-CN" altLang="en-US" sz="2500" smtClean="0"/>
              <a:t>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500" smtClean="0"/>
              <a:t>        </a:t>
            </a:r>
            <a:r>
              <a:rPr lang="en-US" altLang="zh-CN" sz="2500" smtClean="0"/>
              <a:t>him.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	A. tell 	</a:t>
            </a:r>
            <a:r>
              <a:rPr lang="zh-CN" altLang="en-US" sz="2500" smtClean="0"/>
              <a:t>   </a:t>
            </a:r>
            <a:r>
              <a:rPr lang="en-US" altLang="zh-CN" sz="2500" smtClean="0"/>
              <a:t>B. telling</a:t>
            </a:r>
            <a:r>
              <a:rPr lang="zh-CN" altLang="en-US" sz="2500" smtClean="0"/>
              <a:t>     </a:t>
            </a:r>
            <a:r>
              <a:rPr lang="en-US" altLang="zh-CN" sz="2500" smtClean="0"/>
              <a:t>C. tells 	</a:t>
            </a:r>
            <a:r>
              <a:rPr lang="zh-CN" altLang="en-US" sz="2500" smtClean="0"/>
              <a:t>   </a:t>
            </a:r>
            <a:r>
              <a:rPr lang="en-US" altLang="zh-CN" sz="2500" smtClean="0"/>
              <a:t>D. to tell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(  )6. Our English teacher is always strict </a:t>
            </a:r>
            <a:r>
              <a:rPr lang="zh-CN" altLang="en-US" sz="2500" smtClean="0"/>
              <a:t>___ </a:t>
            </a:r>
            <a:r>
              <a:rPr lang="en-US" altLang="zh-CN" sz="2500" smtClean="0"/>
              <a:t>us. 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zh-CN" altLang="en-US" sz="2500" smtClean="0"/>
              <a:t>        </a:t>
            </a:r>
            <a:r>
              <a:rPr lang="en-US" altLang="zh-CN" sz="2500" smtClean="0"/>
              <a:t>She is very strict </a:t>
            </a:r>
            <a:r>
              <a:rPr lang="zh-CN" altLang="en-US" sz="2500" smtClean="0"/>
              <a:t>___ </a:t>
            </a:r>
            <a:r>
              <a:rPr lang="en-US" altLang="zh-CN" sz="2500" smtClean="0"/>
              <a:t>her own work too.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    A. with, about </a:t>
            </a:r>
            <a:r>
              <a:rPr lang="zh-CN" altLang="en-US" sz="2500" smtClean="0"/>
              <a:t>     </a:t>
            </a:r>
            <a:r>
              <a:rPr lang="en-US" altLang="zh-CN" sz="2500" smtClean="0"/>
              <a:t>B. about, with</a:t>
            </a:r>
          </a:p>
          <a:p>
            <a:pPr>
              <a:lnSpc>
                <a:spcPct val="125000"/>
              </a:lnSpc>
              <a:buFontTx/>
              <a:buNone/>
            </a:pPr>
            <a:r>
              <a:rPr lang="en-US" altLang="zh-CN" sz="2500" smtClean="0"/>
              <a:t>    C. with, with </a:t>
            </a:r>
            <a:r>
              <a:rPr lang="zh-CN" altLang="en-US" sz="2500" smtClean="0"/>
              <a:t>       </a:t>
            </a:r>
            <a:r>
              <a:rPr lang="en-US" altLang="zh-CN" sz="2500" smtClean="0"/>
              <a:t>D. about, about</a:t>
            </a:r>
          </a:p>
          <a:p>
            <a:pPr>
              <a:lnSpc>
                <a:spcPct val="125000"/>
              </a:lnSpc>
              <a:buFontTx/>
              <a:buNone/>
            </a:pPr>
            <a:endParaRPr lang="zh-CN" altLang="en-US" sz="2500" smtClean="0"/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539750" y="620713"/>
            <a:ext cx="455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A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539750" y="2278063"/>
            <a:ext cx="4556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B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39750" y="3933825"/>
            <a:ext cx="455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3300"/>
                </a:solidFill>
                <a:latin typeface="Calibri" pitchFamily="34" charset="0"/>
              </a:rPr>
              <a:t>A</a:t>
            </a:r>
            <a:endParaRPr lang="zh-CN" altLang="en-US" sz="3200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autoUpdateAnimBg="0"/>
      <p:bldP spid="78852" grpId="0" autoUpdateAnimBg="0"/>
      <p:bldP spid="7885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47700" y="1916113"/>
            <a:ext cx="817245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Arial" charset="0"/>
              <a:buAutoNum type="arabicPeriod"/>
            </a:pPr>
            <a:r>
              <a:rPr lang="zh-CN" altLang="zh-CN" sz="3200" b="1">
                <a:latin typeface="Calibri" pitchFamily="34" charset="0"/>
              </a:rPr>
              <a:t>To talk about the people around you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zh-CN" sz="3200" b="1">
                <a:latin typeface="Calibri" pitchFamily="34" charset="0"/>
              </a:rPr>
              <a:t>2. To learn some key words and useful expressions 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zh-CN" sz="3200" b="1">
                <a:latin typeface="Calibri" pitchFamily="34" charset="0"/>
              </a:rPr>
              <a:t>3. To learn to describe the people using the words you have learnt</a:t>
            </a:r>
          </a:p>
        </p:txBody>
      </p:sp>
      <p:sp>
        <p:nvSpPr>
          <p:cNvPr id="128002" name="Text Box 3"/>
          <p:cNvSpPr txBox="1">
            <a:spLocks noChangeArrowheads="1"/>
          </p:cNvSpPr>
          <p:nvPr/>
        </p:nvSpPr>
        <p:spPr bwMode="auto">
          <a:xfrm>
            <a:off x="755650" y="1125538"/>
            <a:ext cx="2808288" cy="617537"/>
          </a:xfrm>
          <a:prstGeom prst="rect">
            <a:avLst/>
          </a:prstGeom>
          <a:solidFill>
            <a:srgbClr val="00FFFF"/>
          </a:solidFill>
          <a:ln w="38100" cmpd="dbl">
            <a:solidFill>
              <a:srgbClr val="3399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200" b="1">
                <a:latin typeface="Calibri" pitchFamily="34" charset="0"/>
              </a:rPr>
              <a:t>Objectives</a:t>
            </a:r>
            <a:r>
              <a:rPr lang="zh-CN" altLang="en-US" sz="3200" b="1">
                <a:latin typeface="Calibri" pitchFamily="34" charset="0"/>
              </a:rPr>
              <a:t>：</a:t>
            </a:r>
          </a:p>
        </p:txBody>
      </p:sp>
      <p:pic>
        <p:nvPicPr>
          <p:cNvPr id="12800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5516563"/>
            <a:ext cx="933450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>
            <a:spLocks noChangeArrowheads="1"/>
          </p:cNvSpPr>
          <p:nvPr/>
        </p:nvSpPr>
        <p:spPr bwMode="auto">
          <a:xfrm>
            <a:off x="2071688" y="425450"/>
            <a:ext cx="7143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604A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Getting ready</a:t>
            </a:r>
          </a:p>
        </p:txBody>
      </p:sp>
      <p:pic>
        <p:nvPicPr>
          <p:cNvPr id="129026" name="图片 5" descr="post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192881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TextBox 6"/>
          <p:cNvSpPr txBox="1">
            <a:spLocks noChangeArrowheads="1"/>
          </p:cNvSpPr>
          <p:nvPr/>
        </p:nvSpPr>
        <p:spPr bwMode="auto">
          <a:xfrm rot="-212941">
            <a:off x="455613" y="612775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1</a:t>
            </a:r>
            <a:endParaRPr lang="zh-CN" altLang="en-US" sz="3200" b="1" i="1">
              <a:solidFill>
                <a:srgbClr val="002060"/>
              </a:solidFill>
              <a:latin typeface="Bradley Hand ITC"/>
            </a:endParaRPr>
          </a:p>
        </p:txBody>
      </p:sp>
      <p:sp>
        <p:nvSpPr>
          <p:cNvPr id="129028" name="流程图: 文档 5"/>
          <p:cNvSpPr>
            <a:spLocks noChangeArrowheads="1"/>
          </p:cNvSpPr>
          <p:nvPr/>
        </p:nvSpPr>
        <p:spPr bwMode="auto">
          <a:xfrm flipV="1">
            <a:off x="0" y="4429125"/>
            <a:ext cx="9144000" cy="2428875"/>
          </a:xfrm>
          <a:prstGeom prst="flowChartDocumen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819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1663700"/>
            <a:ext cx="6321425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流程图: 文档 5"/>
          <p:cNvSpPr>
            <a:spLocks noChangeArrowheads="1"/>
          </p:cNvSpPr>
          <p:nvPr/>
        </p:nvSpPr>
        <p:spPr bwMode="auto">
          <a:xfrm flipH="1" flipV="1">
            <a:off x="0" y="4429125"/>
            <a:ext cx="9144000" cy="2428875"/>
          </a:xfrm>
          <a:prstGeom prst="flowChartDocument">
            <a:avLst/>
          </a:prstGeom>
          <a:solidFill>
            <a:srgbClr val="FAC09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19" name="椭圆形标注 7"/>
          <p:cNvSpPr>
            <a:spLocks noChangeArrowheads="1"/>
          </p:cNvSpPr>
          <p:nvPr/>
        </p:nvSpPr>
        <p:spPr bwMode="auto">
          <a:xfrm>
            <a:off x="500063" y="1500188"/>
            <a:ext cx="5000625" cy="2000250"/>
          </a:xfrm>
          <a:prstGeom prst="wedgeEllipseCallout">
            <a:avLst>
              <a:gd name="adj1" fmla="val 62162"/>
              <a:gd name="adj2" fmla="val 87167"/>
            </a:avLst>
          </a:prstGeom>
          <a:solidFill>
            <a:srgbClr val="FFFF99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solidFill>
                  <a:srgbClr val="1E1C11"/>
                </a:solidFill>
                <a:latin typeface="Calibri" pitchFamily="34" charset="0"/>
              </a:rPr>
              <a:t>Besides famous people, who else do we care about?</a:t>
            </a:r>
            <a:endParaRPr lang="zh-CN" altLang="en-US" sz="2800">
              <a:solidFill>
                <a:srgbClr val="1E1C11"/>
              </a:solidFill>
              <a:latin typeface="Calibri" pitchFamily="34" charset="0"/>
            </a:endParaRPr>
          </a:p>
        </p:txBody>
      </p:sp>
      <p:pic>
        <p:nvPicPr>
          <p:cNvPr id="9220" name="图片 2" descr="00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0" y="4214813"/>
            <a:ext cx="41354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56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229600" cy="1143000"/>
          </a:xfrm>
        </p:spPr>
        <p:txBody>
          <a:bodyPr/>
          <a:lstStyle/>
          <a:p>
            <a:pPr algn="l"/>
            <a:r>
              <a:rPr lang="en-US" altLang="zh-CN" smtClean="0"/>
              <a:t>Warming up</a:t>
            </a:r>
            <a:r>
              <a:rPr lang="zh-CN" altLang="en-US" smtClean="0"/>
              <a:t>：</a:t>
            </a:r>
          </a:p>
        </p:txBody>
      </p:sp>
      <p:sp>
        <p:nvSpPr>
          <p:cNvPr id="131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507413" cy="4997450"/>
          </a:xfrm>
        </p:spPr>
        <p:txBody>
          <a:bodyPr/>
          <a:lstStyle/>
          <a:p>
            <a:r>
              <a:rPr lang="en-US" altLang="zh-CN" sz="3000" b="1" smtClean="0"/>
              <a:t>Which person you love around you, your family, your classmates, or your teacher? </a:t>
            </a:r>
          </a:p>
          <a:p>
            <a:r>
              <a:rPr lang="en-US" altLang="zh-CN" sz="3000" b="1" smtClean="0"/>
              <a:t>Why do you love him / her?</a:t>
            </a:r>
          </a:p>
          <a:p>
            <a:endParaRPr lang="en-US" altLang="zh-CN" sz="3000" b="1" smtClean="0"/>
          </a:p>
          <a:p>
            <a:r>
              <a:rPr lang="en-US" altLang="zh-CN" sz="3000" b="1" smtClean="0"/>
              <a:t>Because he / she is…</a:t>
            </a:r>
          </a:p>
          <a:p>
            <a:pPr>
              <a:buFontTx/>
              <a:buNone/>
            </a:pPr>
            <a:r>
              <a:rPr lang="en-US" altLang="zh-CN" sz="3000" b="1" smtClean="0"/>
              <a:t>  </a:t>
            </a:r>
            <a:r>
              <a:rPr lang="en-US" altLang="zh-CN" sz="3000" b="1" smtClean="0">
                <a:solidFill>
                  <a:srgbClr val="0033CC"/>
                </a:solidFill>
              </a:rPr>
              <a:t>(kind, cute, naughty, mean, bright, calm,be strict with, sleepy, lovely</a:t>
            </a:r>
            <a:r>
              <a:rPr lang="zh-CN" altLang="en-US" sz="3000" b="1" smtClean="0">
                <a:solidFill>
                  <a:srgbClr val="0033CC"/>
                </a:solidFill>
              </a:rPr>
              <a:t>，</a:t>
            </a:r>
            <a:r>
              <a:rPr lang="en-US" altLang="zh-CN" sz="3000" b="1" smtClean="0">
                <a:solidFill>
                  <a:srgbClr val="0033CC"/>
                </a:solidFill>
              </a:rPr>
              <a:t>smart</a:t>
            </a:r>
            <a:r>
              <a:rPr lang="zh-CN" altLang="en-US" sz="3000" b="1" smtClean="0">
                <a:solidFill>
                  <a:srgbClr val="0033CC"/>
                </a:solidFill>
              </a:rPr>
              <a:t>，</a:t>
            </a:r>
            <a:r>
              <a:rPr lang="en-US" altLang="zh-CN" sz="3000" b="1" smtClean="0">
                <a:solidFill>
                  <a:srgbClr val="0033CC"/>
                </a:solidFill>
              </a:rPr>
              <a:t>cheerful</a:t>
            </a:r>
            <a:r>
              <a:rPr lang="zh-CN" altLang="en-US" sz="3000" b="1" smtClean="0">
                <a:solidFill>
                  <a:srgbClr val="0033CC"/>
                </a:solidFill>
              </a:rPr>
              <a:t>，</a:t>
            </a:r>
            <a:r>
              <a:rPr lang="en-US" altLang="zh-CN" sz="3000" b="1" smtClean="0">
                <a:solidFill>
                  <a:srgbClr val="0033CC"/>
                </a:solidFill>
              </a:rPr>
              <a:t>patient</a:t>
            </a:r>
            <a:r>
              <a:rPr lang="zh-CN" altLang="en-US" sz="3000" b="1" smtClean="0">
                <a:solidFill>
                  <a:srgbClr val="0033CC"/>
                </a:solidFill>
              </a:rPr>
              <a:t>，</a:t>
            </a:r>
          </a:p>
          <a:p>
            <a:pPr>
              <a:buFontTx/>
              <a:buNone/>
            </a:pPr>
            <a:r>
              <a:rPr lang="en-US" altLang="zh-CN" sz="3000" b="1" smtClean="0">
                <a:solidFill>
                  <a:srgbClr val="0033CC"/>
                </a:solidFill>
              </a:rPr>
              <a:t>   hard-working…)</a:t>
            </a:r>
          </a:p>
        </p:txBody>
      </p:sp>
      <p:sp>
        <p:nvSpPr>
          <p:cNvPr id="131075" name="WordArt 4"/>
          <p:cNvSpPr>
            <a:spLocks noChangeArrowheads="1" noChangeShapeType="1"/>
          </p:cNvSpPr>
          <p:nvPr/>
        </p:nvSpPr>
        <p:spPr bwMode="auto">
          <a:xfrm>
            <a:off x="4716463" y="836613"/>
            <a:ext cx="2735262" cy="5032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latin typeface="Comic Sans MS"/>
              </a:rPr>
              <a:t>Discussion</a:t>
            </a:r>
            <a:endParaRPr lang="zh-CN" altLang="en-US" sz="3600" b="1" kern="1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07763" dir="18900000" algn="ctr" rotWithShape="0">
                  <a:srgbClr val="000099"/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3309</Words>
  <PresentationFormat>全屏显示(4:3)</PresentationFormat>
  <Paragraphs>499</Paragraphs>
  <Slides>57</Slides>
  <Notes>0</Notes>
  <HiddenSlides>0</HiddenSlides>
  <MMClips>8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28</vt:i4>
      </vt:variant>
      <vt:variant>
        <vt:lpstr>幻灯片标题</vt:lpstr>
      </vt:variant>
      <vt:variant>
        <vt:i4>57</vt:i4>
      </vt:variant>
    </vt:vector>
  </HeadingPairs>
  <TitlesOfParts>
    <vt:vector size="97" baseType="lpstr">
      <vt:lpstr>Calibri</vt:lpstr>
      <vt:lpstr>宋体</vt:lpstr>
      <vt:lpstr>Arial</vt:lpstr>
      <vt:lpstr>Albertus Extra Bold</vt:lpstr>
      <vt:lpstr>Times New Roman</vt:lpstr>
      <vt:lpstr>Cooper Black</vt:lpstr>
      <vt:lpstr>Bradley Hand ITC</vt:lpstr>
      <vt:lpstr>Georgia</vt:lpstr>
      <vt:lpstr>Comic Sans MS</vt:lpstr>
      <vt:lpstr>MS Gothic</vt:lpstr>
      <vt:lpstr>华文细黑</vt:lpstr>
      <vt:lpstr>MS PGothic</vt:lpstr>
      <vt:lpstr>Office 主题</vt:lpstr>
      <vt:lpstr>3_Office 主题</vt:lpstr>
      <vt:lpstr>5_Office 主题</vt:lpstr>
      <vt:lpstr>4_Office 主题</vt:lpstr>
      <vt:lpstr>1_Office 主题</vt:lpstr>
      <vt:lpstr>2_Office 主题</vt:lpstr>
      <vt:lpstr>自定义设计方案</vt:lpstr>
      <vt:lpstr>默认设计模板</vt:lpstr>
      <vt:lpstr>3_Office 主题</vt:lpstr>
      <vt:lpstr>3_Office 主题</vt:lpstr>
      <vt:lpstr>3_Office 主题</vt:lpstr>
      <vt:lpstr>3_Office 主题</vt:lpstr>
      <vt:lpstr>5_Office 主题</vt:lpstr>
      <vt:lpstr>5_Office 主题</vt:lpstr>
      <vt:lpstr>5_Office 主题</vt:lpstr>
      <vt:lpstr>5_Office 主题</vt:lpstr>
      <vt:lpstr>4_Office 主题</vt:lpstr>
      <vt:lpstr>4_Office 主题</vt:lpstr>
      <vt:lpstr>4_Office 主题</vt:lpstr>
      <vt:lpstr>4_Office 主题</vt:lpstr>
      <vt:lpstr>1_Office 主题</vt:lpstr>
      <vt:lpstr>1_Office 主题</vt:lpstr>
      <vt:lpstr>1_Office 主题</vt:lpstr>
      <vt:lpstr>1_Office 主题</vt:lpstr>
      <vt:lpstr>2_Office 主题</vt:lpstr>
      <vt:lpstr>2_Office 主题</vt:lpstr>
      <vt:lpstr>2_Office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Warming up：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练习:根据句意和所给的首字母填空。</vt:lpstr>
      <vt:lpstr>根据所给的汉语内容，用英语完成下列句子。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加油！成功等着你！！</dc:creator>
  <cp:lastModifiedBy>Microsoft</cp:lastModifiedBy>
  <cp:revision>4</cp:revision>
  <dcterms:created xsi:type="dcterms:W3CDTF">2015-06-20T07:02:36Z</dcterms:created>
  <dcterms:modified xsi:type="dcterms:W3CDTF">2016-07-14T21:22:46Z</dcterms:modified>
</cp:coreProperties>
</file>