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302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950FE-884D-4104-92E0-B9A1BCEE8CB9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88073-93D6-4EA4-BEA7-21F77956D6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DEBD3-E6E9-46F4-8B95-5FC219D383B2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3C82D-28E1-4BC2-BF2E-71F548431A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B2A51-50C9-4506-9B0D-6B42117E953D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28423-99EE-45A4-AE62-3BE55029FB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47923F-7B20-476E-95BA-BA33F8104E8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53A587-4FBB-4741-B6F9-B3C6AC1A208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A992A-49B3-4AC3-B769-B1EFA77EE57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51A23E-F863-4AF4-A9FF-5FA211F0F68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3567C-6728-466A-AC1F-97385CE92EC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D4B50D-D0DC-4EBD-88BB-3376FB71A7B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F4A956-0238-4F06-974C-35C09024F58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8213D0-1C0A-411B-A1AA-C0A3263E809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BD93D-F4F3-40BB-AAE1-D94595A70BB2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1AA12-1368-4636-9671-36BB8508D1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31DA27-2A28-41B3-B336-BAACEEE5ABD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BEDC3-F3B6-4043-BE99-FE8BB6A7760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5E7B7-7D19-4F05-8AAF-255FE783243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 userDrawn="1"/>
        </p:nvGrpSpPr>
        <p:grpSpPr bwMode="auto">
          <a:xfrm>
            <a:off x="0" y="2438400"/>
            <a:ext cx="9009063" cy="1052513"/>
            <a:chOff x="0" y="0"/>
            <a:chExt cx="5675" cy="663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83" y="68"/>
              <a:ext cx="448" cy="299"/>
              <a:chOff x="0" y="0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 userDrawn="1"/>
            </p:nvSpPr>
            <p:spPr bwMode="auto">
              <a:xfrm>
                <a:off x="336" y="0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 userDrawn="1"/>
          </p:nvGrpSpPr>
          <p:grpSpPr bwMode="auto">
            <a:xfrm>
              <a:off x="261" y="334"/>
              <a:ext cx="465" cy="299"/>
              <a:chOff x="0" y="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 userDrawn="1"/>
            </p:nvSpPr>
            <p:spPr bwMode="auto">
              <a:xfrm>
                <a:off x="337" y="0"/>
                <a:ext cx="335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 userDrawn="1"/>
          </p:nvSpPr>
          <p:spPr bwMode="auto">
            <a:xfrm>
              <a:off x="0" y="288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 userDrawn="1"/>
          </p:nvSpPr>
          <p:spPr bwMode="auto">
            <a:xfrm>
              <a:off x="400" y="0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 userDrawn="1"/>
          </p:nvSpPr>
          <p:spPr bwMode="auto">
            <a:xfrm flipV="1">
              <a:off x="199" y="518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060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/>
              <a:t>单击此处编辑母版副标题样式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49C18EFC-7097-4FCC-98A5-61BDF09CEFB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3C8032-4D31-4F32-93A1-25FABDC591D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0D8523-01A6-4F79-8418-AB1CC95CAC0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13F3EB-D3CB-4B85-8B1B-7356B825E30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597857-E4FC-4AF6-85F4-7193C99FEC0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BC1A79-B6EA-4C17-8B69-81D1D69DBFE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CBACA1-D4D7-4E01-A9E6-6463A6D515A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5AB6D-5384-46DB-9A97-3E870B2A4988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5FD9B-9B6B-4222-BA40-C2AB9E346B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CFDE55-0A3E-45F4-B1AB-AF1016F2008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6675BC-BC55-4218-9BBF-E91456FF609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578F81-3933-4E00-8B83-3AEA688E667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2C2E92-2543-4239-86C7-A8928925AF4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5A572-179A-49E7-A335-EC2542CE52C3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EC560-5C76-4E2A-8AE4-47E63D510A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74342-6935-4264-9D30-6F6CA3A814F6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F0024-C3EF-4C47-BB89-C80A4AD7C8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640D5-9700-425E-84A2-676FC6A6222A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CC1B1-C074-4B36-8770-8D6B5D0081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91661-72A2-48DD-AE2F-C03A3764B332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E2DB4-EC09-4971-90C7-9A89D8A715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AE34C-0FF8-4D62-B433-1D9290BBEAC7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7DAAF-1F29-433D-9896-96B3BE1306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967E3-77B1-4165-8BD3-5AF8BA8164A1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456C2-F9CA-4A0C-A7A3-602335FA64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1E74920-35A6-4768-9BF5-375EE378508D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AE1C569-5B59-4949-981D-7BD91215CA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1" r:id="rId2"/>
    <p:sldLayoutId id="2147483720" r:id="rId3"/>
    <p:sldLayoutId id="2147483719" r:id="rId4"/>
    <p:sldLayoutId id="2147483718" r:id="rId5"/>
    <p:sldLayoutId id="2147483717" r:id="rId6"/>
    <p:sldLayoutId id="2147483716" r:id="rId7"/>
    <p:sldLayoutId id="2147483715" r:id="rId8"/>
    <p:sldLayoutId id="2147483714" r:id="rId9"/>
    <p:sldLayoutId id="2147483713" r:id="rId10"/>
    <p:sldLayoutId id="214748371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6BAD7E7-D786-4D90-8CF7-32014AA596C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2" r:id="rId2"/>
    <p:sldLayoutId id="2147483731" r:id="rId3"/>
    <p:sldLayoutId id="2147483730" r:id="rId4"/>
    <p:sldLayoutId id="2147483729" r:id="rId5"/>
    <p:sldLayoutId id="2147483728" r:id="rId6"/>
    <p:sldLayoutId id="2147483727" r:id="rId7"/>
    <p:sldLayoutId id="2147483726" r:id="rId8"/>
    <p:sldLayoutId id="2147483725" r:id="rId9"/>
    <p:sldLayoutId id="2147483724" r:id="rId10"/>
    <p:sldLayoutId id="2147483723" r:id="rId11"/>
  </p:sldLayoutIdLst>
  <p:transition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 userDrawn="1"/>
        </p:nvSpPr>
        <p:spPr bwMode="auto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400">
              <a:latin typeface="Tahoma" pitchFamily="34" charset="0"/>
              <a:ea typeface="+mn-ea"/>
            </a:endParaRPr>
          </a:p>
        </p:txBody>
      </p:sp>
      <p:sp>
        <p:nvSpPr>
          <p:cNvPr id="1027" name="Rectangle 3"/>
          <p:cNvSpPr>
            <a:spLocks noChangeArrowheads="1"/>
          </p:cNvSpPr>
          <p:nvPr userDrawn="1"/>
        </p:nvSpPr>
        <p:spPr bwMode="auto">
          <a:xfrm>
            <a:off x="825500" y="7302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400">
              <a:latin typeface="Tahoma" pitchFamily="34" charset="0"/>
              <a:ea typeface="+mn-ea"/>
            </a:endParaRPr>
          </a:p>
        </p:txBody>
      </p:sp>
      <p:sp>
        <p:nvSpPr>
          <p:cNvPr id="1028" name="Rectangle 4"/>
          <p:cNvSpPr>
            <a:spLocks noChangeArrowheads="1"/>
          </p:cNvSpPr>
          <p:nvPr userDrawn="1"/>
        </p:nvSpPr>
        <p:spPr bwMode="auto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400">
              <a:latin typeface="Tahoma" pitchFamily="34" charset="0"/>
              <a:ea typeface="+mn-ea"/>
            </a:endParaRPr>
          </a:p>
        </p:txBody>
      </p:sp>
      <p:sp>
        <p:nvSpPr>
          <p:cNvPr id="1029" name="Rectangle 5"/>
          <p:cNvSpPr>
            <a:spLocks noChangeArrowheads="1"/>
          </p:cNvSpPr>
          <p:nvPr userDrawn="1"/>
        </p:nvSpPr>
        <p:spPr bwMode="auto">
          <a:xfrm>
            <a:off x="936625" y="11525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400">
              <a:latin typeface="Tahoma" pitchFamily="34" charset="0"/>
              <a:ea typeface="+mn-ea"/>
            </a:endParaRPr>
          </a:p>
        </p:txBody>
      </p:sp>
      <p:sp>
        <p:nvSpPr>
          <p:cNvPr id="1030" name="Rectangle 6"/>
          <p:cNvSpPr>
            <a:spLocks noChangeArrowheads="1"/>
          </p:cNvSpPr>
          <p:nvPr userDrawn="1"/>
        </p:nvSpPr>
        <p:spPr bwMode="auto">
          <a:xfrm>
            <a:off x="152400" y="10795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400">
              <a:latin typeface="Tahoma" pitchFamily="34" charset="0"/>
              <a:ea typeface="+mn-ea"/>
            </a:endParaRPr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787400" y="6223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400">
              <a:latin typeface="Tahoma" pitchFamily="34" charset="0"/>
              <a:ea typeface="+mn-ea"/>
            </a:endParaRPr>
          </a:p>
        </p:txBody>
      </p:sp>
      <p:sp>
        <p:nvSpPr>
          <p:cNvPr id="1032" name="Rectangle 8"/>
          <p:cNvSpPr>
            <a:spLocks noChangeArrowheads="1"/>
          </p:cNvSpPr>
          <p:nvPr userDrawn="1"/>
        </p:nvSpPr>
        <p:spPr bwMode="auto">
          <a:xfrm>
            <a:off x="468313" y="14128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400">
              <a:latin typeface="Tahoma" pitchFamily="34" charset="0"/>
              <a:ea typeface="+mn-ea"/>
            </a:endParaRPr>
          </a:p>
        </p:txBody>
      </p:sp>
      <p:sp>
        <p:nvSpPr>
          <p:cNvPr id="25609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5610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ea typeface="+mn-ea"/>
              </a:defRPr>
            </a:lvl1pPr>
          </a:lstStyle>
          <a:p>
            <a:pPr>
              <a:defRPr/>
            </a:pPr>
            <a:fld id="{974B7BC8-3B6E-432C-AD1D-BB711C6C68C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3" r:id="rId2"/>
    <p:sldLayoutId id="2147483742" r:id="rId3"/>
    <p:sldLayoutId id="2147483741" r:id="rId4"/>
    <p:sldLayoutId id="2147483740" r:id="rId5"/>
    <p:sldLayoutId id="2147483739" r:id="rId6"/>
    <p:sldLayoutId id="2147483738" r:id="rId7"/>
    <p:sldLayoutId id="2147483737" r:id="rId8"/>
    <p:sldLayoutId id="2147483736" r:id="rId9"/>
    <p:sldLayoutId id="2147483735" r:id="rId10"/>
    <p:sldLayoutId id="2147483734" r:id="rId11"/>
  </p:sldLayoutIdLst>
  <p:transition>
    <p:random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hyperlink" Target="&#12304;&#36731;&#26494;&#19968;&#31505;&#31934;&#36873;&#12305;381%20-%20&#32972;&#21467;&#30340;&#23548;&#30450;&#29356;_&#39640;&#28165;_baofeng.bhd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hyperlink" Target="&#12304;&#36731;&#26494;&#19968;&#31505;&#31934;&#36873;&#12305;381%20-%20&#32972;&#21467;&#30340;&#23548;&#30450;&#29356;_&#39640;&#28165;_baofeng.bhd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9.xml"/><Relationship Id="rId1" Type="http://schemas.openxmlformats.org/officeDocument/2006/relationships/audio" Target="file:///C:\Documents%20and%20Settings\Administrator\&#26700;&#38754;\English%20songs\Maroon%205%20-%20Animals.mp3" TargetMode="External"/><Relationship Id="rId4" Type="http://schemas.openxmlformats.org/officeDocument/2006/relationships/image" Target="../media/image10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1.wav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9.xml"/><Relationship Id="rId1" Type="http://schemas.openxmlformats.org/officeDocument/2006/relationships/audio" Target="file:///C:\Documents%20and%20Settings\Administrator\&#26700;&#38754;\&#29399;&#21483;&#22768;.mp3" TargetMode="Externa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图片 8" descr="backgroun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86313"/>
            <a:ext cx="9144000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357188" y="725488"/>
            <a:ext cx="1214437" cy="1400175"/>
          </a:xfrm>
          <a:prstGeom prst="rect">
            <a:avLst/>
          </a:prstGeom>
          <a:solidFill>
            <a:srgbClr val="FF5050"/>
          </a:solidFill>
          <a:ln w="38100" cmpd="sng">
            <a:solidFill>
              <a:srgbClr val="F2F2F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>
                <a:solidFill>
                  <a:srgbClr val="F2F2F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Unit</a:t>
            </a:r>
            <a:r>
              <a:rPr lang="zh-CN" altLang="zh-CN" sz="3600">
                <a:solidFill>
                  <a:srgbClr val="F2F2F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 </a:t>
            </a:r>
          </a:p>
          <a:p>
            <a:pPr algn="ctr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6000">
                <a:solidFill>
                  <a:srgbClr val="F2F2F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3</a:t>
            </a:r>
          </a:p>
        </p:txBody>
      </p:sp>
      <p:sp>
        <p:nvSpPr>
          <p:cNvPr id="76803" name="TextBox 10"/>
          <p:cNvSpPr txBox="1">
            <a:spLocks noChangeArrowheads="1"/>
          </p:cNvSpPr>
          <p:nvPr/>
        </p:nvSpPr>
        <p:spPr bwMode="auto">
          <a:xfrm>
            <a:off x="0" y="304800"/>
            <a:ext cx="1785938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rgbClr val="002060"/>
                </a:solidFill>
                <a:latin typeface="Calibri" pitchFamily="34" charset="0"/>
              </a:rPr>
              <a:t>Oxford English</a:t>
            </a:r>
          </a:p>
        </p:txBody>
      </p:sp>
      <p:sp>
        <p:nvSpPr>
          <p:cNvPr id="7173" name="TextBox 5"/>
          <p:cNvSpPr txBox="1">
            <a:spLocks noChangeArrowheads="1"/>
          </p:cNvSpPr>
          <p:nvPr/>
        </p:nvSpPr>
        <p:spPr bwMode="auto">
          <a:xfrm>
            <a:off x="2000250" y="1439863"/>
            <a:ext cx="66436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>
                <a:latin typeface="Calibri" pitchFamily="34" charset="0"/>
                <a:cs typeface="Times New Roman" pitchFamily="18" charset="0"/>
              </a:rPr>
              <a:t>Module 2  </a:t>
            </a:r>
            <a:r>
              <a:rPr lang="zh-CN" altLang="zh-CN" sz="4000">
                <a:latin typeface="Calibri" pitchFamily="34" charset="0"/>
                <a:cs typeface="Times New Roman" pitchFamily="18" charset="0"/>
              </a:rPr>
              <a:t>Man’s best friends</a:t>
            </a:r>
          </a:p>
        </p:txBody>
      </p:sp>
      <p:pic>
        <p:nvPicPr>
          <p:cNvPr id="7174" name="TextBox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63763" y="2314575"/>
            <a:ext cx="5316537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2286000" y="2454275"/>
            <a:ext cx="5072063" cy="639763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>
                <a:solidFill>
                  <a:srgbClr val="CC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Our animal friends</a:t>
            </a:r>
          </a:p>
        </p:txBody>
      </p:sp>
      <p:sp>
        <p:nvSpPr>
          <p:cNvPr id="7176" name="TextBox 7"/>
          <p:cNvSpPr txBox="1">
            <a:spLocks noChangeArrowheads="1"/>
          </p:cNvSpPr>
          <p:nvPr/>
        </p:nvSpPr>
        <p:spPr bwMode="auto">
          <a:xfrm>
            <a:off x="2844800" y="5084763"/>
            <a:ext cx="3571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 </a:t>
            </a:r>
            <a:endParaRPr lang="zh-CN" altLang="zh-CN" sz="3600" dirty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</a:endParaRPr>
          </a:p>
        </p:txBody>
      </p:sp>
      <p:sp>
        <p:nvSpPr>
          <p:cNvPr id="7177" name="TextBox 6">
            <a:hlinkClick r:id="rId4" action="ppaction://hlinkfile"/>
          </p:cNvPr>
          <p:cNvSpPr txBox="1">
            <a:spLocks noChangeArrowheads="1"/>
          </p:cNvSpPr>
          <p:nvPr/>
        </p:nvSpPr>
        <p:spPr bwMode="auto">
          <a:xfrm>
            <a:off x="3348038" y="4365625"/>
            <a:ext cx="25003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复习</a:t>
            </a:r>
            <a:endParaRPr lang="zh-CN" altLang="zh-CN" sz="3600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ldLvl="0" autoUpdateAnimBg="0"/>
      <p:bldP spid="7175" grpId="0" bldLvl="0" animBg="1" autoUpdateAnimBg="0"/>
      <p:bldP spid="7176" grpId="0" bldLvl="0" autoUpdateAnimBg="0"/>
      <p:bldP spid="7177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-25400"/>
            <a:ext cx="7378700" cy="1143000"/>
          </a:xfrm>
        </p:spPr>
        <p:txBody>
          <a:bodyPr/>
          <a:lstStyle/>
          <a:p>
            <a:pPr eaLnBrk="1" hangingPunct="1"/>
            <a:r>
              <a:rPr lang="en-GB" altLang="en-US" sz="3000" b="1" smtClean="0">
                <a:solidFill>
                  <a:srgbClr val="990000"/>
                </a:solidFill>
                <a:latin typeface="Times New Roman" pitchFamily="18" charset="0"/>
              </a:rPr>
              <a:t>Complete the passage below with the </a:t>
            </a:r>
            <a:br>
              <a:rPr lang="en-GB" altLang="en-US" sz="3000" b="1" smtClean="0">
                <a:solidFill>
                  <a:srgbClr val="990000"/>
                </a:solidFill>
                <a:latin typeface="Times New Roman" pitchFamily="18" charset="0"/>
              </a:rPr>
            </a:br>
            <a:r>
              <a:rPr lang="en-GB" altLang="en-US" sz="3000" b="1" smtClean="0">
                <a:solidFill>
                  <a:srgbClr val="990000"/>
                </a:solidFill>
                <a:latin typeface="Times New Roman" pitchFamily="18" charset="0"/>
              </a:rPr>
              <a:t>words and phrases from the box.</a:t>
            </a:r>
          </a:p>
        </p:txBody>
      </p:sp>
      <p:sp>
        <p:nvSpPr>
          <p:cNvPr id="860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2205038"/>
            <a:ext cx="8748713" cy="4248150"/>
          </a:xfrm>
        </p:spPr>
        <p:txBody>
          <a:bodyPr/>
          <a:lstStyle/>
          <a:p>
            <a:pPr eaLnBrk="1" hangingPunct="1">
              <a:lnSpc>
                <a:spcPct val="105000"/>
              </a:lnSpc>
              <a:spcBef>
                <a:spcPct val="10000"/>
              </a:spcBef>
            </a:pPr>
            <a:r>
              <a:rPr lang="en-GB" altLang="en-US" sz="2800" smtClean="0">
                <a:latin typeface="Times New Roman" pitchFamily="18" charset="0"/>
                <a:cs typeface="Times New Roman" pitchFamily="18" charset="0"/>
              </a:rPr>
              <a:t>It was a nice day today, so I took my pet dog, Flash, </a:t>
            </a:r>
          </a:p>
          <a:p>
            <a:pPr eaLnBrk="1" hangingPunct="1">
              <a:lnSpc>
                <a:spcPct val="105000"/>
              </a:lnSpc>
              <a:spcBef>
                <a:spcPct val="10000"/>
              </a:spcBef>
              <a:buFont typeface="Wingdings" pitchFamily="2" charset="2"/>
              <a:buNone/>
            </a:pPr>
            <a:r>
              <a:rPr lang="en-GB" altLang="en-US" sz="2800" smtClean="0">
                <a:latin typeface="Times New Roman" pitchFamily="18" charset="0"/>
                <a:cs typeface="Times New Roman" pitchFamily="18" charset="0"/>
              </a:rPr>
              <a:t>to the park. It was hot. I _________ under a tree.</a:t>
            </a:r>
          </a:p>
          <a:p>
            <a:pPr eaLnBrk="1" hangingPunct="1">
              <a:lnSpc>
                <a:spcPct val="105000"/>
              </a:lnSpc>
              <a:spcBef>
                <a:spcPct val="10000"/>
              </a:spcBef>
            </a:pPr>
            <a:r>
              <a:rPr lang="en-GB" altLang="en-US" sz="2800" smtClean="0">
                <a:latin typeface="Times New Roman" pitchFamily="18" charset="0"/>
                <a:cs typeface="Times New Roman" pitchFamily="18" charset="0"/>
              </a:rPr>
              <a:t>When I ________, I couldn’t see Flash _______! I </a:t>
            </a:r>
          </a:p>
          <a:p>
            <a:pPr eaLnBrk="1" hangingPunct="1">
              <a:lnSpc>
                <a:spcPct val="105000"/>
              </a:lnSpc>
              <a:spcBef>
                <a:spcPct val="10000"/>
              </a:spcBef>
              <a:buFont typeface="Wingdings" pitchFamily="2" charset="2"/>
              <a:buNone/>
            </a:pPr>
            <a:r>
              <a:rPr lang="en-GB" altLang="en-US" sz="2800" smtClean="0">
                <a:latin typeface="Times New Roman" pitchFamily="18" charset="0"/>
                <a:cs typeface="Times New Roman" pitchFamily="18" charset="0"/>
              </a:rPr>
              <a:t>looked around the park and then I saw him; he was </a:t>
            </a:r>
          </a:p>
          <a:p>
            <a:pPr eaLnBrk="1" hangingPunct="1">
              <a:lnSpc>
                <a:spcPct val="105000"/>
              </a:lnSpc>
              <a:spcBef>
                <a:spcPct val="10000"/>
              </a:spcBef>
              <a:buFont typeface="Wingdings" pitchFamily="2" charset="2"/>
              <a:buNone/>
            </a:pPr>
            <a:r>
              <a:rPr lang="en-GB" altLang="en-US" sz="2800" smtClean="0">
                <a:latin typeface="Times New Roman" pitchFamily="18" charset="0"/>
                <a:cs typeface="Times New Roman" pitchFamily="18" charset="0"/>
              </a:rPr>
              <a:t>barking loudly at an old man! I stopped him.</a:t>
            </a:r>
          </a:p>
          <a:p>
            <a:pPr eaLnBrk="1" hangingPunct="1">
              <a:lnSpc>
                <a:spcPct val="105000"/>
              </a:lnSpc>
              <a:spcBef>
                <a:spcPct val="10000"/>
              </a:spcBef>
            </a:pPr>
            <a:r>
              <a:rPr lang="en-GB" altLang="en-US" sz="2800" smtClean="0">
                <a:latin typeface="Times New Roman" pitchFamily="18" charset="0"/>
                <a:cs typeface="Times New Roman" pitchFamily="18" charset="0"/>
              </a:rPr>
              <a:t>The park keeper came over and said, “You’d better </a:t>
            </a:r>
          </a:p>
          <a:p>
            <a:pPr eaLnBrk="1" hangingPunct="1">
              <a:lnSpc>
                <a:spcPct val="105000"/>
              </a:lnSpc>
              <a:spcBef>
                <a:spcPct val="10000"/>
              </a:spcBef>
              <a:buFont typeface="Wingdings" pitchFamily="2" charset="2"/>
              <a:buNone/>
            </a:pPr>
            <a:r>
              <a:rPr lang="en-GB" altLang="en-US" sz="2800" smtClean="0">
                <a:latin typeface="Times New Roman" pitchFamily="18" charset="0"/>
                <a:cs typeface="Times New Roman" pitchFamily="18" charset="0"/>
              </a:rPr>
              <a:t>look after him or you won’t be ______ in the park again!”</a:t>
            </a:r>
          </a:p>
          <a:p>
            <a:pPr eaLnBrk="1" hangingPunct="1">
              <a:lnSpc>
                <a:spcPct val="105000"/>
              </a:lnSpc>
              <a:spcBef>
                <a:spcPct val="10000"/>
              </a:spcBef>
            </a:pPr>
            <a:r>
              <a:rPr lang="en-GB" altLang="en-US" sz="2800" smtClean="0">
                <a:latin typeface="Times New Roman" pitchFamily="18" charset="0"/>
                <a:cs typeface="Times New Roman" pitchFamily="18" charset="0"/>
              </a:rPr>
              <a:t>I ________ to the old man and the park keeper and took </a:t>
            </a:r>
          </a:p>
          <a:p>
            <a:pPr eaLnBrk="1" hangingPunct="1">
              <a:lnSpc>
                <a:spcPct val="105000"/>
              </a:lnSpc>
              <a:spcBef>
                <a:spcPct val="10000"/>
              </a:spcBef>
              <a:buFont typeface="Wingdings" pitchFamily="2" charset="2"/>
              <a:buNone/>
            </a:pPr>
            <a:r>
              <a:rPr lang="en-GB" altLang="en-US" sz="2800" smtClean="0">
                <a:latin typeface="Times New Roman" pitchFamily="18" charset="0"/>
                <a:cs typeface="Times New Roman" pitchFamily="18" charset="0"/>
              </a:rPr>
              <a:t>Flash home.</a:t>
            </a:r>
            <a:endParaRPr lang="zh-CN" altLang="en-US" sz="28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019" name="Text Box 4"/>
          <p:cNvSpPr txBox="1">
            <a:spLocks noChangeArrowheads="1"/>
          </p:cNvSpPr>
          <p:nvPr/>
        </p:nvSpPr>
        <p:spPr bwMode="auto">
          <a:xfrm>
            <a:off x="323850" y="1414463"/>
            <a:ext cx="8640763" cy="48736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 sz="2600">
                <a:latin typeface="Tahoma" pitchFamily="34" charset="0"/>
              </a:rPr>
              <a:t>allowed    apologized    woke up   anywhere  fell asleep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3708400" y="2714625"/>
            <a:ext cx="16732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 sz="2800">
                <a:solidFill>
                  <a:schemeClr val="hlink"/>
                </a:solidFill>
                <a:latin typeface="Tahoma" pitchFamily="34" charset="0"/>
              </a:rPr>
              <a:t>fell asleep</a:t>
            </a: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1765300" y="3187700"/>
            <a:ext cx="145891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 sz="2800">
                <a:solidFill>
                  <a:schemeClr val="hlink"/>
                </a:solidFill>
                <a:latin typeface="Tahoma" pitchFamily="34" charset="0"/>
              </a:rPr>
              <a:t>woke up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6084888" y="2997200"/>
            <a:ext cx="1663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 sz="2800">
                <a:solidFill>
                  <a:schemeClr val="hlink"/>
                </a:solidFill>
                <a:latin typeface="Tahoma" pitchFamily="34" charset="0"/>
              </a:rPr>
              <a:t>anywhere</a:t>
            </a: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4645025" y="5132388"/>
            <a:ext cx="134778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 sz="2800">
                <a:solidFill>
                  <a:schemeClr val="hlink"/>
                </a:solidFill>
                <a:latin typeface="Tahoma" pitchFamily="34" charset="0"/>
              </a:rPr>
              <a:t>allowed</a:t>
            </a: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469900" y="5637213"/>
            <a:ext cx="180181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 sz="2800">
                <a:solidFill>
                  <a:schemeClr val="hlink"/>
                </a:solidFill>
                <a:latin typeface="Tahoma" pitchFamily="34" charset="0"/>
              </a:rPr>
              <a:t>apologized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utoUpdateAnimBg="0"/>
      <p:bldP spid="15366" grpId="0" autoUpdateAnimBg="0"/>
      <p:bldP spid="15367" grpId="0" autoUpdateAnimBg="0"/>
      <p:bldP spid="15368" grpId="0" autoUpdateAnimBg="0"/>
      <p:bldP spid="15369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ext Box 2"/>
          <p:cNvSpPr txBox="1">
            <a:spLocks noChangeArrowheads="1"/>
          </p:cNvSpPr>
          <p:nvPr/>
        </p:nvSpPr>
        <p:spPr bwMode="auto">
          <a:xfrm>
            <a:off x="1317625" y="206375"/>
            <a:ext cx="7432675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Tahoma" pitchFamily="34" charset="0"/>
              </a:rPr>
              <a:t>单词抢答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969963" y="1412875"/>
            <a:ext cx="3852862" cy="542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>
                <a:solidFill>
                  <a:srgbClr val="990000"/>
                </a:solidFill>
                <a:latin typeface="Tahoma" pitchFamily="34" charset="0"/>
              </a:rPr>
              <a:t>a. say "sorry" to sb.</a:t>
            </a:r>
          </a:p>
          <a:p>
            <a:pPr>
              <a:lnSpc>
                <a:spcPts val="4200"/>
              </a:lnSpc>
            </a:pPr>
            <a:r>
              <a:rPr lang="zh-CN" altLang="en-US">
                <a:solidFill>
                  <a:srgbClr val="990000"/>
                </a:solidFill>
                <a:latin typeface="Tahoma" pitchFamily="34" charset="0"/>
              </a:rPr>
              <a:t>b. take sb. to spl.</a:t>
            </a:r>
          </a:p>
          <a:p>
            <a:pPr>
              <a:lnSpc>
                <a:spcPts val="4200"/>
              </a:lnSpc>
            </a:pPr>
            <a:r>
              <a:rPr lang="zh-CN" altLang="en-US">
                <a:solidFill>
                  <a:srgbClr val="990000"/>
                </a:solidFill>
                <a:latin typeface="Tahoma" pitchFamily="34" charset="0"/>
              </a:rPr>
              <a:t>c. start sleeping</a:t>
            </a:r>
          </a:p>
          <a:p>
            <a:pPr>
              <a:lnSpc>
                <a:spcPts val="4200"/>
              </a:lnSpc>
            </a:pPr>
            <a:r>
              <a:rPr lang="zh-CN" altLang="en-US">
                <a:solidFill>
                  <a:srgbClr val="990000"/>
                </a:solidFill>
                <a:latin typeface="Tahoma" pitchFamily="34" charset="0"/>
              </a:rPr>
              <a:t>d. stop sleeping</a:t>
            </a:r>
          </a:p>
          <a:p>
            <a:pPr>
              <a:lnSpc>
                <a:spcPts val="4200"/>
              </a:lnSpc>
            </a:pPr>
            <a:r>
              <a:rPr lang="zh-CN" altLang="en-US">
                <a:solidFill>
                  <a:srgbClr val="990000"/>
                </a:solidFill>
                <a:latin typeface="Tahoma" pitchFamily="34" charset="0"/>
              </a:rPr>
              <a:t>e. not able to see</a:t>
            </a:r>
          </a:p>
          <a:p>
            <a:pPr>
              <a:lnSpc>
                <a:spcPts val="4200"/>
              </a:lnSpc>
            </a:pPr>
            <a:r>
              <a:rPr lang="zh-CN" altLang="en-US">
                <a:solidFill>
                  <a:srgbClr val="990000"/>
                </a:solidFill>
                <a:latin typeface="Tahoma" pitchFamily="34" charset="0"/>
              </a:rPr>
              <a:t>f. without help</a:t>
            </a:r>
          </a:p>
          <a:p>
            <a:pPr>
              <a:lnSpc>
                <a:spcPts val="4200"/>
              </a:lnSpc>
            </a:pPr>
            <a:r>
              <a:rPr lang="zh-CN" altLang="en-US">
                <a:solidFill>
                  <a:srgbClr val="990000"/>
                </a:solidFill>
                <a:latin typeface="Tahoma" pitchFamily="34" charset="0"/>
              </a:rPr>
              <a:t>g. a dog makes a short</a:t>
            </a:r>
          </a:p>
          <a:p>
            <a:pPr>
              <a:lnSpc>
                <a:spcPts val="4200"/>
              </a:lnSpc>
            </a:pPr>
            <a:r>
              <a:rPr lang="zh-CN" altLang="en-US">
                <a:solidFill>
                  <a:srgbClr val="990000"/>
                </a:solidFill>
                <a:latin typeface="Tahoma" pitchFamily="34" charset="0"/>
              </a:rPr>
              <a:t>     loud noise</a:t>
            </a:r>
          </a:p>
          <a:p>
            <a:pPr>
              <a:lnSpc>
                <a:spcPts val="4200"/>
              </a:lnSpc>
            </a:pPr>
            <a:r>
              <a:rPr lang="zh-CN" altLang="en-US">
                <a:solidFill>
                  <a:srgbClr val="990000"/>
                </a:solidFill>
                <a:latin typeface="Tahoma" pitchFamily="34" charset="0"/>
              </a:rPr>
              <a:t>h. get to/reach</a:t>
            </a:r>
          </a:p>
          <a:p>
            <a:pPr>
              <a:lnSpc>
                <a:spcPts val="4200"/>
              </a:lnSpc>
            </a:pPr>
            <a:r>
              <a:rPr lang="zh-CN" altLang="en-US">
                <a:solidFill>
                  <a:srgbClr val="990000"/>
                </a:solidFill>
                <a:latin typeface="Tahoma" pitchFamily="34" charset="0"/>
              </a:rPr>
              <a:t>i. give permission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5219700" y="1270000"/>
            <a:ext cx="2736850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en-US">
                <a:solidFill>
                  <a:srgbClr val="000066"/>
                </a:solidFill>
                <a:latin typeface="Tahoma" pitchFamily="34" charset="0"/>
              </a:rPr>
              <a:t>1.apologize</a:t>
            </a:r>
          </a:p>
          <a:p>
            <a:pPr>
              <a:lnSpc>
                <a:spcPts val="4800"/>
              </a:lnSpc>
            </a:pPr>
            <a:r>
              <a:rPr lang="zh-CN" altLang="en-US">
                <a:solidFill>
                  <a:srgbClr val="000066"/>
                </a:solidFill>
                <a:latin typeface="Tahoma" pitchFamily="34" charset="0"/>
              </a:rPr>
              <a:t>2. lead ... to</a:t>
            </a:r>
          </a:p>
          <a:p>
            <a:pPr>
              <a:lnSpc>
                <a:spcPts val="4800"/>
              </a:lnSpc>
            </a:pPr>
            <a:r>
              <a:rPr lang="zh-CN" altLang="en-US">
                <a:solidFill>
                  <a:srgbClr val="000066"/>
                </a:solidFill>
                <a:latin typeface="Tahoma" pitchFamily="34" charset="0"/>
              </a:rPr>
              <a:t>3. fall asleep</a:t>
            </a:r>
          </a:p>
          <a:p>
            <a:pPr>
              <a:lnSpc>
                <a:spcPts val="4800"/>
              </a:lnSpc>
            </a:pPr>
            <a:r>
              <a:rPr lang="zh-CN" altLang="en-US">
                <a:solidFill>
                  <a:srgbClr val="000066"/>
                </a:solidFill>
                <a:latin typeface="Tahoma" pitchFamily="34" charset="0"/>
              </a:rPr>
              <a:t>4. wake ... up</a:t>
            </a:r>
          </a:p>
          <a:p>
            <a:pPr>
              <a:lnSpc>
                <a:spcPts val="4800"/>
              </a:lnSpc>
            </a:pPr>
            <a:r>
              <a:rPr lang="zh-CN" altLang="en-US">
                <a:solidFill>
                  <a:srgbClr val="000066"/>
                </a:solidFill>
                <a:latin typeface="Tahoma" pitchFamily="34" charset="0"/>
              </a:rPr>
              <a:t>5. blind</a:t>
            </a:r>
          </a:p>
          <a:p>
            <a:pPr>
              <a:lnSpc>
                <a:spcPts val="4800"/>
              </a:lnSpc>
            </a:pPr>
            <a:r>
              <a:rPr lang="zh-CN" altLang="en-US">
                <a:solidFill>
                  <a:srgbClr val="000066"/>
                </a:solidFill>
                <a:latin typeface="Tahoma" pitchFamily="34" charset="0"/>
              </a:rPr>
              <a:t>6. by myself</a:t>
            </a:r>
          </a:p>
          <a:p>
            <a:pPr>
              <a:lnSpc>
                <a:spcPts val="4800"/>
              </a:lnSpc>
            </a:pPr>
            <a:r>
              <a:rPr lang="zh-CN" altLang="en-US">
                <a:solidFill>
                  <a:srgbClr val="000066"/>
                </a:solidFill>
                <a:latin typeface="Tahoma" pitchFamily="34" charset="0"/>
              </a:rPr>
              <a:t>7. bark</a:t>
            </a:r>
          </a:p>
          <a:p>
            <a:pPr>
              <a:lnSpc>
                <a:spcPts val="4800"/>
              </a:lnSpc>
            </a:pPr>
            <a:r>
              <a:rPr lang="zh-CN" altLang="en-US">
                <a:solidFill>
                  <a:srgbClr val="000066"/>
                </a:solidFill>
                <a:latin typeface="Tahoma" pitchFamily="34" charset="0"/>
              </a:rPr>
              <a:t>8. arrive at</a:t>
            </a:r>
          </a:p>
          <a:p>
            <a:pPr>
              <a:lnSpc>
                <a:spcPts val="4800"/>
              </a:lnSpc>
            </a:pPr>
            <a:r>
              <a:rPr lang="zh-CN" altLang="en-US">
                <a:solidFill>
                  <a:srgbClr val="000066"/>
                </a:solidFill>
                <a:latin typeface="Tahoma" pitchFamily="34" charset="0"/>
              </a:rPr>
              <a:t>9. allow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6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6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63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63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63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63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矩形 2"/>
          <p:cNvSpPr>
            <a:spLocks noChangeArrowheads="1"/>
          </p:cNvSpPr>
          <p:nvPr/>
        </p:nvSpPr>
        <p:spPr bwMode="auto">
          <a:xfrm>
            <a:off x="250825" y="2276475"/>
            <a:ext cx="5905500" cy="246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tabLst>
                <a:tab pos="1117600" algn="l"/>
              </a:tabLst>
            </a:pPr>
            <a:r>
              <a:rPr lang="zh-CN" altLang="zh-CN" sz="2400">
                <a:solidFill>
                  <a:srgbClr val="000000"/>
                </a:solidFill>
                <a:latin typeface="Tahoma" pitchFamily="34" charset="0"/>
                <a:ea typeface="MS Gothic" pitchFamily="49" charset="-128"/>
              </a:rPr>
              <a:t>“Good evening, sir,” said the </a:t>
            </a:r>
            <a:r>
              <a:rPr lang="zh-CN" altLang="zh-CN" sz="2400">
                <a:solidFill>
                  <a:schemeClr val="hlink"/>
                </a:solidFill>
                <a:latin typeface="Tahoma" pitchFamily="34" charset="0"/>
                <a:ea typeface="MS Gothic" pitchFamily="49" charset="-128"/>
              </a:rPr>
              <a:t>receptionist</a:t>
            </a:r>
            <a:r>
              <a:rPr lang="zh-CN" altLang="zh-CN" sz="2400">
                <a:solidFill>
                  <a:srgbClr val="000000"/>
                </a:solidFill>
                <a:latin typeface="Tahoma" pitchFamily="34" charset="0"/>
                <a:ea typeface="MS Gothic" pitchFamily="49" charset="-128"/>
              </a:rPr>
              <a:t>. “You’re welcome to stay, but I’m sorry that we don’t allow pets here.”</a:t>
            </a:r>
          </a:p>
          <a:p>
            <a:pPr eaLnBrk="0" hangingPunct="0">
              <a:tabLst>
                <a:tab pos="1117600" algn="l"/>
              </a:tabLst>
            </a:pPr>
            <a:endParaRPr lang="zh-CN" altLang="zh-CN" sz="1200">
              <a:latin typeface="Tahoma" pitchFamily="34" charset="0"/>
              <a:cs typeface="Times New Roman" pitchFamily="18" charset="0"/>
            </a:endParaRPr>
          </a:p>
          <a:p>
            <a:pPr eaLnBrk="0" hangingPunct="0">
              <a:tabLst>
                <a:tab pos="1117600" algn="l"/>
              </a:tabLst>
            </a:pPr>
            <a:r>
              <a:rPr lang="zh-CN" altLang="zh-CN" sz="2400">
                <a:solidFill>
                  <a:srgbClr val="000000"/>
                </a:solidFill>
                <a:latin typeface="Tahoma" pitchFamily="34" charset="0"/>
                <a:ea typeface="MS Gothic" pitchFamily="49" charset="-128"/>
              </a:rPr>
              <a:t>“Charlie isn’t a pet,” said John. “He’s my eyes. I’m blind  and I can’t go anywhere      by myself.”</a:t>
            </a:r>
            <a:endParaRPr lang="zh-CN" altLang="zh-CN" sz="1200">
              <a:latin typeface="Tahoma" pitchFamily="34" charset="0"/>
            </a:endParaRPr>
          </a:p>
        </p:txBody>
      </p:sp>
      <p:sp>
        <p:nvSpPr>
          <p:cNvPr id="88066" name="矩形 5"/>
          <p:cNvSpPr>
            <a:spLocks noChangeArrowheads="1"/>
          </p:cNvSpPr>
          <p:nvPr/>
        </p:nvSpPr>
        <p:spPr bwMode="auto">
          <a:xfrm>
            <a:off x="2771775" y="5013325"/>
            <a:ext cx="58578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tabLst>
                <a:tab pos="1117600" algn="l"/>
              </a:tabLst>
            </a:pPr>
            <a:r>
              <a:rPr lang="zh-CN" altLang="zh-CN" sz="2400">
                <a:solidFill>
                  <a:srgbClr val="000000"/>
                </a:solidFill>
                <a:latin typeface="Tahoma" pitchFamily="34" charset="0"/>
                <a:ea typeface="MS Gothic" pitchFamily="49" charset="-128"/>
              </a:rPr>
              <a:t>The receptionist apologized and led John and Charlie to their room.</a:t>
            </a:r>
          </a:p>
        </p:txBody>
      </p:sp>
      <p:pic>
        <p:nvPicPr>
          <p:cNvPr id="8806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7763" y="2420938"/>
            <a:ext cx="2674937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8" name="矩形 7"/>
          <p:cNvSpPr>
            <a:spLocks noChangeArrowheads="1"/>
          </p:cNvSpPr>
          <p:nvPr/>
        </p:nvSpPr>
        <p:spPr bwMode="auto">
          <a:xfrm>
            <a:off x="1042988" y="1484313"/>
            <a:ext cx="7358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tabLst>
                <a:tab pos="1117600" algn="l"/>
              </a:tabLst>
            </a:pPr>
            <a:r>
              <a:rPr lang="zh-CN" altLang="zh-CN" sz="2400" i="1">
                <a:solidFill>
                  <a:srgbClr val="000000"/>
                </a:solidFill>
                <a:latin typeface="Tahoma" pitchFamily="34" charset="0"/>
                <a:ea typeface="MS Gothic" pitchFamily="49" charset="-128"/>
              </a:rPr>
              <a:t>One day, John Dancer and Charlie arrived at a hotel. </a:t>
            </a:r>
          </a:p>
        </p:txBody>
      </p:sp>
      <p:pic>
        <p:nvPicPr>
          <p:cNvPr id="88069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4797425"/>
            <a:ext cx="2428875" cy="18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3" name="Rectangle 1"/>
          <p:cNvSpPr>
            <a:spLocks noChangeArrowheads="1"/>
          </p:cNvSpPr>
          <p:nvPr/>
        </p:nvSpPr>
        <p:spPr bwMode="auto">
          <a:xfrm>
            <a:off x="1258888" y="620713"/>
            <a:ext cx="7600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Rounded MT Bold" pitchFamily="34" charset="0"/>
                <a:ea typeface="MS Gothic" pitchFamily="49" charset="-128"/>
              </a:rPr>
              <a:t>A blind man and his “eyes” in a fire </a:t>
            </a:r>
          </a:p>
        </p:txBody>
      </p:sp>
      <p:sp>
        <p:nvSpPr>
          <p:cNvPr id="88071" name="Text Box 8"/>
          <p:cNvSpPr txBox="1">
            <a:spLocks noChangeArrowheads="1"/>
          </p:cNvSpPr>
          <p:nvPr/>
        </p:nvSpPr>
        <p:spPr bwMode="auto">
          <a:xfrm>
            <a:off x="250825" y="44450"/>
            <a:ext cx="48831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Tahoma" pitchFamily="34" charset="0"/>
              </a:rPr>
              <a:t>Careful reading</a:t>
            </a:r>
          </a:p>
          <a:p>
            <a:r>
              <a:rPr lang="zh-CN" altLang="en-US">
                <a:latin typeface="Tahoma" pitchFamily="34" charset="0"/>
              </a:rPr>
              <a:t> </a:t>
            </a:r>
          </a:p>
        </p:txBody>
      </p:sp>
      <p:sp>
        <p:nvSpPr>
          <p:cNvPr id="19465" name="TextBox 6"/>
          <p:cNvSpPr txBox="1">
            <a:spLocks noChangeArrowheads="1"/>
          </p:cNvSpPr>
          <p:nvPr/>
        </p:nvSpPr>
        <p:spPr bwMode="auto">
          <a:xfrm>
            <a:off x="-36513" y="908050"/>
            <a:ext cx="4105276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>
                <a:solidFill>
                  <a:srgbClr val="2159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Part 1</a:t>
            </a:r>
          </a:p>
        </p:txBody>
      </p:sp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1"/>
          <p:cNvSpPr>
            <a:spLocks noChangeArrowheads="1"/>
          </p:cNvSpPr>
          <p:nvPr/>
        </p:nvSpPr>
        <p:spPr bwMode="auto">
          <a:xfrm>
            <a:off x="179388" y="1341438"/>
            <a:ext cx="835342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10253F"/>
                </a:solidFill>
                <a:latin typeface="Tahoma" pitchFamily="34" charset="0"/>
              </a:rPr>
              <a:t>1. </a:t>
            </a:r>
            <a:r>
              <a:rPr lang="zh-CN" altLang="en-US" sz="2800">
                <a:solidFill>
                  <a:srgbClr val="10253F"/>
                </a:solidFill>
                <a:latin typeface="Tahoma" pitchFamily="34" charset="0"/>
                <a:cs typeface="Times New Roman" pitchFamily="18" charset="0"/>
              </a:rPr>
              <a:t>Did the receptionist want to allow Charlie to stay in the hotel? Why or why not?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endParaRPr lang="zh-CN" altLang="en-US" sz="2800">
              <a:solidFill>
                <a:srgbClr val="10253F"/>
              </a:solidFill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>
                <a:solidFill>
                  <a:srgbClr val="10253F"/>
                </a:solidFill>
                <a:latin typeface="Tahoma" pitchFamily="34" charset="0"/>
              </a:rPr>
              <a:t>2. </a:t>
            </a:r>
            <a:r>
              <a:rPr lang="zh-CN" altLang="en-US" sz="2800">
                <a:solidFill>
                  <a:srgbClr val="10253F"/>
                </a:solidFill>
                <a:latin typeface="Tahoma" pitchFamily="34" charset="0"/>
                <a:cs typeface="Times New Roman" pitchFamily="18" charset="0"/>
              </a:rPr>
              <a:t>What is Charlie?</a:t>
            </a:r>
          </a:p>
          <a:p>
            <a:pPr eaLnBrk="0" hangingPunct="0">
              <a:lnSpc>
                <a:spcPct val="150000"/>
              </a:lnSpc>
              <a:buFont typeface="Arial" charset="0"/>
              <a:buChar char="•"/>
            </a:pPr>
            <a:endParaRPr lang="zh-CN" altLang="en-US" sz="2800">
              <a:solidFill>
                <a:srgbClr val="10253F"/>
              </a:solidFill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>
                <a:solidFill>
                  <a:srgbClr val="10253F"/>
                </a:solidFill>
                <a:latin typeface="Tahoma" pitchFamily="34" charset="0"/>
              </a:rPr>
              <a:t>3. </a:t>
            </a:r>
            <a:r>
              <a:rPr lang="zh-CN" altLang="en-US" sz="2800">
                <a:solidFill>
                  <a:srgbClr val="10253F"/>
                </a:solidFill>
                <a:latin typeface="Tahoma" pitchFamily="34" charset="0"/>
                <a:cs typeface="Times New Roman" pitchFamily="18" charset="0"/>
              </a:rPr>
              <a:t>What did the receptionist do then? </a:t>
            </a:r>
            <a:endParaRPr lang="zh-CN" altLang="en-US" sz="2800">
              <a:solidFill>
                <a:srgbClr val="10253F"/>
              </a:solidFill>
            </a:endParaRPr>
          </a:p>
        </p:txBody>
      </p:sp>
      <p:sp>
        <p:nvSpPr>
          <p:cNvPr id="20483" name="TextBox 5"/>
          <p:cNvSpPr txBox="1">
            <a:spLocks noChangeArrowheads="1"/>
          </p:cNvSpPr>
          <p:nvPr/>
        </p:nvSpPr>
        <p:spPr bwMode="auto">
          <a:xfrm>
            <a:off x="395288" y="2136775"/>
            <a:ext cx="7416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Tahoma" pitchFamily="34" charset="0"/>
                <a:cs typeface="Times New Roman" pitchFamily="18" charset="0"/>
              </a:rPr>
              <a:t>No</a:t>
            </a:r>
            <a:r>
              <a:rPr lang="zh-CN" altLang="en-US" sz="2800">
                <a:solidFill>
                  <a:srgbClr val="C00000"/>
                </a:solidFill>
                <a:latin typeface="Tahoma" pitchFamily="34" charset="0"/>
              </a:rPr>
              <a:t>, he didn't. Because</a:t>
            </a:r>
            <a:r>
              <a:rPr lang="zh-CN" altLang="en-US" sz="2800">
                <a:solidFill>
                  <a:srgbClr val="C00000"/>
                </a:solidFill>
                <a:latin typeface="Tahoma" pitchFamily="34" charset="0"/>
                <a:cs typeface="Times New Roman" pitchFamily="18" charset="0"/>
              </a:rPr>
              <a:t> </a:t>
            </a:r>
            <a:r>
              <a:rPr lang="zh-CN" altLang="en-US" sz="2800">
                <a:solidFill>
                  <a:srgbClr val="C00000"/>
                </a:solidFill>
                <a:latin typeface="Tahoma" pitchFamily="34" charset="0"/>
              </a:rPr>
              <a:t>t</a:t>
            </a:r>
            <a:r>
              <a:rPr lang="zh-CN" altLang="en-US" sz="2800">
                <a:solidFill>
                  <a:srgbClr val="C00000"/>
                </a:solidFill>
                <a:latin typeface="Tahoma" pitchFamily="34" charset="0"/>
                <a:cs typeface="Times New Roman" pitchFamily="18" charset="0"/>
              </a:rPr>
              <a:t>he hotel doesn’t allow pets to stay there.</a:t>
            </a:r>
          </a:p>
        </p:txBody>
      </p:sp>
      <p:sp>
        <p:nvSpPr>
          <p:cNvPr id="20484" name="TextBox 6"/>
          <p:cNvSpPr txBox="1">
            <a:spLocks noChangeArrowheads="1"/>
          </p:cNvSpPr>
          <p:nvPr/>
        </p:nvSpPr>
        <p:spPr bwMode="auto">
          <a:xfrm>
            <a:off x="323850" y="3576638"/>
            <a:ext cx="65722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>
                <a:solidFill>
                  <a:srgbClr val="C00000"/>
                </a:solidFill>
                <a:latin typeface="Tahoma" pitchFamily="34" charset="0"/>
                <a:cs typeface="Times New Roman" pitchFamily="18" charset="0"/>
              </a:rPr>
              <a:t>Charlie is John’s guide dog/ “eyes”. </a:t>
            </a:r>
          </a:p>
        </p:txBody>
      </p:sp>
      <p:sp>
        <p:nvSpPr>
          <p:cNvPr id="20485" name="TextBox 7"/>
          <p:cNvSpPr txBox="1">
            <a:spLocks noChangeArrowheads="1"/>
          </p:cNvSpPr>
          <p:nvPr/>
        </p:nvSpPr>
        <p:spPr bwMode="auto">
          <a:xfrm>
            <a:off x="323850" y="4873625"/>
            <a:ext cx="657225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>
                <a:solidFill>
                  <a:srgbClr val="C00000"/>
                </a:solidFill>
                <a:latin typeface="Tahoma" pitchFamily="34" charset="0"/>
              </a:rPr>
              <a:t>He apologized and led John and Charlie to their room.</a:t>
            </a:r>
          </a:p>
        </p:txBody>
      </p:sp>
      <p:sp>
        <p:nvSpPr>
          <p:cNvPr id="20486" name="TextBox 6"/>
          <p:cNvSpPr txBox="1">
            <a:spLocks noChangeArrowheads="1"/>
          </p:cNvSpPr>
          <p:nvPr/>
        </p:nvSpPr>
        <p:spPr bwMode="auto">
          <a:xfrm>
            <a:off x="2484438" y="188913"/>
            <a:ext cx="410527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>
                <a:solidFill>
                  <a:srgbClr val="2159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Part 1</a:t>
            </a:r>
          </a:p>
        </p:txBody>
      </p:sp>
      <p:pic>
        <p:nvPicPr>
          <p:cNvPr id="89094" name="图片 9" descr="00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13" y="5226050"/>
            <a:ext cx="1500187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utoUpdateAnimBg="0"/>
      <p:bldP spid="20484" grpId="0" autoUpdateAnimBg="0"/>
      <p:bldP spid="20485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矩形 3"/>
          <p:cNvSpPr>
            <a:spLocks noChangeArrowheads="1"/>
          </p:cNvSpPr>
          <p:nvPr/>
        </p:nvSpPr>
        <p:spPr bwMode="auto">
          <a:xfrm>
            <a:off x="3203575" y="4437063"/>
            <a:ext cx="576103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42888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ahoma" pitchFamily="34" charset="0"/>
                <a:ea typeface="MS Gothic" pitchFamily="49" charset="-128"/>
              </a:rPr>
              <a:t>With Charlie’s help, John put some wet towels  along the bottom of the door. Then he got down on the floor next to Charlie and waited.</a:t>
            </a:r>
            <a:endParaRPr lang="zh-CN" altLang="zh-CN" sz="2800">
              <a:latin typeface="Tahoma" pitchFamily="34" charset="0"/>
              <a:cs typeface="Times New Roman" pitchFamily="18" charset="0"/>
            </a:endParaRPr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6325" y="1628775"/>
            <a:ext cx="27146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5" name="矩形 5"/>
          <p:cNvSpPr>
            <a:spLocks noChangeArrowheads="1"/>
          </p:cNvSpPr>
          <p:nvPr/>
        </p:nvSpPr>
        <p:spPr bwMode="auto">
          <a:xfrm>
            <a:off x="1042988" y="1700213"/>
            <a:ext cx="5113337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>
                <a:solidFill>
                  <a:srgbClr val="000000"/>
                </a:solidFill>
                <a:latin typeface="Tahoma" pitchFamily="34" charset="0"/>
                <a:ea typeface="MS Gothic" pitchFamily="49" charset="-128"/>
              </a:rPr>
              <a:t>John was very tired. He soon fell asleep. Some time later, Charlie started barking. John woke up and smelt smoke. A fire! Smoke started to come in from under the door. </a:t>
            </a:r>
            <a:endParaRPr lang="zh-CN" altLang="zh-CN" sz="2800">
              <a:latin typeface="Tahoma" pitchFamily="34" charset="0"/>
              <a:cs typeface="Times New Roman" pitchFamily="18" charset="0"/>
            </a:endParaRPr>
          </a:p>
        </p:txBody>
      </p:sp>
      <p:pic>
        <p:nvPicPr>
          <p:cNvPr id="9011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4508500"/>
            <a:ext cx="2843213" cy="200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TextBox 6"/>
          <p:cNvSpPr txBox="1">
            <a:spLocks noChangeArrowheads="1"/>
          </p:cNvSpPr>
          <p:nvPr/>
        </p:nvSpPr>
        <p:spPr bwMode="auto">
          <a:xfrm>
            <a:off x="323850" y="476250"/>
            <a:ext cx="7704138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>
                <a:solidFill>
                  <a:srgbClr val="2159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Part 2 </a:t>
            </a:r>
            <a:r>
              <a:rPr lang="zh-CN" altLang="en-US" sz="3600">
                <a:solidFill>
                  <a:srgbClr val="2159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  <a:sym typeface="Arial" pitchFamily="34" charset="0"/>
              </a:rPr>
              <a:t>There was a fire.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>
              <a:solidFill>
                <a:srgbClr val="21596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oper Black" pitchFamily="18" charset="0"/>
              <a:ea typeface="+mn-ea"/>
              <a:sym typeface="Arial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 txBox="1">
            <a:spLocks noChangeArrowheads="1"/>
          </p:cNvSpPr>
          <p:nvPr/>
        </p:nvSpPr>
        <p:spPr bwMode="auto">
          <a:xfrm>
            <a:off x="2339975" y="0"/>
            <a:ext cx="4011613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>
                <a:solidFill>
                  <a:srgbClr val="2159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Part 2</a:t>
            </a:r>
          </a:p>
        </p:txBody>
      </p:sp>
      <p:sp>
        <p:nvSpPr>
          <p:cNvPr id="91138" name="TextBox 2"/>
          <p:cNvSpPr txBox="1">
            <a:spLocks noChangeArrowheads="1"/>
          </p:cNvSpPr>
          <p:nvPr/>
        </p:nvSpPr>
        <p:spPr bwMode="auto">
          <a:xfrm>
            <a:off x="757238" y="692150"/>
            <a:ext cx="6696075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i="1">
                <a:solidFill>
                  <a:schemeClr val="tx2"/>
                </a:solidFill>
                <a:latin typeface="Tahoma" pitchFamily="34" charset="0"/>
              </a:rPr>
              <a:t>Fill in the following table with information from part 2.</a:t>
            </a:r>
          </a:p>
        </p:txBody>
      </p:sp>
      <p:graphicFrame>
        <p:nvGraphicFramePr>
          <p:cNvPr id="22532" name="Group 4"/>
          <p:cNvGraphicFramePr>
            <a:graphicFrameLocks noGrp="1"/>
          </p:cNvGraphicFramePr>
          <p:nvPr/>
        </p:nvGraphicFramePr>
        <p:xfrm>
          <a:off x="612775" y="2228850"/>
          <a:ext cx="7786688" cy="3394075"/>
        </p:xfrm>
        <a:graphic>
          <a:graphicData uri="http://schemas.openxmlformats.org/drawingml/2006/table">
            <a:tbl>
              <a:tblPr/>
              <a:tblGrid>
                <a:gridCol w="3894138"/>
                <a:gridCol w="3892550"/>
              </a:tblGrid>
              <a:tr h="550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What happened then?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/>
                    </a:solidFill>
                  </a:tcPr>
                </a:tc>
              </a:tr>
              <a:tr h="466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John was very tired.</a:t>
                      </a: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Wingdings" pitchFamily="2" charset="2"/>
                        </a:rPr>
                        <a:t>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Charlie started barking.</a:t>
                      </a: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Wingdings" pitchFamily="2" charset="2"/>
                        </a:rPr>
                        <a:t>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A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AF0"/>
                    </a:solidFill>
                  </a:tcPr>
                </a:tc>
              </a:tr>
              <a:tr h="1920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Smoke started to come in from under the door.</a:t>
                      </a: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Wingdings" pitchFamily="2" charset="2"/>
                        </a:rPr>
                        <a:t>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Wingdings" pitchFamily="2" charset="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Wingdings" pitchFamily="2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</a:tr>
            </a:tbl>
          </a:graphicData>
        </a:graphic>
      </p:graphicFrame>
      <p:sp>
        <p:nvSpPr>
          <p:cNvPr id="22549" name="矩形 7"/>
          <p:cNvSpPr>
            <a:spLocks noChangeArrowheads="1"/>
          </p:cNvSpPr>
          <p:nvPr/>
        </p:nvSpPr>
        <p:spPr bwMode="auto">
          <a:xfrm>
            <a:off x="4718050" y="2852738"/>
            <a:ext cx="22399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>
                <a:solidFill>
                  <a:srgbClr val="C00000"/>
                </a:solidFill>
                <a:latin typeface="Tahoma" pitchFamily="34" charset="0"/>
              </a:rPr>
              <a:t>He soon fell asleep.</a:t>
            </a:r>
          </a:p>
        </p:txBody>
      </p:sp>
      <p:sp>
        <p:nvSpPr>
          <p:cNvPr id="22550" name="矩形 8"/>
          <p:cNvSpPr>
            <a:spLocks noChangeArrowheads="1"/>
          </p:cNvSpPr>
          <p:nvPr/>
        </p:nvSpPr>
        <p:spPr bwMode="auto">
          <a:xfrm>
            <a:off x="4718050" y="3355975"/>
            <a:ext cx="3625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>
                <a:solidFill>
                  <a:srgbClr val="C00000"/>
                </a:solidFill>
                <a:latin typeface="Tahoma" pitchFamily="34" charset="0"/>
              </a:rPr>
              <a:t>John woke up and smelt smoke.</a:t>
            </a:r>
          </a:p>
        </p:txBody>
      </p:sp>
      <p:sp>
        <p:nvSpPr>
          <p:cNvPr id="22551" name="矩形 9"/>
          <p:cNvSpPr>
            <a:spLocks noChangeArrowheads="1"/>
          </p:cNvSpPr>
          <p:nvPr/>
        </p:nvSpPr>
        <p:spPr bwMode="auto">
          <a:xfrm>
            <a:off x="4645025" y="3787775"/>
            <a:ext cx="38576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000">
                <a:solidFill>
                  <a:srgbClr val="C00000"/>
                </a:solidFill>
                <a:latin typeface="Tahoma" pitchFamily="34" charset="0"/>
              </a:rPr>
              <a:t>With Charlie’s help, John put some wet towels along the bottom of the door. Then he got down on the floor next to Charlie and waited.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9" grpId="0" autoUpdateAnimBg="0"/>
      <p:bldP spid="22550" grpId="0" autoUpdateAnimBg="0"/>
      <p:bldP spid="2255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矩形 1"/>
          <p:cNvSpPr>
            <a:spLocks noChangeArrowheads="1"/>
          </p:cNvSpPr>
          <p:nvPr/>
        </p:nvSpPr>
        <p:spPr bwMode="auto">
          <a:xfrm>
            <a:off x="1042988" y="1557338"/>
            <a:ext cx="5184775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tabLst>
                <a:tab pos="242888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ahoma" pitchFamily="34" charset="0"/>
                <a:ea typeface="MS Gothic" pitchFamily="49" charset="-128"/>
              </a:rPr>
              <a:t>Soon he heard the sound of a </a:t>
            </a:r>
            <a:r>
              <a:rPr lang="zh-CN" altLang="zh-CN" sz="2800">
                <a:solidFill>
                  <a:schemeClr val="hlink"/>
                </a:solidFill>
                <a:latin typeface="Tahoma" pitchFamily="34" charset="0"/>
                <a:ea typeface="MS Gothic" pitchFamily="49" charset="-128"/>
              </a:rPr>
              <a:t>fire engine</a:t>
            </a:r>
            <a:r>
              <a:rPr lang="zh-CN" altLang="zh-CN" sz="2800">
                <a:solidFill>
                  <a:srgbClr val="000000"/>
                </a:solidFill>
                <a:latin typeface="Tahoma" pitchFamily="34" charset="0"/>
                <a:ea typeface="MS Gothic" pitchFamily="49" charset="-128"/>
              </a:rPr>
              <a:t>. A </a:t>
            </a:r>
            <a:r>
              <a:rPr lang="zh-CN" altLang="zh-CN" sz="2800">
                <a:solidFill>
                  <a:schemeClr val="hlink"/>
                </a:solidFill>
                <a:latin typeface="Tahoma" pitchFamily="34" charset="0"/>
                <a:ea typeface="MS Gothic" pitchFamily="49" charset="-128"/>
              </a:rPr>
              <a:t>fireman</a:t>
            </a:r>
            <a:r>
              <a:rPr lang="zh-CN" altLang="zh-CN" sz="2800">
                <a:solidFill>
                  <a:srgbClr val="000000"/>
                </a:solidFill>
                <a:latin typeface="Tahoma" pitchFamily="34" charset="0"/>
                <a:ea typeface="MS Gothic" pitchFamily="49" charset="-128"/>
              </a:rPr>
              <a:t> arrived and got him out of the building, but the fireman did not want to take Charlie. John would not go without his “eyes”. </a:t>
            </a:r>
          </a:p>
        </p:txBody>
      </p:sp>
      <p:sp>
        <p:nvSpPr>
          <p:cNvPr id="92162" name="矩形 2"/>
          <p:cNvSpPr>
            <a:spLocks noChangeArrowheads="1"/>
          </p:cNvSpPr>
          <p:nvPr/>
        </p:nvSpPr>
        <p:spPr bwMode="auto">
          <a:xfrm>
            <a:off x="3492500" y="4652963"/>
            <a:ext cx="457200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>
                <a:solidFill>
                  <a:srgbClr val="000000"/>
                </a:solidFill>
                <a:latin typeface="Tahoma" pitchFamily="34" charset="0"/>
                <a:ea typeface="MS Gothic" pitchFamily="49" charset="-128"/>
              </a:rPr>
              <a:t>Finally, the fireman got Charlie out of the building too and they were both safe.</a:t>
            </a:r>
          </a:p>
        </p:txBody>
      </p:sp>
      <p:pic>
        <p:nvPicPr>
          <p:cNvPr id="921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788" y="1628775"/>
            <a:ext cx="2632075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581525"/>
            <a:ext cx="2808287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TextBox 6"/>
          <p:cNvSpPr txBox="1">
            <a:spLocks noChangeArrowheads="1"/>
          </p:cNvSpPr>
          <p:nvPr/>
        </p:nvSpPr>
        <p:spPr bwMode="auto">
          <a:xfrm>
            <a:off x="252413" y="333375"/>
            <a:ext cx="813593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>
                <a:solidFill>
                  <a:srgbClr val="2159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Part 3 </a:t>
            </a:r>
            <a:r>
              <a:rPr lang="zh-CN" altLang="en-US" sz="3600">
                <a:solidFill>
                  <a:srgbClr val="21596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  <a:sym typeface="Arial" pitchFamily="34" charset="0"/>
              </a:rPr>
              <a:t>They were saved.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4163" y="188913"/>
            <a:ext cx="3457575" cy="238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32363" y="188913"/>
            <a:ext cx="4032250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32363" y="3213100"/>
            <a:ext cx="411480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Text Box 2"/>
          <p:cNvSpPr txBox="1">
            <a:spLocks noChangeArrowheads="1"/>
          </p:cNvSpPr>
          <p:nvPr/>
        </p:nvSpPr>
        <p:spPr bwMode="auto">
          <a:xfrm>
            <a:off x="611188" y="1412875"/>
            <a:ext cx="75596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9933FF"/>
                </a:solidFill>
                <a:latin typeface="Tahoma" pitchFamily="34" charset="0"/>
              </a:rPr>
              <a:t>Tell the following statements </a:t>
            </a:r>
            <a:r>
              <a:rPr lang="zh-CN" altLang="en-US">
                <a:solidFill>
                  <a:schemeClr val="hlink"/>
                </a:solidFill>
                <a:latin typeface="Tahoma" pitchFamily="34" charset="0"/>
              </a:rPr>
              <a:t>true (T) </a:t>
            </a:r>
            <a:r>
              <a:rPr lang="zh-CN" altLang="en-US">
                <a:solidFill>
                  <a:srgbClr val="9933FF"/>
                </a:solidFill>
                <a:latin typeface="Tahoma" pitchFamily="34" charset="0"/>
              </a:rPr>
              <a:t>or </a:t>
            </a:r>
            <a:r>
              <a:rPr lang="zh-CN" altLang="en-US">
                <a:solidFill>
                  <a:schemeClr val="hlink"/>
                </a:solidFill>
                <a:latin typeface="Tahoma" pitchFamily="34" charset="0"/>
              </a:rPr>
              <a:t>false (F)</a:t>
            </a:r>
            <a:r>
              <a:rPr lang="zh-CN" altLang="en-US">
                <a:solidFill>
                  <a:srgbClr val="9933FF"/>
                </a:solidFill>
                <a:latin typeface="Tahoma" pitchFamily="34" charset="0"/>
              </a:rPr>
              <a:t>.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468313" y="2565400"/>
            <a:ext cx="8137525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85000"/>
              </a:lnSpc>
              <a:spcBef>
                <a:spcPct val="30000"/>
              </a:spcBef>
              <a:buFont typeface="Arial" charset="0"/>
              <a:buChar char="•"/>
            </a:pPr>
            <a:r>
              <a:rPr lang="zh-CN" altLang="en-US">
                <a:latin typeface="Tahoma" pitchFamily="34" charset="0"/>
              </a:rPr>
              <a:t>A fireman arrived and got John out of the building.</a:t>
            </a:r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Font typeface="Arial" charset="0"/>
              <a:buChar char="•"/>
            </a:pPr>
            <a:r>
              <a:rPr lang="zh-CN" altLang="en-US">
                <a:latin typeface="Tahoma" pitchFamily="34" charset="0"/>
              </a:rPr>
              <a:t>The fireman wanted to take Charlie out of the building.</a:t>
            </a:r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Font typeface="Arial" charset="0"/>
              <a:buChar char="•"/>
            </a:pPr>
            <a:r>
              <a:rPr lang="zh-CN" altLang="en-US">
                <a:latin typeface="Tahoma" pitchFamily="34" charset="0"/>
              </a:rPr>
              <a:t>John would go without Charlie.</a:t>
            </a:r>
          </a:p>
          <a:p>
            <a:pPr marL="342900" indent="-342900">
              <a:lnSpc>
                <a:spcPct val="85000"/>
              </a:lnSpc>
              <a:spcBef>
                <a:spcPct val="30000"/>
              </a:spcBef>
              <a:buFont typeface="Arial" charset="0"/>
              <a:buChar char="•"/>
            </a:pPr>
            <a:r>
              <a:rPr lang="zh-CN" altLang="en-US">
                <a:latin typeface="Tahoma" pitchFamily="34" charset="0"/>
              </a:rPr>
              <a:t>The fireman saved both John and Charlie.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6516688" y="4508500"/>
            <a:ext cx="5048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>
                <a:solidFill>
                  <a:schemeClr val="hlink"/>
                </a:solidFill>
              </a:rPr>
              <a:t>F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3348038" y="4005263"/>
            <a:ext cx="5048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>
                <a:solidFill>
                  <a:schemeClr val="hlink"/>
                </a:solidFill>
              </a:rPr>
              <a:t>F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8316913" y="5084763"/>
            <a:ext cx="5048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>
                <a:solidFill>
                  <a:schemeClr val="hlink"/>
                </a:solidFill>
              </a:rPr>
              <a:t>T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2555875" y="3068638"/>
            <a:ext cx="5048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>
                <a:solidFill>
                  <a:schemeClr val="hlink"/>
                </a:solidFill>
              </a:rPr>
              <a:t>T</a:t>
            </a:r>
          </a:p>
        </p:txBody>
      </p:sp>
      <p:pic>
        <p:nvPicPr>
          <p:cNvPr id="93191" name="Picture 8" descr="5AB5C9~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43775" y="0"/>
            <a:ext cx="1800225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3419475" y="188913"/>
            <a:ext cx="18002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00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+mn-ea"/>
              </a:rPr>
              <a:t>Part 3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utoUpdateAnimBg="0"/>
      <p:bldP spid="24580" grpId="0" autoUpdateAnimBg="0"/>
      <p:bldP spid="24581" grpId="0" autoUpdateAnimBg="0"/>
      <p:bldP spid="24582" grpId="0" autoUpdateAnimBg="0"/>
      <p:bldP spid="24583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矩形 1"/>
          <p:cNvSpPr>
            <a:spLocks noChangeArrowheads="1"/>
          </p:cNvSpPr>
          <p:nvPr/>
        </p:nvSpPr>
        <p:spPr bwMode="auto">
          <a:xfrm>
            <a:off x="611188" y="620713"/>
            <a:ext cx="7993062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i="1">
                <a:latin typeface="Tahoma" pitchFamily="34" charset="0"/>
              </a:rPr>
              <a:t>          The following pictures show the story on page 31. Read the story. Then put the pictures in the correct order and write the numbers 1-6 in the boxes.</a:t>
            </a:r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205038"/>
            <a:ext cx="8459788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Box 4"/>
          <p:cNvSpPr txBox="1">
            <a:spLocks noChangeArrowheads="1"/>
          </p:cNvSpPr>
          <p:nvPr/>
        </p:nvSpPr>
        <p:spPr bwMode="auto">
          <a:xfrm>
            <a:off x="3995738" y="3141663"/>
            <a:ext cx="285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>
                <a:solidFill>
                  <a:srgbClr val="C00000"/>
                </a:solidFill>
                <a:latin typeface="Tahoma" pitchFamily="34" charset="0"/>
              </a:rPr>
              <a:t>2</a:t>
            </a:r>
          </a:p>
        </p:txBody>
      </p:sp>
      <p:sp>
        <p:nvSpPr>
          <p:cNvPr id="25605" name="TextBox 5"/>
          <p:cNvSpPr txBox="1">
            <a:spLocks noChangeArrowheads="1"/>
          </p:cNvSpPr>
          <p:nvPr/>
        </p:nvSpPr>
        <p:spPr bwMode="auto">
          <a:xfrm>
            <a:off x="3922713" y="4654550"/>
            <a:ext cx="285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>
                <a:solidFill>
                  <a:srgbClr val="C00000"/>
                </a:solidFill>
                <a:latin typeface="Tahoma" pitchFamily="34" charset="0"/>
              </a:rPr>
              <a:t>1</a:t>
            </a:r>
          </a:p>
        </p:txBody>
      </p:sp>
      <p:sp>
        <p:nvSpPr>
          <p:cNvPr id="25606" name="TextBox 6"/>
          <p:cNvSpPr txBox="1">
            <a:spLocks noChangeArrowheads="1"/>
          </p:cNvSpPr>
          <p:nvPr/>
        </p:nvSpPr>
        <p:spPr bwMode="auto">
          <a:xfrm>
            <a:off x="3995738" y="6094413"/>
            <a:ext cx="285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>
                <a:solidFill>
                  <a:srgbClr val="C00000"/>
                </a:solidFill>
                <a:latin typeface="Tahoma" pitchFamily="34" charset="0"/>
              </a:rPr>
              <a:t>3</a:t>
            </a:r>
          </a:p>
        </p:txBody>
      </p:sp>
      <p:sp>
        <p:nvSpPr>
          <p:cNvPr id="25607" name="TextBox 7"/>
          <p:cNvSpPr txBox="1">
            <a:spLocks noChangeArrowheads="1"/>
          </p:cNvSpPr>
          <p:nvPr/>
        </p:nvSpPr>
        <p:spPr bwMode="auto">
          <a:xfrm>
            <a:off x="7164388" y="4725988"/>
            <a:ext cx="285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>
                <a:solidFill>
                  <a:srgbClr val="C00000"/>
                </a:solidFill>
                <a:latin typeface="Tahoma" pitchFamily="34" charset="0"/>
              </a:rPr>
              <a:t>4</a:t>
            </a:r>
          </a:p>
        </p:txBody>
      </p:sp>
      <p:sp>
        <p:nvSpPr>
          <p:cNvPr id="25608" name="TextBox 8"/>
          <p:cNvSpPr txBox="1">
            <a:spLocks noChangeArrowheads="1"/>
          </p:cNvSpPr>
          <p:nvPr/>
        </p:nvSpPr>
        <p:spPr bwMode="auto">
          <a:xfrm>
            <a:off x="7091363" y="6165850"/>
            <a:ext cx="285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>
                <a:solidFill>
                  <a:srgbClr val="C00000"/>
                </a:solidFill>
                <a:latin typeface="Tahoma" pitchFamily="34" charset="0"/>
              </a:rPr>
              <a:t>5</a:t>
            </a:r>
          </a:p>
        </p:txBody>
      </p:sp>
      <p:sp>
        <p:nvSpPr>
          <p:cNvPr id="25609" name="TextBox 9"/>
          <p:cNvSpPr txBox="1">
            <a:spLocks noChangeArrowheads="1"/>
          </p:cNvSpPr>
          <p:nvPr/>
        </p:nvSpPr>
        <p:spPr bwMode="auto">
          <a:xfrm>
            <a:off x="7164388" y="3070225"/>
            <a:ext cx="285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>
                <a:solidFill>
                  <a:srgbClr val="C00000"/>
                </a:solidFill>
                <a:latin typeface="Tahoma" pitchFamily="34" charset="0"/>
              </a:rPr>
              <a:t>6</a:t>
            </a:r>
          </a:p>
        </p:txBody>
      </p:sp>
      <p:sp>
        <p:nvSpPr>
          <p:cNvPr id="94217" name="AutoShape 10"/>
          <p:cNvSpPr>
            <a:spLocks noChangeArrowheads="1"/>
          </p:cNvSpPr>
          <p:nvPr/>
        </p:nvSpPr>
        <p:spPr bwMode="auto">
          <a:xfrm>
            <a:off x="1187450" y="908050"/>
            <a:ext cx="503238" cy="358775"/>
          </a:xfrm>
          <a:prstGeom prst="flowChartDelay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zh-CN" sz="2000">
                <a:solidFill>
                  <a:srgbClr val="990099"/>
                </a:solidFill>
                <a:latin typeface="Tahoma" pitchFamily="34" charset="0"/>
              </a:rPr>
              <a:t>D 1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utoUpdateAnimBg="0"/>
      <p:bldP spid="25605" grpId="0" autoUpdateAnimBg="0"/>
      <p:bldP spid="25606" grpId="0" autoUpdateAnimBg="0"/>
      <p:bldP spid="25607" grpId="0" autoUpdateAnimBg="0"/>
      <p:bldP spid="25608" grpId="0" autoUpdateAnimBg="0"/>
      <p:bldP spid="25609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628775"/>
            <a:ext cx="2230437" cy="173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1701800"/>
            <a:ext cx="2085975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8125" y="1628775"/>
            <a:ext cx="2305050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88125" y="4292600"/>
            <a:ext cx="2376488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63938" y="4365625"/>
            <a:ext cx="2303462" cy="159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313" y="4292600"/>
            <a:ext cx="2592387" cy="189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2" name="TextBox 6"/>
          <p:cNvSpPr txBox="1">
            <a:spLocks noChangeArrowheads="1"/>
          </p:cNvSpPr>
          <p:nvPr/>
        </p:nvSpPr>
        <p:spPr bwMode="auto">
          <a:xfrm>
            <a:off x="968375" y="476250"/>
            <a:ext cx="914558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6600"/>
                </a:solidFill>
                <a:latin typeface="Tahoma" pitchFamily="34" charset="0"/>
              </a:rPr>
              <a:t>Have a try:</a:t>
            </a:r>
          </a:p>
        </p:txBody>
      </p:sp>
      <p:sp>
        <p:nvSpPr>
          <p:cNvPr id="26633" name="WordArt 9"/>
          <p:cNvSpPr>
            <a:spLocks noChangeArrowheads="1" noChangeShapeType="1"/>
          </p:cNvSpPr>
          <p:nvPr/>
        </p:nvSpPr>
        <p:spPr bwMode="auto">
          <a:xfrm rot="480000">
            <a:off x="3635375" y="549275"/>
            <a:ext cx="2674938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latin typeface="宋体"/>
                <a:ea typeface="宋体"/>
              </a:rPr>
              <a:t>Reciting!!!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rgbClr val="800000"/>
              </a:solidFill>
              <a:effectLst>
                <a:outerShdw dist="35921" dir="2700000" algn="ctr" rotWithShape="0">
                  <a:srgbClr val="C0C0C0">
                    <a:alpha val="75000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6634" name="AutoShape 10"/>
          <p:cNvSpPr>
            <a:spLocks noChangeArrowheads="1"/>
          </p:cNvSpPr>
          <p:nvPr/>
        </p:nvSpPr>
        <p:spPr bwMode="auto">
          <a:xfrm>
            <a:off x="7740650" y="3213100"/>
            <a:ext cx="360363" cy="1152525"/>
          </a:xfrm>
          <a:prstGeom prst="curvedLeftArrow">
            <a:avLst>
              <a:gd name="adj1" fmla="val 63965"/>
              <a:gd name="adj2" fmla="val 127929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>
              <a:latin typeface="Tahoma" pitchFamily="34" charset="0"/>
            </a:endParaRPr>
          </a:p>
        </p:txBody>
      </p:sp>
      <p:sp>
        <p:nvSpPr>
          <p:cNvPr id="26635" name="AutoShape 11"/>
          <p:cNvSpPr>
            <a:spLocks noChangeArrowheads="1"/>
          </p:cNvSpPr>
          <p:nvPr/>
        </p:nvSpPr>
        <p:spPr bwMode="auto">
          <a:xfrm>
            <a:off x="2987675" y="2276475"/>
            <a:ext cx="720725" cy="288925"/>
          </a:xfrm>
          <a:prstGeom prst="notchedRightArrow">
            <a:avLst>
              <a:gd name="adj1" fmla="val 50000"/>
              <a:gd name="adj2" fmla="val 623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>
              <a:latin typeface="Tahoma" pitchFamily="34" charset="0"/>
            </a:endParaRPr>
          </a:p>
        </p:txBody>
      </p:sp>
      <p:sp>
        <p:nvSpPr>
          <p:cNvPr id="26636" name="AutoShape 12"/>
          <p:cNvSpPr>
            <a:spLocks noChangeArrowheads="1"/>
          </p:cNvSpPr>
          <p:nvPr/>
        </p:nvSpPr>
        <p:spPr bwMode="auto">
          <a:xfrm>
            <a:off x="5797550" y="2276475"/>
            <a:ext cx="719138" cy="288925"/>
          </a:xfrm>
          <a:prstGeom prst="notchedRightArrow">
            <a:avLst>
              <a:gd name="adj1" fmla="val 50000"/>
              <a:gd name="adj2" fmla="val 6222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>
              <a:latin typeface="Tahoma" pitchFamily="34" charset="0"/>
            </a:endParaRPr>
          </a:p>
        </p:txBody>
      </p:sp>
      <p:sp>
        <p:nvSpPr>
          <p:cNvPr id="26637" name="AutoShape 13"/>
          <p:cNvSpPr>
            <a:spLocks noChangeArrowheads="1"/>
          </p:cNvSpPr>
          <p:nvPr/>
        </p:nvSpPr>
        <p:spPr bwMode="auto">
          <a:xfrm rot="10620000">
            <a:off x="5797550" y="4941888"/>
            <a:ext cx="719138" cy="287337"/>
          </a:xfrm>
          <a:prstGeom prst="notchedRightArrow">
            <a:avLst>
              <a:gd name="adj1" fmla="val 50000"/>
              <a:gd name="adj2" fmla="val 6256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>
              <a:latin typeface="Tahoma" pitchFamily="34" charset="0"/>
            </a:endParaRPr>
          </a:p>
        </p:txBody>
      </p:sp>
      <p:sp>
        <p:nvSpPr>
          <p:cNvPr id="26638" name="AutoShape 14"/>
          <p:cNvSpPr>
            <a:spLocks noChangeArrowheads="1"/>
          </p:cNvSpPr>
          <p:nvPr/>
        </p:nvSpPr>
        <p:spPr bwMode="auto">
          <a:xfrm rot="10500000">
            <a:off x="3060700" y="4941888"/>
            <a:ext cx="719138" cy="287337"/>
          </a:xfrm>
          <a:prstGeom prst="notchedRightArrow">
            <a:avLst>
              <a:gd name="adj1" fmla="val 50000"/>
              <a:gd name="adj2" fmla="val 6256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>
              <a:latin typeface="Tahoma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2" grpId="0" bldLvl="0" autoUpdateAnimBg="0"/>
      <p:bldP spid="26633" grpId="0" animBg="1"/>
      <p:bldP spid="26634" grpId="0" animBg="1"/>
      <p:bldP spid="26635" grpId="0" animBg="1"/>
      <p:bldP spid="26636" grpId="0" animBg="1"/>
      <p:bldP spid="26637" grpId="0" animBg="1"/>
      <p:bldP spid="266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图片 8" descr="backgroun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86313"/>
            <a:ext cx="9144000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357188" y="725488"/>
            <a:ext cx="1214437" cy="1400175"/>
          </a:xfrm>
          <a:prstGeom prst="rect">
            <a:avLst/>
          </a:prstGeom>
          <a:solidFill>
            <a:srgbClr val="FF5050"/>
          </a:solidFill>
          <a:ln w="38100" cmpd="sng">
            <a:solidFill>
              <a:srgbClr val="F2F2F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>
                <a:solidFill>
                  <a:srgbClr val="F2F2F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Unit</a:t>
            </a:r>
            <a:r>
              <a:rPr lang="zh-CN" altLang="zh-CN" sz="3600">
                <a:solidFill>
                  <a:srgbClr val="F2F2F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 </a:t>
            </a:r>
          </a:p>
          <a:p>
            <a:pPr algn="ctr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6000">
                <a:solidFill>
                  <a:srgbClr val="F2F2F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3</a:t>
            </a:r>
          </a:p>
        </p:txBody>
      </p:sp>
      <p:sp>
        <p:nvSpPr>
          <p:cNvPr id="77827" name="TextBox 10"/>
          <p:cNvSpPr txBox="1">
            <a:spLocks noChangeArrowheads="1"/>
          </p:cNvSpPr>
          <p:nvPr/>
        </p:nvSpPr>
        <p:spPr bwMode="auto">
          <a:xfrm>
            <a:off x="0" y="304800"/>
            <a:ext cx="1785938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rgbClr val="002060"/>
                </a:solidFill>
                <a:latin typeface="Calibri" pitchFamily="34" charset="0"/>
              </a:rPr>
              <a:t>Oxford English</a:t>
            </a:r>
          </a:p>
        </p:txBody>
      </p:sp>
      <p:sp>
        <p:nvSpPr>
          <p:cNvPr id="7173" name="TextBox 5"/>
          <p:cNvSpPr txBox="1">
            <a:spLocks noChangeArrowheads="1"/>
          </p:cNvSpPr>
          <p:nvPr/>
        </p:nvSpPr>
        <p:spPr bwMode="auto">
          <a:xfrm>
            <a:off x="2000250" y="1439863"/>
            <a:ext cx="66436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>
                <a:latin typeface="Calibri" pitchFamily="34" charset="0"/>
                <a:cs typeface="Times New Roman" pitchFamily="18" charset="0"/>
              </a:rPr>
              <a:t>Module 2  </a:t>
            </a:r>
            <a:r>
              <a:rPr lang="zh-CN" altLang="zh-CN" sz="4000">
                <a:latin typeface="Calibri" pitchFamily="34" charset="0"/>
                <a:cs typeface="Times New Roman" pitchFamily="18" charset="0"/>
              </a:rPr>
              <a:t>Man’s best friends</a:t>
            </a:r>
          </a:p>
        </p:txBody>
      </p:sp>
      <p:pic>
        <p:nvPicPr>
          <p:cNvPr id="7174" name="TextBox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63763" y="2314575"/>
            <a:ext cx="5316537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2286000" y="2454275"/>
            <a:ext cx="5072063" cy="639763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>
                <a:solidFill>
                  <a:srgbClr val="CC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Our animal friends</a:t>
            </a:r>
          </a:p>
        </p:txBody>
      </p:sp>
      <p:sp>
        <p:nvSpPr>
          <p:cNvPr id="7176" name="TextBox 7"/>
          <p:cNvSpPr txBox="1">
            <a:spLocks noChangeArrowheads="1"/>
          </p:cNvSpPr>
          <p:nvPr/>
        </p:nvSpPr>
        <p:spPr bwMode="auto">
          <a:xfrm>
            <a:off x="2844800" y="5084763"/>
            <a:ext cx="357187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Reading </a:t>
            </a:r>
          </a:p>
        </p:txBody>
      </p:sp>
      <p:sp>
        <p:nvSpPr>
          <p:cNvPr id="7177" name="TextBox 6">
            <a:hlinkClick r:id="rId4" action="ppaction://hlinkfile"/>
          </p:cNvPr>
          <p:cNvSpPr txBox="1">
            <a:spLocks noChangeArrowheads="1"/>
          </p:cNvSpPr>
          <p:nvPr/>
        </p:nvSpPr>
        <p:spPr bwMode="auto">
          <a:xfrm>
            <a:off x="3348038" y="4365625"/>
            <a:ext cx="2500312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Period 1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ldLvl="0" autoUpdateAnimBg="0"/>
      <p:bldP spid="7175" grpId="0" bldLvl="0" animBg="1" autoUpdateAnimBg="0"/>
      <p:bldP spid="7176" grpId="0" bldLvl="0" autoUpdateAnimBg="0"/>
      <p:bldP spid="7177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257" name="Group 2"/>
          <p:cNvGrpSpPr>
            <a:grpSpLocks/>
          </p:cNvGrpSpPr>
          <p:nvPr/>
        </p:nvGrpSpPr>
        <p:grpSpPr bwMode="auto">
          <a:xfrm>
            <a:off x="468313" y="2060575"/>
            <a:ext cx="8496300" cy="4464050"/>
            <a:chOff x="0" y="0"/>
            <a:chExt cx="5307" cy="2812"/>
          </a:xfrm>
        </p:grpSpPr>
        <p:sp>
          <p:nvSpPr>
            <p:cNvPr id="96271" name="AutoShape 3"/>
            <p:cNvSpPr>
              <a:spLocks noChangeArrowheads="1"/>
            </p:cNvSpPr>
            <p:nvPr/>
          </p:nvSpPr>
          <p:spPr bwMode="auto">
            <a:xfrm>
              <a:off x="0" y="46"/>
              <a:ext cx="5307" cy="2766"/>
            </a:xfrm>
            <a:prstGeom prst="foldedCorner">
              <a:avLst>
                <a:gd name="adj" fmla="val 1250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Tahoma" pitchFamily="34" charset="0"/>
              </a:endParaRPr>
            </a:p>
          </p:txBody>
        </p:sp>
        <p:sp>
          <p:nvSpPr>
            <p:cNvPr id="96272" name="Text Box 4"/>
            <p:cNvSpPr txBox="1">
              <a:spLocks noChangeArrowheads="1"/>
            </p:cNvSpPr>
            <p:nvPr/>
          </p:nvSpPr>
          <p:spPr bwMode="auto">
            <a:xfrm>
              <a:off x="0" y="0"/>
              <a:ext cx="5307" cy="2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800">
                  <a:latin typeface="Tahoma" pitchFamily="34" charset="0"/>
                </a:rPr>
                <a:t>A b_______ man couldn’t go a________ without his dog. One evening, they a______ at the hotel, but the r____________ didn’t a______ his dog into the hotel. He was very angry. He explained about the dog and the receptionist l___ them to their room. At midnight, the dog b______ and the man smelt smoke. With his dog’s help, he put some wet t______ along the b______ of the door. Then he waited on the floor next to his dog. Ten minutes later, the fire e_______ arrived and f_______ the man and his dog were both safe.</a:t>
              </a:r>
            </a:p>
          </p:txBody>
        </p:sp>
      </p:grpSp>
      <p:sp>
        <p:nvSpPr>
          <p:cNvPr id="96258" name="Text Box 5"/>
          <p:cNvSpPr txBox="1">
            <a:spLocks noChangeArrowheads="1"/>
          </p:cNvSpPr>
          <p:nvPr/>
        </p:nvSpPr>
        <p:spPr bwMode="auto">
          <a:xfrm>
            <a:off x="468313" y="1125538"/>
            <a:ext cx="824388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rgbClr val="990099"/>
                </a:solidFill>
                <a:latin typeface="Tahoma" pitchFamily="34" charset="0"/>
              </a:rPr>
              <a:t>Fill in the blanks with the words from the article.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1042988" y="2060575"/>
            <a:ext cx="14398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chemeClr val="hlink"/>
                </a:solidFill>
                <a:latin typeface="Tahoma" pitchFamily="34" charset="0"/>
              </a:rPr>
              <a:t>lind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5076825" y="2060575"/>
            <a:ext cx="180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chemeClr val="hlink"/>
                </a:solidFill>
                <a:latin typeface="Tahoma" pitchFamily="34" charset="0"/>
              </a:rPr>
              <a:t>nywhere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4211638" y="2492375"/>
            <a:ext cx="14398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chemeClr val="hlink"/>
                </a:solidFill>
                <a:latin typeface="Tahoma" pitchFamily="34" charset="0"/>
              </a:rPr>
              <a:t>rrived</a:t>
            </a: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611188" y="2924175"/>
            <a:ext cx="19446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chemeClr val="hlink"/>
                </a:solidFill>
                <a:latin typeface="Tahoma" pitchFamily="34" charset="0"/>
              </a:rPr>
              <a:t>eceptionist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4067175" y="2924175"/>
            <a:ext cx="14398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chemeClr val="hlink"/>
                </a:solidFill>
                <a:latin typeface="Tahoma" pitchFamily="34" charset="0"/>
              </a:rPr>
              <a:t>llow</a:t>
            </a: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3059113" y="3789363"/>
            <a:ext cx="14398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chemeClr val="hlink"/>
                </a:solidFill>
                <a:latin typeface="Tahoma" pitchFamily="34" charset="0"/>
              </a:rPr>
              <a:t>ed</a:t>
            </a: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1979613" y="4221163"/>
            <a:ext cx="14398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chemeClr val="hlink"/>
                </a:solidFill>
                <a:latin typeface="Tahoma" pitchFamily="34" charset="0"/>
              </a:rPr>
              <a:t>arked</a:t>
            </a:r>
          </a:p>
        </p:txBody>
      </p:sp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4859338" y="4652963"/>
            <a:ext cx="14398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chemeClr val="hlink"/>
                </a:solidFill>
                <a:latin typeface="Tahoma" pitchFamily="34" charset="0"/>
              </a:rPr>
              <a:t>owels</a:t>
            </a:r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7704138" y="4652963"/>
            <a:ext cx="14398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chemeClr val="hlink"/>
                </a:solidFill>
                <a:latin typeface="Tahoma" pitchFamily="34" charset="0"/>
              </a:rPr>
              <a:t>ottom</a:t>
            </a:r>
          </a:p>
        </p:txBody>
      </p:sp>
      <p:sp>
        <p:nvSpPr>
          <p:cNvPr id="27663" name="Text Box 15"/>
          <p:cNvSpPr txBox="1">
            <a:spLocks noChangeArrowheads="1"/>
          </p:cNvSpPr>
          <p:nvPr/>
        </p:nvSpPr>
        <p:spPr bwMode="auto">
          <a:xfrm>
            <a:off x="4716463" y="5516563"/>
            <a:ext cx="14398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chemeClr val="hlink"/>
                </a:solidFill>
                <a:latin typeface="Tahoma" pitchFamily="34" charset="0"/>
              </a:rPr>
              <a:t>ngine</a:t>
            </a:r>
          </a:p>
        </p:txBody>
      </p:sp>
      <p:sp>
        <p:nvSpPr>
          <p:cNvPr id="27664" name="Text Box 16"/>
          <p:cNvSpPr txBox="1">
            <a:spLocks noChangeArrowheads="1"/>
          </p:cNvSpPr>
          <p:nvPr/>
        </p:nvSpPr>
        <p:spPr bwMode="auto">
          <a:xfrm>
            <a:off x="684213" y="5876925"/>
            <a:ext cx="14398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chemeClr val="hlink"/>
                </a:solidFill>
                <a:latin typeface="Tahoma" pitchFamily="34" charset="0"/>
              </a:rPr>
              <a:t>inally</a:t>
            </a:r>
          </a:p>
        </p:txBody>
      </p:sp>
      <p:sp>
        <p:nvSpPr>
          <p:cNvPr id="96270" name="WordArt 17"/>
          <p:cNvSpPr>
            <a:spLocks noChangeArrowheads="1" noChangeShapeType="1"/>
          </p:cNvSpPr>
          <p:nvPr/>
        </p:nvSpPr>
        <p:spPr bwMode="auto">
          <a:xfrm rot="480000">
            <a:off x="2474913" y="177800"/>
            <a:ext cx="2674937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latin typeface="宋体"/>
                <a:ea typeface="宋体"/>
              </a:rPr>
              <a:t>写一写！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 autoUpdateAnimBg="0"/>
      <p:bldP spid="27655" grpId="0" autoUpdateAnimBg="0"/>
      <p:bldP spid="27656" grpId="0" autoUpdateAnimBg="0"/>
      <p:bldP spid="27657" grpId="0" autoUpdateAnimBg="0"/>
      <p:bldP spid="27658" grpId="0" autoUpdateAnimBg="0"/>
      <p:bldP spid="27659" grpId="0" autoUpdateAnimBg="0"/>
      <p:bldP spid="27660" grpId="0" autoUpdateAnimBg="0"/>
      <p:bldP spid="27661" grpId="0" autoUpdateAnimBg="0"/>
      <p:bldP spid="27662" grpId="0" autoUpdateAnimBg="0"/>
      <p:bldP spid="27663" grpId="0" autoUpdateAnimBg="0"/>
      <p:bldP spid="27664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6"/>
          <p:cNvSpPr txBox="1">
            <a:spLocks noChangeArrowheads="1"/>
          </p:cNvSpPr>
          <p:nvPr/>
        </p:nvSpPr>
        <p:spPr bwMode="auto">
          <a:xfrm>
            <a:off x="254000" y="188913"/>
            <a:ext cx="55245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Group discussion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000">
              <a:solidFill>
                <a:srgbClr val="21596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oper Black" pitchFamily="18" charset="0"/>
              <a:ea typeface="+mn-ea"/>
            </a:endParaRPr>
          </a:p>
        </p:txBody>
      </p:sp>
      <p:sp>
        <p:nvSpPr>
          <p:cNvPr id="28675" name="矩形 3"/>
          <p:cNvSpPr>
            <a:spLocks noChangeArrowheads="1"/>
          </p:cNvSpPr>
          <p:nvPr/>
        </p:nvSpPr>
        <p:spPr bwMode="auto">
          <a:xfrm>
            <a:off x="0" y="3209925"/>
            <a:ext cx="7996238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711200" algn="l"/>
              </a:tabLst>
              <a:defRPr/>
            </a:pPr>
            <a:r>
              <a:rPr lang="zh-CN" altLang="en-US" sz="28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+mn-ea"/>
              </a:rPr>
              <a:t>1. Did John save Charlie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711200" algn="l"/>
              </a:tabLst>
              <a:defRPr/>
            </a:pPr>
            <a:r>
              <a:rPr lang="zh-CN" altLang="en-US" sz="28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+mn-ea"/>
              </a:rPr>
              <a:t> or did Charlie save John? Why?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711200" algn="l"/>
              </a:tabLst>
              <a:defRPr/>
            </a:pPr>
            <a:r>
              <a:rPr lang="zh-CN" altLang="en-US" sz="28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+mn-ea"/>
              </a:rPr>
              <a:t>2</a:t>
            </a:r>
            <a:r>
              <a:rPr lang="zh-CN" altLang="en-US" sz="28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+mn-ea"/>
                <a:cs typeface="Arial" pitchFamily="34" charset="0"/>
              </a:rPr>
              <a:t>.</a:t>
            </a:r>
            <a:r>
              <a:rPr lang="zh-CN" altLang="en-US" sz="28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+mn-ea"/>
              </a:rPr>
              <a:t> Describe a kind of animal's features(特征). Don't mention its name. And let other groups guess what the animal is.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711200" algn="l"/>
              </a:tabLst>
              <a:defRPr/>
            </a:pPr>
            <a:r>
              <a:rPr lang="zh-CN" altLang="en-US" sz="280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+mn-ea"/>
              </a:rPr>
              <a:t>3. Tell a story between you and an animal.</a:t>
            </a:r>
            <a:endParaRPr lang="zh-CN" altLang="en-US" sz="280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97283" name="Picture 3" descr="http://cdni.wired.co.uk/620x258/g_j/Guide-dog-674281_620x25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2863" y="981075"/>
            <a:ext cx="4868862" cy="494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Maroon 5 - Animals.mp3" descr="Maroon 5 - Animals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68313" y="1125538"/>
            <a:ext cx="619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7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77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86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29643" fill="hold"/>
                                        <p:tgtEl>
                                          <p:spTgt spid="286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7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124450"/>
            <a:ext cx="91440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06" name="TextBox 4"/>
          <p:cNvSpPr txBox="1">
            <a:spLocks noChangeArrowheads="1"/>
          </p:cNvSpPr>
          <p:nvPr/>
        </p:nvSpPr>
        <p:spPr bwMode="auto">
          <a:xfrm>
            <a:off x="2071688" y="1038225"/>
            <a:ext cx="4143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i="1">
                <a:latin typeface="Calibri" pitchFamily="34" charset="0"/>
              </a:rPr>
              <a:t>Repeat the text after the tape.</a:t>
            </a:r>
            <a:endParaRPr lang="zh-CN" altLang="en-US" sz="2000" i="1">
              <a:latin typeface="Calibri" pitchFamily="34" charset="0"/>
            </a:endParaRPr>
          </a:p>
        </p:txBody>
      </p:sp>
      <p:sp>
        <p:nvSpPr>
          <p:cNvPr id="30724" name="Rectangle 1"/>
          <p:cNvSpPr>
            <a:spLocks noChangeArrowheads="1"/>
          </p:cNvSpPr>
          <p:nvPr/>
        </p:nvSpPr>
        <p:spPr bwMode="auto">
          <a:xfrm>
            <a:off x="1643063" y="285750"/>
            <a:ext cx="75009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ritannic Bold" pitchFamily="34" charset="0"/>
                <a:ea typeface="+mn-ea"/>
              </a:rPr>
              <a:t>A blind man and his “eyes” in a fire </a:t>
            </a:r>
          </a:p>
        </p:txBody>
      </p:sp>
      <p:sp>
        <p:nvSpPr>
          <p:cNvPr id="98308" name="矩形 8"/>
          <p:cNvSpPr>
            <a:spLocks noChangeArrowheads="1"/>
          </p:cNvSpPr>
          <p:nvPr/>
        </p:nvSpPr>
        <p:spPr bwMode="auto">
          <a:xfrm>
            <a:off x="0" y="1357313"/>
            <a:ext cx="900112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tabLst>
                <a:tab pos="1117600" algn="l"/>
              </a:tabLst>
            </a:pPr>
            <a:r>
              <a:rPr lang="en-US" altLang="zh-CN" i="1">
                <a:solidFill>
                  <a:srgbClr val="000000"/>
                </a:solidFill>
                <a:latin typeface="Calibri" pitchFamily="34" charset="0"/>
                <a:ea typeface="MS Gothic" pitchFamily="49" charset="-128"/>
              </a:rPr>
              <a:t>One day, John Dancer and Charlie arrived at a hotel.</a:t>
            </a:r>
          </a:p>
          <a:p>
            <a:pPr>
              <a:spcBef>
                <a:spcPts val="600"/>
              </a:spcBef>
              <a:tabLst>
                <a:tab pos="1117600" algn="l"/>
              </a:tabLst>
            </a:pPr>
            <a:r>
              <a:rPr lang="en-US" altLang="zh-CN" i="1">
                <a:solidFill>
                  <a:srgbClr val="000000"/>
                </a:solidFill>
                <a:latin typeface="Calibri" pitchFamily="34" charset="0"/>
                <a:ea typeface="MS Gothic" pitchFamily="49" charset="-128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Calibri" pitchFamily="34" charset="0"/>
                <a:ea typeface="MS Gothic" pitchFamily="49" charset="-128"/>
              </a:rPr>
              <a:t>“Good evening, sir,” said the receptionist. “You’re welcome to stay, but I’m sorry that we don’t allow pets here.”</a:t>
            </a:r>
            <a:endParaRPr lang="en-US" altLang="zh-CN">
              <a:latin typeface="Calibri" pitchFamily="34" charset="0"/>
            </a:endParaRPr>
          </a:p>
          <a:p>
            <a:pPr>
              <a:spcBef>
                <a:spcPts val="600"/>
              </a:spcBef>
              <a:tabLst>
                <a:tab pos="1117600" algn="l"/>
              </a:tabLst>
            </a:pPr>
            <a:r>
              <a:rPr lang="en-US" altLang="zh-CN">
                <a:solidFill>
                  <a:srgbClr val="000000"/>
                </a:solidFill>
                <a:latin typeface="Calibri" pitchFamily="34" charset="0"/>
                <a:ea typeface="MS Gothic" pitchFamily="49" charset="-128"/>
              </a:rPr>
              <a:t>“Charlie isn’t a pet,” said John. “He’s my eyes. I’m blind and I can’t go anywhere by myself.” </a:t>
            </a:r>
          </a:p>
          <a:p>
            <a:pPr>
              <a:spcBef>
                <a:spcPts val="600"/>
              </a:spcBef>
              <a:tabLst>
                <a:tab pos="1117600" algn="l"/>
              </a:tabLst>
            </a:pPr>
            <a:r>
              <a:rPr lang="en-US" altLang="zh-CN">
                <a:solidFill>
                  <a:srgbClr val="000000"/>
                </a:solidFill>
                <a:latin typeface="Calibri" pitchFamily="34" charset="0"/>
                <a:ea typeface="MS Gothic" pitchFamily="49" charset="-128"/>
              </a:rPr>
              <a:t>The receptionist apologized and led John and Charlie to their room. </a:t>
            </a:r>
          </a:p>
          <a:p>
            <a:pPr>
              <a:spcBef>
                <a:spcPts val="600"/>
              </a:spcBef>
              <a:tabLst>
                <a:tab pos="1117600" algn="l"/>
              </a:tabLst>
            </a:pPr>
            <a:r>
              <a:rPr lang="en-US" altLang="zh-CN">
                <a:solidFill>
                  <a:srgbClr val="000000"/>
                </a:solidFill>
                <a:latin typeface="Calibri" pitchFamily="34" charset="0"/>
                <a:ea typeface="MS Gothic" pitchFamily="49" charset="-128"/>
              </a:rPr>
              <a:t>John was very tired. He soon fell asleep. Some time later, Charlie started barking. John woke up and smelt smoke. A fire! Smoke started to come in from under the door. </a:t>
            </a:r>
          </a:p>
          <a:p>
            <a:pPr>
              <a:spcBef>
                <a:spcPts val="600"/>
              </a:spcBef>
              <a:tabLst>
                <a:tab pos="1117600" algn="l"/>
              </a:tabLst>
            </a:pPr>
            <a:r>
              <a:rPr lang="en-US" altLang="zh-CN">
                <a:solidFill>
                  <a:srgbClr val="000000"/>
                </a:solidFill>
                <a:latin typeface="Calibri" pitchFamily="34" charset="0"/>
                <a:ea typeface="MS Gothic" pitchFamily="49" charset="-128"/>
              </a:rPr>
              <a:t>With Charlie’s help, John put some wet towels along the bottom of the door. Then he got down on the floor next to Charlie and waited. </a:t>
            </a:r>
          </a:p>
          <a:p>
            <a:pPr>
              <a:spcBef>
                <a:spcPts val="600"/>
              </a:spcBef>
              <a:tabLst>
                <a:tab pos="1117600" algn="l"/>
              </a:tabLst>
            </a:pPr>
            <a:r>
              <a:rPr lang="en-US" altLang="zh-CN">
                <a:solidFill>
                  <a:srgbClr val="000000"/>
                </a:solidFill>
                <a:latin typeface="Calibri" pitchFamily="34" charset="0"/>
                <a:ea typeface="MS Gothic" pitchFamily="49" charset="-128"/>
              </a:rPr>
              <a:t>Soon he heard the sound of a fire engine. A fireman arrived and got him out of the building, but the fireman did not want to take Charlie. John would not go without his “eyes”. </a:t>
            </a:r>
          </a:p>
          <a:p>
            <a:pPr>
              <a:spcBef>
                <a:spcPts val="600"/>
              </a:spcBef>
              <a:tabLst>
                <a:tab pos="1117600" algn="l"/>
              </a:tabLst>
            </a:pPr>
            <a:r>
              <a:rPr lang="en-US" altLang="zh-CN">
                <a:solidFill>
                  <a:srgbClr val="000000"/>
                </a:solidFill>
                <a:latin typeface="Calibri" pitchFamily="34" charset="0"/>
                <a:ea typeface="MS Gothic" pitchFamily="49" charset="-128"/>
              </a:rPr>
              <a:t>Finally, the fireman got Charlie out of the building too and they were both safe.</a:t>
            </a:r>
            <a:endParaRPr lang="zh-CN" altLang="en-US">
              <a:solidFill>
                <a:srgbClr val="000000"/>
              </a:solidFill>
              <a:latin typeface="Calibri" pitchFamily="34" charset="0"/>
              <a:ea typeface="MS Gothic" pitchFamily="49" charset="-128"/>
            </a:endParaRPr>
          </a:p>
          <a:p>
            <a:pPr>
              <a:tabLst>
                <a:tab pos="1117600" algn="l"/>
              </a:tabLst>
            </a:pPr>
            <a:endParaRPr lang="en-US" altLang="zh-CN" sz="1000">
              <a:solidFill>
                <a:srgbClr val="000000"/>
              </a:solidFill>
              <a:latin typeface="Calibri" pitchFamily="34" charset="0"/>
              <a:ea typeface="MS Gothic" pitchFamily="49" charset="-128"/>
            </a:endParaRPr>
          </a:p>
          <a:p>
            <a:pPr>
              <a:tabLst>
                <a:tab pos="1117600" algn="l"/>
              </a:tabLst>
            </a:pPr>
            <a:endParaRPr lang="en-US" altLang="zh-CN" sz="1000">
              <a:latin typeface="Calibri" pitchFamily="34" charset="0"/>
            </a:endParaRPr>
          </a:p>
          <a:p>
            <a:pPr>
              <a:tabLst>
                <a:tab pos="1117600" algn="l"/>
              </a:tabLst>
            </a:pPr>
            <a:endParaRPr lang="zh-CN" altLang="en-US" sz="1000">
              <a:latin typeface="Calibri" pitchFamily="34" charset="0"/>
            </a:endParaRPr>
          </a:p>
          <a:p>
            <a:pPr>
              <a:tabLst>
                <a:tab pos="1117600" algn="l"/>
              </a:tabLst>
            </a:pPr>
            <a:endParaRPr lang="en-US" altLang="zh-CN" sz="1000">
              <a:solidFill>
                <a:srgbClr val="000000"/>
              </a:solidFill>
              <a:latin typeface="Calibri" pitchFamily="34" charset="0"/>
              <a:ea typeface="MS Gothic" pitchFamily="49" charset="-128"/>
            </a:endParaRPr>
          </a:p>
          <a:p>
            <a:pPr>
              <a:tabLst>
                <a:tab pos="1117600" algn="l"/>
              </a:tabLst>
            </a:pPr>
            <a:endParaRPr lang="en-US" altLang="zh-CN" sz="1000">
              <a:latin typeface="Calibri" pitchFamily="34" charset="0"/>
            </a:endParaRPr>
          </a:p>
          <a:p>
            <a:pPr>
              <a:tabLst>
                <a:tab pos="1117600" algn="l"/>
              </a:tabLst>
            </a:pPr>
            <a:endParaRPr lang="en-US" altLang="zh-CN" i="1">
              <a:solidFill>
                <a:srgbClr val="000000"/>
              </a:solidFill>
              <a:latin typeface="Calibri" pitchFamily="34" charset="0"/>
              <a:ea typeface="MS Gothic" pitchFamily="49" charset="-128"/>
            </a:endParaRPr>
          </a:p>
        </p:txBody>
      </p:sp>
      <p:pic>
        <p:nvPicPr>
          <p:cNvPr id="30726" name="U3 Reading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U3 Reading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624513" y="1143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700" fill="hold"/>
                                        <p:tgtEl>
                                          <p:spTgt spid="307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6"/>
                  </p:tgtEl>
                </p:cond>
              </p:nextCondLst>
            </p:seq>
            <p:audio>
              <p:cMediaNode>
                <p:cTn id="7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2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流程图: 文档 15"/>
          <p:cNvSpPr>
            <a:spLocks noChangeArrowheads="1"/>
          </p:cNvSpPr>
          <p:nvPr/>
        </p:nvSpPr>
        <p:spPr bwMode="auto">
          <a:xfrm flipH="1" flipV="1">
            <a:off x="0" y="3214688"/>
            <a:ext cx="9144000" cy="3643312"/>
          </a:xfrm>
          <a:prstGeom prst="flowChartDocument">
            <a:avLst/>
          </a:prstGeom>
          <a:solidFill>
            <a:srgbClr val="77933C"/>
          </a:solidFill>
          <a:ln w="9525">
            <a:noFill/>
            <a:miter lim="800000"/>
            <a:headEnd/>
            <a:tailEnd/>
          </a:ln>
          <a:effectLst>
            <a:outerShdw dist="381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99330" name="TextBox 1"/>
          <p:cNvSpPr txBox="1">
            <a:spLocks noChangeArrowheads="1"/>
          </p:cNvSpPr>
          <p:nvPr/>
        </p:nvSpPr>
        <p:spPr bwMode="auto">
          <a:xfrm>
            <a:off x="36513" y="260350"/>
            <a:ext cx="87487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i="1">
                <a:latin typeface="Calibri" pitchFamily="34" charset="0"/>
              </a:rPr>
              <a:t>Search the text to find verbs in the past tense. Put them in the correct columns below. </a:t>
            </a:r>
            <a:endParaRPr lang="zh-CN" altLang="en-US" sz="2400" i="1">
              <a:latin typeface="Calibri" pitchFamily="34" charset="0"/>
            </a:endParaRPr>
          </a:p>
        </p:txBody>
      </p:sp>
      <p:pic>
        <p:nvPicPr>
          <p:cNvPr id="99331" name="表格 2"/>
          <p:cNvPicPr>
            <a:picLocks noGrp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2133600"/>
            <a:ext cx="8674100" cy="395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矩形 3"/>
          <p:cNvSpPr>
            <a:spLocks noChangeArrowheads="1"/>
          </p:cNvSpPr>
          <p:nvPr/>
        </p:nvSpPr>
        <p:spPr bwMode="auto">
          <a:xfrm>
            <a:off x="828675" y="3070225"/>
            <a:ext cx="21494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Calibri" pitchFamily="34" charset="0"/>
              </a:rPr>
              <a:t>arrive-arrived</a:t>
            </a:r>
          </a:p>
        </p:txBody>
      </p:sp>
      <p:sp>
        <p:nvSpPr>
          <p:cNvPr id="31750" name="矩形 4"/>
          <p:cNvSpPr>
            <a:spLocks noChangeArrowheads="1"/>
          </p:cNvSpPr>
          <p:nvPr/>
        </p:nvSpPr>
        <p:spPr bwMode="auto">
          <a:xfrm>
            <a:off x="755650" y="3933825"/>
            <a:ext cx="33051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Calibri" pitchFamily="34" charset="0"/>
              </a:rPr>
              <a:t>apologize-apologized</a:t>
            </a:r>
          </a:p>
        </p:txBody>
      </p:sp>
      <p:sp>
        <p:nvSpPr>
          <p:cNvPr id="31751" name="矩形 5"/>
          <p:cNvSpPr>
            <a:spLocks noChangeArrowheads="1"/>
          </p:cNvSpPr>
          <p:nvPr/>
        </p:nvSpPr>
        <p:spPr bwMode="auto">
          <a:xfrm>
            <a:off x="900113" y="5229225"/>
            <a:ext cx="20462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Calibri" pitchFamily="34" charset="0"/>
              </a:rPr>
              <a:t>start-started</a:t>
            </a:r>
          </a:p>
        </p:txBody>
      </p:sp>
      <p:sp>
        <p:nvSpPr>
          <p:cNvPr id="31752" name="矩形 6"/>
          <p:cNvSpPr>
            <a:spLocks noChangeArrowheads="1"/>
          </p:cNvSpPr>
          <p:nvPr/>
        </p:nvSpPr>
        <p:spPr bwMode="auto">
          <a:xfrm>
            <a:off x="3500438" y="3282950"/>
            <a:ext cx="137318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Calibri" pitchFamily="34" charset="0"/>
              </a:rPr>
              <a:t>say-said</a:t>
            </a:r>
          </a:p>
        </p:txBody>
      </p:sp>
      <p:sp>
        <p:nvSpPr>
          <p:cNvPr id="31753" name="矩形 7"/>
          <p:cNvSpPr>
            <a:spLocks noChangeArrowheads="1"/>
          </p:cNvSpPr>
          <p:nvPr/>
        </p:nvSpPr>
        <p:spPr bwMode="auto">
          <a:xfrm>
            <a:off x="4932363" y="3284538"/>
            <a:ext cx="13827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Calibri" pitchFamily="34" charset="0"/>
              </a:rPr>
              <a:t>lead-led</a:t>
            </a:r>
          </a:p>
        </p:txBody>
      </p:sp>
      <p:sp>
        <p:nvSpPr>
          <p:cNvPr id="31754" name="矩形 8"/>
          <p:cNvSpPr>
            <a:spLocks noChangeArrowheads="1"/>
          </p:cNvSpPr>
          <p:nvPr/>
        </p:nvSpPr>
        <p:spPr bwMode="auto">
          <a:xfrm>
            <a:off x="7858125" y="3282950"/>
            <a:ext cx="12223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Calibri" pitchFamily="34" charset="0"/>
              </a:rPr>
              <a:t>fall-fell</a:t>
            </a:r>
          </a:p>
        </p:txBody>
      </p:sp>
      <p:sp>
        <p:nvSpPr>
          <p:cNvPr id="31755" name="矩形 9"/>
          <p:cNvSpPr>
            <a:spLocks noChangeArrowheads="1"/>
          </p:cNvSpPr>
          <p:nvPr/>
        </p:nvSpPr>
        <p:spPr bwMode="auto">
          <a:xfrm>
            <a:off x="3132138" y="4365625"/>
            <a:ext cx="189071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Calibri" pitchFamily="34" charset="0"/>
              </a:rPr>
              <a:t>wake-woke</a:t>
            </a:r>
          </a:p>
        </p:txBody>
      </p:sp>
      <p:sp>
        <p:nvSpPr>
          <p:cNvPr id="31756" name="矩形 10"/>
          <p:cNvSpPr>
            <a:spLocks noChangeArrowheads="1"/>
          </p:cNvSpPr>
          <p:nvPr/>
        </p:nvSpPr>
        <p:spPr bwMode="auto">
          <a:xfrm>
            <a:off x="4716463" y="4005263"/>
            <a:ext cx="1654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C00000"/>
                </a:solidFill>
                <a:latin typeface="Calibri" pitchFamily="34" charset="0"/>
              </a:rPr>
              <a:t>smell-smelt</a:t>
            </a:r>
          </a:p>
        </p:txBody>
      </p:sp>
      <p:sp>
        <p:nvSpPr>
          <p:cNvPr id="31757" name="矩形 11"/>
          <p:cNvSpPr>
            <a:spLocks noChangeArrowheads="1"/>
          </p:cNvSpPr>
          <p:nvPr/>
        </p:nvSpPr>
        <p:spPr bwMode="auto">
          <a:xfrm>
            <a:off x="6372225" y="4365625"/>
            <a:ext cx="13017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Calibri" pitchFamily="34" charset="0"/>
              </a:rPr>
              <a:t>put-put</a:t>
            </a:r>
          </a:p>
        </p:txBody>
      </p:sp>
      <p:sp>
        <p:nvSpPr>
          <p:cNvPr id="31758" name="矩形 12"/>
          <p:cNvSpPr>
            <a:spLocks noChangeArrowheads="1"/>
          </p:cNvSpPr>
          <p:nvPr/>
        </p:nvSpPr>
        <p:spPr bwMode="auto">
          <a:xfrm>
            <a:off x="7812088" y="4365625"/>
            <a:ext cx="124618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Calibri" pitchFamily="34" charset="0"/>
              </a:rPr>
              <a:t>get-got</a:t>
            </a:r>
          </a:p>
        </p:txBody>
      </p:sp>
      <p:sp>
        <p:nvSpPr>
          <p:cNvPr id="31759" name="矩形 13"/>
          <p:cNvSpPr>
            <a:spLocks noChangeArrowheads="1"/>
          </p:cNvSpPr>
          <p:nvPr/>
        </p:nvSpPr>
        <p:spPr bwMode="auto">
          <a:xfrm>
            <a:off x="3419475" y="5445125"/>
            <a:ext cx="1828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Calibri" pitchFamily="34" charset="0"/>
              </a:rPr>
              <a:t>hear-heard</a:t>
            </a:r>
          </a:p>
        </p:txBody>
      </p:sp>
      <p:sp>
        <p:nvSpPr>
          <p:cNvPr id="31760" name="矩形 14"/>
          <p:cNvSpPr>
            <a:spLocks noChangeArrowheads="1"/>
          </p:cNvSpPr>
          <p:nvPr/>
        </p:nvSpPr>
        <p:spPr bwMode="auto">
          <a:xfrm>
            <a:off x="6156325" y="5086350"/>
            <a:ext cx="201771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Calibri" pitchFamily="34" charset="0"/>
              </a:rPr>
              <a:t>will-would</a:t>
            </a:r>
          </a:p>
        </p:txBody>
      </p:sp>
      <p:sp>
        <p:nvSpPr>
          <p:cNvPr id="31761" name="矩形 7"/>
          <p:cNvSpPr>
            <a:spLocks noChangeArrowheads="1"/>
          </p:cNvSpPr>
          <p:nvPr/>
        </p:nvSpPr>
        <p:spPr bwMode="auto">
          <a:xfrm>
            <a:off x="6372225" y="3284538"/>
            <a:ext cx="1244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Calibri" pitchFamily="34" charset="0"/>
              </a:rPr>
              <a:t>be-was</a:t>
            </a:r>
          </a:p>
        </p:txBody>
      </p:sp>
      <p:sp>
        <p:nvSpPr>
          <p:cNvPr id="31762" name="矩形 7"/>
          <p:cNvSpPr>
            <a:spLocks noChangeArrowheads="1"/>
          </p:cNvSpPr>
          <p:nvPr/>
        </p:nvSpPr>
        <p:spPr bwMode="auto">
          <a:xfrm>
            <a:off x="7812088" y="5445125"/>
            <a:ext cx="14128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Calibri" pitchFamily="34" charset="0"/>
              </a:rPr>
              <a:t>be-were</a:t>
            </a:r>
          </a:p>
        </p:txBody>
      </p:sp>
      <p:sp>
        <p:nvSpPr>
          <p:cNvPr id="31763" name="矩形 7"/>
          <p:cNvSpPr>
            <a:spLocks noChangeArrowheads="1"/>
          </p:cNvSpPr>
          <p:nvPr/>
        </p:nvSpPr>
        <p:spPr bwMode="auto">
          <a:xfrm>
            <a:off x="4932363" y="5157788"/>
            <a:ext cx="114141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Calibri" pitchFamily="34" charset="0"/>
              </a:rPr>
              <a:t>do-did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autoUpdateAnimBg="0"/>
      <p:bldP spid="31750" grpId="0" autoUpdateAnimBg="0"/>
      <p:bldP spid="31751" grpId="0" autoUpdateAnimBg="0"/>
      <p:bldP spid="31752" grpId="0" autoUpdateAnimBg="0"/>
      <p:bldP spid="31753" grpId="0" autoUpdateAnimBg="0"/>
      <p:bldP spid="31754" grpId="0" autoUpdateAnimBg="0"/>
      <p:bldP spid="31755" grpId="0" autoUpdateAnimBg="0"/>
      <p:bldP spid="31756" grpId="0" autoUpdateAnimBg="0"/>
      <p:bldP spid="31757" grpId="0" autoUpdateAnimBg="0"/>
      <p:bldP spid="31758" grpId="0" autoUpdateAnimBg="0"/>
      <p:bldP spid="31759" grpId="0" autoUpdateAnimBg="0"/>
      <p:bldP spid="31760" grpId="0" autoUpdateAnimBg="0"/>
      <p:bldP spid="31761" grpId="0" autoUpdateAnimBg="0"/>
      <p:bldP spid="31762" grpId="0" autoUpdateAnimBg="0"/>
      <p:bldP spid="31763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427538" y="1125538"/>
            <a:ext cx="2736850" cy="4824412"/>
          </a:xfrm>
        </p:spPr>
        <p:txBody>
          <a:bodyPr/>
          <a:lstStyle/>
          <a:p>
            <a:pPr eaLnBrk="1" hangingPunct="1">
              <a:lnSpc>
                <a:spcPct val="125000"/>
              </a:lnSpc>
              <a:buFont typeface="Arial" charset="0"/>
              <a:buNone/>
            </a:pPr>
            <a:r>
              <a:rPr lang="en-US" altLang="zh-CN" sz="3000" b="1" smtClean="0">
                <a:solidFill>
                  <a:srgbClr val="FF3300"/>
                </a:solidFill>
              </a:rPr>
              <a:t>arrive at	</a:t>
            </a:r>
          </a:p>
          <a:p>
            <a:pPr eaLnBrk="1" hangingPunct="1">
              <a:lnSpc>
                <a:spcPct val="125000"/>
              </a:lnSpc>
              <a:buFont typeface="Arial" charset="0"/>
              <a:buNone/>
            </a:pPr>
            <a:r>
              <a:rPr lang="en-US" altLang="zh-CN" sz="3000" b="1" smtClean="0">
                <a:solidFill>
                  <a:srgbClr val="FF3300"/>
                </a:solidFill>
              </a:rPr>
              <a:t>by oneself	</a:t>
            </a:r>
          </a:p>
          <a:p>
            <a:pPr eaLnBrk="1" hangingPunct="1">
              <a:lnSpc>
                <a:spcPct val="125000"/>
              </a:lnSpc>
              <a:buFont typeface="Arial" charset="0"/>
              <a:buNone/>
            </a:pPr>
            <a:r>
              <a:rPr lang="en-US" altLang="zh-CN" sz="3000" b="1" smtClean="0">
                <a:solidFill>
                  <a:srgbClr val="FF3300"/>
                </a:solidFill>
              </a:rPr>
              <a:t>lead (sb.)to</a:t>
            </a:r>
          </a:p>
          <a:p>
            <a:pPr eaLnBrk="1" hangingPunct="1">
              <a:lnSpc>
                <a:spcPct val="125000"/>
              </a:lnSpc>
              <a:buFont typeface="Arial" charset="0"/>
              <a:buNone/>
            </a:pPr>
            <a:r>
              <a:rPr lang="en-US" altLang="zh-CN" sz="3000" b="1" smtClean="0">
                <a:solidFill>
                  <a:srgbClr val="FF3300"/>
                </a:solidFill>
              </a:rPr>
              <a:t>fall asleep	</a:t>
            </a:r>
          </a:p>
          <a:p>
            <a:pPr eaLnBrk="1" hangingPunct="1">
              <a:lnSpc>
                <a:spcPct val="125000"/>
              </a:lnSpc>
              <a:buFont typeface="Arial" charset="0"/>
              <a:buNone/>
            </a:pPr>
            <a:r>
              <a:rPr lang="en-US" altLang="zh-CN" sz="3000" b="1" smtClean="0">
                <a:solidFill>
                  <a:srgbClr val="FF3300"/>
                </a:solidFill>
              </a:rPr>
              <a:t>wake up	</a:t>
            </a:r>
          </a:p>
          <a:p>
            <a:pPr eaLnBrk="1" hangingPunct="1">
              <a:lnSpc>
                <a:spcPct val="125000"/>
              </a:lnSpc>
              <a:buFont typeface="Arial" charset="0"/>
              <a:buNone/>
            </a:pPr>
            <a:r>
              <a:rPr lang="en-US" altLang="zh-CN" sz="3000" b="1" smtClean="0">
                <a:solidFill>
                  <a:srgbClr val="FF3300"/>
                </a:solidFill>
              </a:rPr>
              <a:t>get down	</a:t>
            </a:r>
          </a:p>
          <a:p>
            <a:pPr eaLnBrk="1" hangingPunct="1">
              <a:lnSpc>
                <a:spcPct val="125000"/>
              </a:lnSpc>
              <a:buFont typeface="Arial" charset="0"/>
              <a:buNone/>
            </a:pPr>
            <a:r>
              <a:rPr lang="en-US" altLang="zh-CN" sz="3000" b="1" smtClean="0">
                <a:solidFill>
                  <a:srgbClr val="FF3300"/>
                </a:solidFill>
              </a:rPr>
              <a:t>fire engine	</a:t>
            </a:r>
            <a:endParaRPr lang="zh-CN" altLang="en-US" sz="3000" b="1" smtClean="0">
              <a:solidFill>
                <a:srgbClr val="FF3300"/>
              </a:solidFill>
            </a:endParaRPr>
          </a:p>
        </p:txBody>
      </p:sp>
      <p:sp>
        <p:nvSpPr>
          <p:cNvPr id="100354" name="Rectangle 3"/>
          <p:cNvSpPr>
            <a:spLocks noChangeArrowheads="1"/>
          </p:cNvSpPr>
          <p:nvPr/>
        </p:nvSpPr>
        <p:spPr bwMode="auto">
          <a:xfrm>
            <a:off x="969963" y="1176338"/>
            <a:ext cx="3673475" cy="433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000000"/>
                </a:solidFill>
              </a:rPr>
              <a:t>到达</a:t>
            </a:r>
          </a:p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000000"/>
                </a:solidFill>
              </a:rPr>
              <a:t>独自</a:t>
            </a:r>
          </a:p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000000"/>
                </a:solidFill>
              </a:rPr>
              <a:t>带着</a:t>
            </a:r>
            <a:r>
              <a:rPr lang="en-US" altLang="zh-CN" sz="2800">
                <a:solidFill>
                  <a:srgbClr val="000000"/>
                </a:solidFill>
              </a:rPr>
              <a:t>(</a:t>
            </a:r>
            <a:r>
              <a:rPr lang="zh-CN" altLang="en-US" sz="2800">
                <a:solidFill>
                  <a:srgbClr val="000000"/>
                </a:solidFill>
              </a:rPr>
              <a:t>某人</a:t>
            </a:r>
            <a:r>
              <a:rPr lang="en-US" altLang="zh-CN" sz="2800">
                <a:solidFill>
                  <a:srgbClr val="000000"/>
                </a:solidFill>
              </a:rPr>
              <a:t>)</a:t>
            </a:r>
            <a:r>
              <a:rPr lang="zh-CN" altLang="en-US" sz="2800">
                <a:solidFill>
                  <a:srgbClr val="000000"/>
                </a:solidFill>
              </a:rPr>
              <a:t>到</a:t>
            </a:r>
            <a:r>
              <a:rPr lang="en-US" altLang="zh-CN" sz="2800">
                <a:solidFill>
                  <a:srgbClr val="000000"/>
                </a:solidFill>
              </a:rPr>
              <a:t>……</a:t>
            </a:r>
          </a:p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000000"/>
                </a:solidFill>
              </a:rPr>
              <a:t>入睡</a:t>
            </a:r>
          </a:p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000000"/>
                </a:solidFill>
              </a:rPr>
              <a:t>醒来</a:t>
            </a:r>
          </a:p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000000"/>
                </a:solidFill>
              </a:rPr>
              <a:t>蹲下；趴下</a:t>
            </a:r>
          </a:p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000000"/>
                </a:solidFill>
              </a:rPr>
              <a:t>消防车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Text Box 2"/>
          <p:cNvSpPr txBox="1">
            <a:spLocks noChangeArrowheads="1"/>
          </p:cNvSpPr>
          <p:nvPr/>
        </p:nvSpPr>
        <p:spPr bwMode="auto">
          <a:xfrm>
            <a:off x="1258888" y="476250"/>
            <a:ext cx="7416800" cy="946150"/>
          </a:xfrm>
          <a:prstGeom prst="rect">
            <a:avLst/>
          </a:prstGeom>
          <a:solidFill>
            <a:srgbClr val="CCFFFF">
              <a:alpha val="39999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rgbClr val="990099"/>
                </a:solidFill>
                <a:latin typeface="Calibri" pitchFamily="34" charset="0"/>
              </a:rPr>
              <a:t>Try to find out some collocations from the article as many as you can.</a:t>
            </a:r>
          </a:p>
        </p:txBody>
      </p:sp>
      <p:sp>
        <p:nvSpPr>
          <p:cNvPr id="33795" name="AutoShape 3"/>
          <p:cNvSpPr>
            <a:spLocks noChangeArrowheads="1"/>
          </p:cNvSpPr>
          <p:nvPr/>
        </p:nvSpPr>
        <p:spPr bwMode="auto">
          <a:xfrm>
            <a:off x="1403350" y="2062163"/>
            <a:ext cx="3024188" cy="4679950"/>
          </a:xfrm>
          <a:prstGeom prst="bevel">
            <a:avLst>
              <a:gd name="adj" fmla="val 12500"/>
            </a:avLst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>
            <a:prstShdw prst="shdw18" dist="17961" dir="13500000">
              <a:schemeClr val="tx2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Tahoma" pitchFamily="34" charset="0"/>
              <a:ea typeface="+mn-ea"/>
            </a:endParaRP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763713" y="2470150"/>
            <a:ext cx="2663825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zh-CN" altLang="zh-CN" sz="2800">
                <a:solidFill>
                  <a:srgbClr val="FFFF00"/>
                </a:solidFill>
                <a:latin typeface="Calibri" pitchFamily="34" charset="0"/>
              </a:rPr>
              <a:t>1. arrive at/ in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zh-CN" altLang="zh-CN" sz="2800">
                <a:solidFill>
                  <a:srgbClr val="FFFF00"/>
                </a:solidFill>
                <a:latin typeface="Calibri" pitchFamily="34" charset="0"/>
              </a:rPr>
              <a:t>2. by myself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zh-CN" altLang="zh-CN" sz="2800">
                <a:solidFill>
                  <a:srgbClr val="FFFF00"/>
                </a:solidFill>
                <a:latin typeface="Calibri" pitchFamily="34" charset="0"/>
              </a:rPr>
              <a:t>3. lead sb. to …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zh-CN" altLang="zh-CN" sz="2800">
                <a:solidFill>
                  <a:srgbClr val="FFFF00"/>
                </a:solidFill>
                <a:latin typeface="Calibri" pitchFamily="34" charset="0"/>
              </a:rPr>
              <a:t>4. fall  asleep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zh-CN" altLang="zh-CN" sz="2800">
                <a:solidFill>
                  <a:srgbClr val="FFFF00"/>
                </a:solidFill>
                <a:latin typeface="Calibri" pitchFamily="34" charset="0"/>
              </a:rPr>
              <a:t>5. wake up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zh-CN" altLang="zh-CN" sz="2800">
                <a:solidFill>
                  <a:srgbClr val="FFFF00"/>
                </a:solidFill>
                <a:latin typeface="Calibri" pitchFamily="34" charset="0"/>
              </a:rPr>
              <a:t>6. get down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zh-CN" altLang="zh-CN" sz="2800">
                <a:solidFill>
                  <a:srgbClr val="FFFF00"/>
                </a:solidFill>
                <a:latin typeface="Calibri" pitchFamily="34" charset="0"/>
              </a:rPr>
              <a:t>7. next to</a:t>
            </a:r>
          </a:p>
        </p:txBody>
      </p:sp>
      <p:sp>
        <p:nvSpPr>
          <p:cNvPr id="33797" name="AutoShape 5"/>
          <p:cNvSpPr>
            <a:spLocks noChangeArrowheads="1"/>
          </p:cNvSpPr>
          <p:nvPr/>
        </p:nvSpPr>
        <p:spPr bwMode="auto">
          <a:xfrm>
            <a:off x="5580063" y="1989138"/>
            <a:ext cx="3024187" cy="4679950"/>
          </a:xfrm>
          <a:prstGeom prst="bevel">
            <a:avLst>
              <a:gd name="adj" fmla="val 12500"/>
            </a:avLst>
          </a:prstGeom>
          <a:solidFill>
            <a:srgbClr val="990099"/>
          </a:solidFill>
          <a:ln w="9525">
            <a:noFill/>
            <a:miter lim="800000"/>
            <a:headEnd/>
            <a:tailEnd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Tahoma" pitchFamily="34" charset="0"/>
              <a:ea typeface="+mn-ea"/>
            </a:endParaRP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5940425" y="2384425"/>
            <a:ext cx="2663825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zh-CN" altLang="zh-CN" sz="2800">
                <a:solidFill>
                  <a:srgbClr val="FFFF00"/>
                </a:solidFill>
                <a:latin typeface="Calibri" pitchFamily="34" charset="0"/>
              </a:rPr>
              <a:t>1. </a:t>
            </a:r>
            <a:r>
              <a:rPr lang="zh-CN" altLang="en-US" sz="2800">
                <a:solidFill>
                  <a:srgbClr val="FFFF00"/>
                </a:solidFill>
                <a:latin typeface="Calibri" pitchFamily="34" charset="0"/>
              </a:rPr>
              <a:t>到达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zh-CN" altLang="zh-CN" sz="2800">
                <a:solidFill>
                  <a:srgbClr val="FFFF00"/>
                </a:solidFill>
                <a:latin typeface="Calibri" pitchFamily="34" charset="0"/>
              </a:rPr>
              <a:t>2. </a:t>
            </a:r>
            <a:r>
              <a:rPr lang="zh-CN" altLang="en-US" sz="2800">
                <a:solidFill>
                  <a:srgbClr val="FFFF00"/>
                </a:solidFill>
                <a:latin typeface="Calibri" pitchFamily="34" charset="0"/>
              </a:rPr>
              <a:t>独自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zh-CN" altLang="zh-CN" sz="2800">
                <a:solidFill>
                  <a:srgbClr val="FFFF00"/>
                </a:solidFill>
                <a:latin typeface="Calibri" pitchFamily="34" charset="0"/>
              </a:rPr>
              <a:t>3. </a:t>
            </a:r>
            <a:r>
              <a:rPr lang="zh-CN" altLang="en-US" sz="2800">
                <a:solidFill>
                  <a:srgbClr val="FFFF00"/>
                </a:solidFill>
                <a:latin typeface="Calibri" pitchFamily="34" charset="0"/>
              </a:rPr>
              <a:t>带领某人去</a:t>
            </a:r>
            <a:r>
              <a:rPr lang="zh-CN" altLang="zh-CN" sz="2800">
                <a:solidFill>
                  <a:srgbClr val="FFFF00"/>
                </a:solidFill>
                <a:latin typeface="Calibri" pitchFamily="34" charset="0"/>
              </a:rPr>
              <a:t>…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zh-CN" altLang="zh-CN" sz="2800">
                <a:solidFill>
                  <a:srgbClr val="FFFF00"/>
                </a:solidFill>
                <a:latin typeface="Calibri" pitchFamily="34" charset="0"/>
              </a:rPr>
              <a:t>4. </a:t>
            </a:r>
            <a:r>
              <a:rPr lang="zh-CN" altLang="en-US" sz="2800">
                <a:solidFill>
                  <a:srgbClr val="FFFF00"/>
                </a:solidFill>
                <a:latin typeface="Calibri" pitchFamily="34" charset="0"/>
              </a:rPr>
              <a:t>入睡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zh-CN" altLang="zh-CN" sz="2800">
                <a:solidFill>
                  <a:srgbClr val="FFFF00"/>
                </a:solidFill>
                <a:latin typeface="Calibri" pitchFamily="34" charset="0"/>
              </a:rPr>
              <a:t>5. </a:t>
            </a:r>
            <a:r>
              <a:rPr lang="zh-CN" altLang="en-US" sz="2800">
                <a:solidFill>
                  <a:srgbClr val="FFFF00"/>
                </a:solidFill>
                <a:latin typeface="Calibri" pitchFamily="34" charset="0"/>
              </a:rPr>
              <a:t>醒来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zh-CN" altLang="zh-CN" sz="2800">
                <a:solidFill>
                  <a:srgbClr val="FFFF00"/>
                </a:solidFill>
                <a:latin typeface="Calibri" pitchFamily="34" charset="0"/>
              </a:rPr>
              <a:t>6. </a:t>
            </a:r>
            <a:r>
              <a:rPr lang="zh-CN" altLang="en-US" sz="2800">
                <a:solidFill>
                  <a:srgbClr val="FFFF00"/>
                </a:solidFill>
                <a:latin typeface="Calibri" pitchFamily="34" charset="0"/>
              </a:rPr>
              <a:t>蹲下；趴下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zh-CN" altLang="zh-CN" sz="2800">
                <a:solidFill>
                  <a:srgbClr val="FFFF00"/>
                </a:solidFill>
                <a:latin typeface="Calibri" pitchFamily="34" charset="0"/>
              </a:rPr>
              <a:t>7. </a:t>
            </a:r>
            <a:r>
              <a:rPr lang="zh-CN" altLang="en-US" sz="2800">
                <a:solidFill>
                  <a:srgbClr val="FFFF00"/>
                </a:solidFill>
                <a:latin typeface="Calibri" pitchFamily="34" charset="0"/>
              </a:rPr>
              <a:t>在</a:t>
            </a:r>
            <a:r>
              <a:rPr lang="zh-CN" altLang="zh-CN" sz="2800">
                <a:solidFill>
                  <a:srgbClr val="FFFF00"/>
                </a:solidFill>
                <a:latin typeface="Calibri" pitchFamily="34" charset="0"/>
              </a:rPr>
              <a:t>……</a:t>
            </a:r>
            <a:r>
              <a:rPr lang="zh-CN" altLang="en-US" sz="2800">
                <a:solidFill>
                  <a:srgbClr val="FFFF00"/>
                </a:solidFill>
                <a:latin typeface="Calibri" pitchFamily="34" charset="0"/>
              </a:rPr>
              <a:t>旁边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3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37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37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337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37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337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2"/>
          <p:cNvSpPr>
            <a:spLocks noGrp="1" noChangeArrowheads="1"/>
          </p:cNvSpPr>
          <p:nvPr>
            <p:ph type="title"/>
          </p:nvPr>
        </p:nvSpPr>
        <p:spPr>
          <a:xfrm>
            <a:off x="3205163" y="-26988"/>
            <a:ext cx="5759450" cy="792163"/>
          </a:xfrm>
        </p:spPr>
        <p:txBody>
          <a:bodyPr/>
          <a:lstStyle/>
          <a:p>
            <a:pPr eaLnBrk="1" hangingPunct="1"/>
            <a:r>
              <a:rPr lang="zh-CN" altLang="en-US" sz="3600" smtClean="0">
                <a:solidFill>
                  <a:srgbClr val="6600FF"/>
                </a:solidFill>
              </a:rPr>
              <a:t>Language Points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513" y="549275"/>
            <a:ext cx="9001125" cy="6192838"/>
          </a:xfrm>
        </p:spPr>
        <p:txBody>
          <a:bodyPr/>
          <a:lstStyle/>
          <a:p>
            <a:pPr eaLnBrk="1" hangingPunct="1">
              <a:lnSpc>
                <a:spcPct val="95000"/>
              </a:lnSpc>
              <a:buFont typeface="Arial" charset="0"/>
              <a:buNone/>
            </a:pPr>
            <a:r>
              <a:rPr lang="zh-CN" altLang="en-US" sz="2400" b="1" smtClean="0">
                <a:solidFill>
                  <a:srgbClr val="0066FF"/>
                </a:solidFill>
              </a:rPr>
              <a:t>You</a:t>
            </a:r>
            <a:r>
              <a:rPr lang="zh-CN" altLang="en-US" sz="2400" b="1" smtClean="0">
                <a:solidFill>
                  <a:srgbClr val="0066FF"/>
                </a:solidFill>
                <a:latin typeface="Arial" charset="0"/>
              </a:rPr>
              <a:t>’</a:t>
            </a:r>
            <a:r>
              <a:rPr lang="zh-CN" altLang="en-US" sz="2400" b="1" smtClean="0">
                <a:solidFill>
                  <a:srgbClr val="0066FF"/>
                </a:solidFill>
              </a:rPr>
              <a:t>re </a:t>
            </a:r>
            <a:r>
              <a:rPr lang="zh-CN" altLang="en-US" sz="2400" b="1" smtClean="0">
                <a:solidFill>
                  <a:srgbClr val="FF0066"/>
                </a:solidFill>
              </a:rPr>
              <a:t>welcome</a:t>
            </a:r>
            <a:r>
              <a:rPr lang="zh-CN" altLang="en-US" sz="2400" b="1" smtClean="0">
                <a:solidFill>
                  <a:srgbClr val="0066FF"/>
                </a:solidFill>
              </a:rPr>
              <a:t> to stay, but I</a:t>
            </a:r>
            <a:r>
              <a:rPr lang="zh-CN" altLang="en-US" sz="2400" b="1" smtClean="0">
                <a:solidFill>
                  <a:srgbClr val="0066FF"/>
                </a:solidFill>
                <a:latin typeface="Arial" charset="0"/>
              </a:rPr>
              <a:t>’</a:t>
            </a:r>
            <a:r>
              <a:rPr lang="zh-CN" altLang="en-US" sz="2400" b="1" smtClean="0">
                <a:solidFill>
                  <a:srgbClr val="0066FF"/>
                </a:solidFill>
              </a:rPr>
              <a:t>m sorry that we don</a:t>
            </a:r>
            <a:r>
              <a:rPr lang="zh-CN" altLang="en-US" sz="2400" b="1" smtClean="0">
                <a:solidFill>
                  <a:srgbClr val="0066FF"/>
                </a:solidFill>
                <a:latin typeface="Arial" charset="0"/>
              </a:rPr>
              <a:t>’</a:t>
            </a:r>
            <a:r>
              <a:rPr lang="zh-CN" altLang="en-US" sz="2400" b="1" smtClean="0">
                <a:solidFill>
                  <a:srgbClr val="0066FF"/>
                </a:solidFill>
              </a:rPr>
              <a:t>t allow pets </a:t>
            </a:r>
          </a:p>
          <a:p>
            <a:pPr eaLnBrk="1" hangingPunct="1">
              <a:lnSpc>
                <a:spcPct val="95000"/>
              </a:lnSpc>
              <a:buFont typeface="Arial" charset="0"/>
              <a:buNone/>
            </a:pPr>
            <a:r>
              <a:rPr lang="zh-CN" altLang="en-US" sz="2400" b="1" smtClean="0">
                <a:solidFill>
                  <a:srgbClr val="0066FF"/>
                </a:solidFill>
              </a:rPr>
              <a:t>here.欢迎您的入住，但是抱歉，我们酒店不允许宠物入内</a:t>
            </a:r>
          </a:p>
          <a:p>
            <a:pPr eaLnBrk="1" hangingPunct="1">
              <a:lnSpc>
                <a:spcPct val="95000"/>
              </a:lnSpc>
              <a:buFont typeface="Wingdings" pitchFamily="2" charset="2"/>
              <a:buChar char="Ø"/>
            </a:pPr>
            <a:r>
              <a:rPr lang="zh-CN" altLang="en-US" sz="2400" b="1" smtClean="0"/>
              <a:t> welcome 是形容词，意为</a:t>
            </a:r>
            <a:r>
              <a:rPr lang="zh-CN" altLang="en-US" sz="2400" b="1" smtClean="0">
                <a:latin typeface="Arial" charset="0"/>
              </a:rPr>
              <a:t>“</a:t>
            </a:r>
            <a:r>
              <a:rPr lang="zh-CN" altLang="en-US" sz="2400" b="1" smtClean="0"/>
              <a:t>受到欢迎的</a:t>
            </a:r>
            <a:r>
              <a:rPr lang="zh-CN" altLang="en-US" sz="2400" b="1" smtClean="0">
                <a:latin typeface="Arial" charset="0"/>
              </a:rPr>
              <a:t>”</a:t>
            </a:r>
            <a:r>
              <a:rPr lang="zh-CN" altLang="en-US" sz="2400" b="1" smtClean="0"/>
              <a:t>。如：</a:t>
            </a:r>
          </a:p>
          <a:p>
            <a:pPr eaLnBrk="1" hangingPunct="1">
              <a:lnSpc>
                <a:spcPct val="95000"/>
              </a:lnSpc>
              <a:buFont typeface="Arial" charset="0"/>
              <a:buNone/>
            </a:pPr>
            <a:r>
              <a:rPr lang="zh-CN" altLang="en-US" sz="2400" b="1" smtClean="0"/>
              <a:t>	随时都欢迎你来我们店。</a:t>
            </a:r>
          </a:p>
          <a:p>
            <a:pPr eaLnBrk="1" hangingPunct="1">
              <a:lnSpc>
                <a:spcPct val="95000"/>
              </a:lnSpc>
              <a:buFont typeface="Arial" charset="0"/>
              <a:buNone/>
            </a:pPr>
            <a:r>
              <a:rPr lang="zh-CN" altLang="en-US" sz="2400" b="1" smtClean="0"/>
              <a:t>	</a:t>
            </a:r>
            <a:r>
              <a:rPr lang="zh-CN" altLang="en-US" sz="2400" b="1" smtClean="0">
                <a:solidFill>
                  <a:srgbClr val="FF0066"/>
                </a:solidFill>
              </a:rPr>
              <a:t>You are always welcome to our shop.</a:t>
            </a:r>
          </a:p>
          <a:p>
            <a:pPr eaLnBrk="1" hangingPunct="1">
              <a:lnSpc>
                <a:spcPct val="95000"/>
              </a:lnSpc>
              <a:buFont typeface="Wingdings" pitchFamily="2" charset="2"/>
              <a:buChar char="Ø"/>
            </a:pPr>
            <a:r>
              <a:rPr lang="zh-CN" altLang="en-US" sz="2400" b="1" smtClean="0"/>
              <a:t>welcome的用法比较特殊，需要注意：</a:t>
            </a:r>
          </a:p>
          <a:p>
            <a:pPr eaLnBrk="1" hangingPunct="1">
              <a:lnSpc>
                <a:spcPct val="95000"/>
              </a:lnSpc>
              <a:buFont typeface="Wingdings" pitchFamily="2" charset="2"/>
              <a:buChar char="Ø"/>
            </a:pPr>
            <a:r>
              <a:rPr lang="zh-CN" altLang="en-US" sz="2400" b="1" smtClean="0"/>
              <a:t>表示</a:t>
            </a:r>
            <a:r>
              <a:rPr lang="zh-CN" altLang="en-US" sz="2400" b="1" smtClean="0">
                <a:latin typeface="Arial" charset="0"/>
              </a:rPr>
              <a:t>“</a:t>
            </a:r>
            <a:r>
              <a:rPr lang="zh-CN" altLang="en-US" sz="2400" b="1" smtClean="0"/>
              <a:t> 欢迎某人做某事</a:t>
            </a:r>
            <a:r>
              <a:rPr lang="zh-CN" altLang="en-US" sz="2400" b="1" smtClean="0">
                <a:latin typeface="Arial" charset="0"/>
              </a:rPr>
              <a:t>”</a:t>
            </a:r>
            <a:r>
              <a:rPr lang="zh-CN" altLang="en-US" sz="2400" b="1" smtClean="0"/>
              <a:t>时，要用sb be welcome to do sth，</a:t>
            </a:r>
          </a:p>
          <a:p>
            <a:pPr eaLnBrk="1" hangingPunct="1">
              <a:lnSpc>
                <a:spcPct val="95000"/>
              </a:lnSpc>
              <a:buFont typeface="Wingdings" pitchFamily="2" charset="2"/>
              <a:buChar char="Ø"/>
            </a:pPr>
            <a:r>
              <a:rPr lang="zh-CN" altLang="en-US" sz="2400" b="1" smtClean="0"/>
              <a:t>表示</a:t>
            </a:r>
            <a:r>
              <a:rPr lang="zh-CN" altLang="en-US" sz="2400" b="1" smtClean="0">
                <a:latin typeface="Arial" charset="0"/>
              </a:rPr>
              <a:t>“</a:t>
            </a:r>
            <a:r>
              <a:rPr lang="zh-CN" altLang="en-US" sz="2400" b="1" smtClean="0"/>
              <a:t>欢迎某人来某地</a:t>
            </a:r>
            <a:r>
              <a:rPr lang="zh-CN" altLang="en-US" sz="2400" b="1" smtClean="0">
                <a:latin typeface="Arial" charset="0"/>
              </a:rPr>
              <a:t>”</a:t>
            </a:r>
            <a:r>
              <a:rPr lang="zh-CN" altLang="en-US" sz="2400" b="1" smtClean="0"/>
              <a:t>时，用sb be welcome to some place，。如：</a:t>
            </a:r>
          </a:p>
          <a:p>
            <a:pPr eaLnBrk="1" hangingPunct="1">
              <a:lnSpc>
                <a:spcPct val="95000"/>
              </a:lnSpc>
              <a:buFont typeface="Arial" charset="0"/>
              <a:buNone/>
            </a:pPr>
            <a:r>
              <a:rPr lang="zh-CN" altLang="en-US" sz="2400" b="1" smtClean="0"/>
              <a:t>	欢迎外国人参观广州。</a:t>
            </a:r>
          </a:p>
          <a:p>
            <a:pPr eaLnBrk="1" hangingPunct="1">
              <a:lnSpc>
                <a:spcPct val="95000"/>
              </a:lnSpc>
              <a:buFont typeface="Arial" charset="0"/>
              <a:buNone/>
            </a:pPr>
            <a:r>
              <a:rPr lang="zh-CN" altLang="en-US" sz="2400" b="1" smtClean="0">
                <a:solidFill>
                  <a:srgbClr val="FF0066"/>
                </a:solidFill>
              </a:rPr>
              <a:t>	Foreigners are welcome to visit Guangzhou. </a:t>
            </a:r>
          </a:p>
          <a:p>
            <a:pPr eaLnBrk="1" hangingPunct="1">
              <a:lnSpc>
                <a:spcPct val="95000"/>
              </a:lnSpc>
              <a:buFont typeface="Arial" charset="0"/>
              <a:buNone/>
            </a:pPr>
            <a:r>
              <a:rPr lang="zh-CN" altLang="en-US" sz="2400" b="1" smtClean="0"/>
              <a:t>	欢迎您来中国。</a:t>
            </a:r>
          </a:p>
          <a:p>
            <a:pPr eaLnBrk="1" hangingPunct="1">
              <a:lnSpc>
                <a:spcPct val="95000"/>
              </a:lnSpc>
              <a:buFont typeface="Arial" charset="0"/>
              <a:buNone/>
            </a:pPr>
            <a:r>
              <a:rPr lang="zh-CN" altLang="en-US" sz="2400" b="1" smtClean="0"/>
              <a:t>	</a:t>
            </a:r>
            <a:r>
              <a:rPr lang="zh-CN" altLang="en-US" sz="2400" b="1" smtClean="0">
                <a:solidFill>
                  <a:srgbClr val="FF0066"/>
                </a:solidFill>
              </a:rPr>
              <a:t>You are welcome to China.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zh-CN" altLang="en-US" sz="2400" smtClean="0"/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4213" y="981075"/>
            <a:ext cx="8085137" cy="5114925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3000" b="1" smtClean="0">
                <a:solidFill>
                  <a:srgbClr val="000000"/>
                </a:solidFill>
              </a:rPr>
              <a:t>根据中文意思完成句子。</a:t>
            </a:r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3000" b="1" smtClean="0">
                <a:solidFill>
                  <a:srgbClr val="000000"/>
                </a:solidFill>
              </a:rPr>
              <a:t>1. 我不欢迎陌生人来我家。</a:t>
            </a:r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3000" b="1" smtClean="0">
                <a:solidFill>
                  <a:srgbClr val="000000"/>
                </a:solidFill>
              </a:rPr>
              <a:t>	Strangers _____ _____ _____my house.</a:t>
            </a:r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endParaRPr lang="zh-CN" altLang="en-US" sz="3000" b="1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3000" b="1" smtClean="0">
                <a:solidFill>
                  <a:srgbClr val="000000"/>
                </a:solidFill>
              </a:rPr>
              <a:t>2. 欢迎你来我的花园品茶。</a:t>
            </a:r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3000" b="1" smtClean="0">
                <a:solidFill>
                  <a:srgbClr val="000000"/>
                </a:solidFill>
              </a:rPr>
              <a:t>	_____ _____ _____ my garden to have some tea.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971550" y="4941888"/>
            <a:ext cx="332581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66"/>
                </a:solidFill>
              </a:rPr>
              <a:t>You’re welcome to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2844800" y="2709863"/>
            <a:ext cx="3189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66"/>
                </a:solidFill>
              </a:rPr>
              <a:t>aren’t welcome to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ldLvl="0" autoUpdateAnimBg="0"/>
      <p:bldP spid="35844" grpId="0" bldLvl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Text Box 2"/>
          <p:cNvSpPr txBox="1">
            <a:spLocks noChangeArrowheads="1"/>
          </p:cNvSpPr>
          <p:nvPr/>
        </p:nvSpPr>
        <p:spPr bwMode="auto">
          <a:xfrm>
            <a:off x="2411413" y="333375"/>
            <a:ext cx="53292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>
                <a:solidFill>
                  <a:srgbClr val="D60093"/>
                </a:solidFill>
                <a:latin typeface="Franklin Gothic Demi"/>
              </a:rPr>
              <a:t>Language points</a:t>
            </a: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468313" y="1296988"/>
            <a:ext cx="8351837" cy="556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30000"/>
              </a:spcBef>
              <a:buFont typeface="Arial" charset="0"/>
              <a:buAutoNum type="arabicPeriod"/>
            </a:pPr>
            <a:r>
              <a:rPr lang="zh-CN" altLang="zh-CN" sz="2800">
                <a:latin typeface="Calibri" pitchFamily="34" charset="0"/>
              </a:rPr>
              <a:t>One day, John Dancer and Charlie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arrived at</a:t>
            </a:r>
            <a:r>
              <a:rPr lang="zh-CN" altLang="zh-CN" sz="2800">
                <a:latin typeface="Calibri" pitchFamily="34" charset="0"/>
              </a:rPr>
              <a:t> a hotel.</a:t>
            </a:r>
          </a:p>
          <a:p>
            <a:pPr marL="342900" indent="-342900">
              <a:spcBef>
                <a:spcPct val="30000"/>
              </a:spcBef>
            </a:pPr>
            <a:r>
              <a:rPr lang="zh-CN" altLang="zh-CN" sz="2800">
                <a:solidFill>
                  <a:srgbClr val="000000"/>
                </a:solidFill>
              </a:rPr>
              <a:t>    </a:t>
            </a:r>
            <a:r>
              <a:rPr lang="zh-CN" altLang="zh-CN" sz="2800">
                <a:solidFill>
                  <a:srgbClr val="000000"/>
                </a:solidFill>
                <a:latin typeface="Calibri" pitchFamily="34" charset="0"/>
              </a:rPr>
              <a:t>arrive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in</a:t>
            </a:r>
            <a:r>
              <a:rPr lang="zh-CN" altLang="en-US" sz="2800">
                <a:solidFill>
                  <a:srgbClr val="000000"/>
                </a:solidFill>
                <a:latin typeface="Calibri" pitchFamily="34" charset="0"/>
              </a:rPr>
              <a:t>后面一般加较</a:t>
            </a:r>
            <a:r>
              <a:rPr lang="zh-CN" altLang="en-US" sz="2800">
                <a:solidFill>
                  <a:schemeClr val="hlink"/>
                </a:solidFill>
                <a:latin typeface="Calibri" pitchFamily="34" charset="0"/>
              </a:rPr>
              <a:t>大</a:t>
            </a:r>
            <a:r>
              <a:rPr lang="zh-CN" altLang="en-US" sz="2800">
                <a:solidFill>
                  <a:srgbClr val="000000"/>
                </a:solidFill>
                <a:latin typeface="Calibri" pitchFamily="34" charset="0"/>
              </a:rPr>
              <a:t>的</a:t>
            </a:r>
            <a:r>
              <a:rPr lang="zh-CN" altLang="en-US" sz="2800">
                <a:solidFill>
                  <a:schemeClr val="hlink"/>
                </a:solidFill>
                <a:latin typeface="Calibri" pitchFamily="34" charset="0"/>
              </a:rPr>
              <a:t>地方</a:t>
            </a:r>
            <a:r>
              <a:rPr lang="zh-CN" altLang="en-US" sz="2800">
                <a:solidFill>
                  <a:srgbClr val="000000"/>
                </a:solidFill>
                <a:latin typeface="Calibri" pitchFamily="34" charset="0"/>
              </a:rPr>
              <a:t>，如国家，省份，城市等。</a:t>
            </a:r>
            <a:r>
              <a:rPr lang="zh-CN" altLang="zh-CN" sz="2800">
                <a:solidFill>
                  <a:srgbClr val="000000"/>
                </a:solidFill>
                <a:latin typeface="Calibri" pitchFamily="34" charset="0"/>
              </a:rPr>
              <a:t>arrive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at</a:t>
            </a:r>
            <a:r>
              <a:rPr lang="zh-CN" altLang="en-US" sz="2800">
                <a:solidFill>
                  <a:srgbClr val="000000"/>
                </a:solidFill>
                <a:latin typeface="Calibri" pitchFamily="34" charset="0"/>
              </a:rPr>
              <a:t>后面一般加较</a:t>
            </a:r>
            <a:r>
              <a:rPr lang="zh-CN" altLang="en-US" sz="2800">
                <a:solidFill>
                  <a:schemeClr val="hlink"/>
                </a:solidFill>
                <a:latin typeface="Calibri" pitchFamily="34" charset="0"/>
              </a:rPr>
              <a:t>小</a:t>
            </a:r>
            <a:r>
              <a:rPr lang="zh-CN" altLang="en-US" sz="2800">
                <a:solidFill>
                  <a:srgbClr val="000000"/>
                </a:solidFill>
                <a:latin typeface="Calibri" pitchFamily="34" charset="0"/>
              </a:rPr>
              <a:t>的</a:t>
            </a:r>
            <a:r>
              <a:rPr lang="zh-CN" altLang="en-US" sz="2800">
                <a:solidFill>
                  <a:schemeClr val="hlink"/>
                </a:solidFill>
                <a:latin typeface="Calibri" pitchFamily="34" charset="0"/>
              </a:rPr>
              <a:t>地方</a:t>
            </a:r>
            <a:r>
              <a:rPr lang="zh-CN" altLang="en-US" sz="2800">
                <a:solidFill>
                  <a:srgbClr val="000000"/>
                </a:solidFill>
                <a:latin typeface="Calibri" pitchFamily="34" charset="0"/>
              </a:rPr>
              <a:t>，如车站、机场、村庄、学校等。若后面没有地点或跟方位副词则不需要加介词。如</a:t>
            </a:r>
            <a:r>
              <a:rPr lang="zh-CN" altLang="en-US" sz="2800">
                <a:solidFill>
                  <a:srgbClr val="000000"/>
                </a:solidFill>
                <a:latin typeface="宋体" charset="-122"/>
              </a:rPr>
              <a:t>：</a:t>
            </a:r>
          </a:p>
          <a:p>
            <a:pPr marL="342900" indent="-342900">
              <a:spcBef>
                <a:spcPct val="30000"/>
              </a:spcBef>
            </a:pPr>
            <a:r>
              <a:rPr lang="zh-CN" altLang="en-US" sz="2800">
                <a:solidFill>
                  <a:srgbClr val="000000"/>
                </a:solidFill>
                <a:latin typeface="宋体" charset="-122"/>
              </a:rPr>
              <a:t>  </a:t>
            </a:r>
            <a:r>
              <a:rPr lang="zh-CN" altLang="zh-CN" sz="2800">
                <a:latin typeface="Calibri" pitchFamily="34" charset="0"/>
              </a:rPr>
              <a:t>He will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arrive at school</a:t>
            </a:r>
            <a:r>
              <a:rPr lang="zh-CN" altLang="zh-CN" sz="2800">
                <a:latin typeface="Calibri" pitchFamily="34" charset="0"/>
              </a:rPr>
              <a:t> soon.</a:t>
            </a:r>
          </a:p>
          <a:p>
            <a:pPr marL="342900" indent="-342900">
              <a:spcBef>
                <a:spcPct val="30000"/>
              </a:spcBef>
            </a:pPr>
            <a:r>
              <a:rPr lang="zh-CN" altLang="zh-CN" sz="2800">
                <a:solidFill>
                  <a:srgbClr val="000000"/>
                </a:solidFill>
                <a:latin typeface="宋体" charset="-122"/>
              </a:rPr>
              <a:t>  </a:t>
            </a:r>
            <a:r>
              <a:rPr lang="zh-CN" altLang="en-US" sz="2800">
                <a:solidFill>
                  <a:srgbClr val="000000"/>
                </a:solidFill>
                <a:latin typeface="宋体" charset="-122"/>
              </a:rPr>
              <a:t>他将很快到达学校。</a:t>
            </a:r>
          </a:p>
          <a:p>
            <a:pPr marL="342900" indent="-342900">
              <a:spcBef>
                <a:spcPct val="30000"/>
              </a:spcBef>
            </a:pPr>
            <a:r>
              <a:rPr lang="zh-CN" altLang="zh-CN" sz="2800">
                <a:latin typeface="Calibri" pitchFamily="34" charset="0"/>
                <a:cs typeface="Times New Roman" pitchFamily="18" charset="0"/>
              </a:rPr>
              <a:t>    Mr. Wang 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  <a:cs typeface="Times New Roman" pitchFamily="18" charset="0"/>
              </a:rPr>
              <a:t>arrived in London</a:t>
            </a:r>
            <a:r>
              <a:rPr lang="zh-CN" altLang="zh-CN" sz="2800">
                <a:latin typeface="Calibri" pitchFamily="34" charset="0"/>
                <a:cs typeface="Times New Roman" pitchFamily="18" charset="0"/>
              </a:rPr>
              <a:t> yesterday.</a:t>
            </a:r>
            <a:endParaRPr lang="zh-CN" altLang="zh-CN" sz="2800">
              <a:solidFill>
                <a:srgbClr val="000000"/>
              </a:solidFill>
              <a:latin typeface="宋体" charset="-122"/>
            </a:endParaRPr>
          </a:p>
          <a:p>
            <a:pPr marL="342900" indent="-342900">
              <a:spcBef>
                <a:spcPct val="30000"/>
              </a:spcBef>
            </a:pPr>
            <a:r>
              <a:rPr lang="zh-CN" altLang="zh-CN" sz="2800">
                <a:solidFill>
                  <a:srgbClr val="000000"/>
                </a:solidFill>
                <a:latin typeface="宋体" charset="-122"/>
              </a:rPr>
              <a:t>  </a:t>
            </a:r>
            <a:r>
              <a:rPr lang="zh-CN" altLang="en-US" sz="2800">
                <a:solidFill>
                  <a:srgbClr val="000000"/>
                </a:solidFill>
                <a:latin typeface="宋体" charset="-122"/>
              </a:rPr>
              <a:t>王先生昨天到达了伦敦。 </a:t>
            </a:r>
            <a:endParaRPr lang="zh-CN" altLang="en-US" sz="2800">
              <a:latin typeface="Calibri" pitchFamily="34" charset="0"/>
            </a:endParaRPr>
          </a:p>
          <a:p>
            <a:pPr marL="342900" indent="-342900">
              <a:spcBef>
                <a:spcPct val="30000"/>
              </a:spcBef>
              <a:buFont typeface="Arial" charset="0"/>
              <a:buAutoNum type="arabicPeriod"/>
            </a:pPr>
            <a:endParaRPr lang="zh-CN" altLang="zh-CN" sz="2800">
              <a:latin typeface="Calibri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0" y="692150"/>
            <a:ext cx="8964613" cy="558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2.  I’m sorry that we don’t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allow</a:t>
            </a:r>
            <a:r>
              <a:rPr lang="zh-CN" altLang="zh-CN" sz="2800">
                <a:latin typeface="Calibri" pitchFamily="34" charset="0"/>
              </a:rPr>
              <a:t> pets here.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solidFill>
                  <a:srgbClr val="000000"/>
                </a:solidFill>
              </a:rPr>
              <a:t>     </a:t>
            </a:r>
            <a:r>
              <a:rPr lang="zh-CN" altLang="zh-CN" sz="2800">
                <a:solidFill>
                  <a:srgbClr val="0000FF"/>
                </a:solidFill>
                <a:latin typeface="Calibri" pitchFamily="34" charset="0"/>
              </a:rPr>
              <a:t>allow sb. to do sth.</a:t>
            </a:r>
            <a:r>
              <a:rPr lang="zh-CN" altLang="zh-CN" sz="2800">
                <a:solidFill>
                  <a:srgbClr val="0000FF"/>
                </a:solidFill>
              </a:rPr>
              <a:t> </a:t>
            </a:r>
            <a:r>
              <a:rPr lang="zh-CN" altLang="en-US" sz="2800">
                <a:solidFill>
                  <a:srgbClr val="0000FF"/>
                </a:solidFill>
              </a:rPr>
              <a:t>允许某人做某事</a:t>
            </a:r>
            <a:endParaRPr lang="zh-CN" altLang="en-US" sz="2800">
              <a:solidFill>
                <a:srgbClr val="0000FF"/>
              </a:solidFill>
              <a:latin typeface="宋体" charset="-122"/>
            </a:endParaRP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en-US" sz="2800">
                <a:solidFill>
                  <a:srgbClr val="000000"/>
                </a:solidFill>
                <a:latin typeface="宋体" charset="-122"/>
              </a:rPr>
              <a:t>   大部分女孩家长不允许她们在外面呆得太晚。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en-US" sz="2800">
                <a:solidFill>
                  <a:srgbClr val="000000"/>
                </a:solidFill>
                <a:latin typeface="宋体" charset="-122"/>
              </a:rPr>
              <a:t>   </a:t>
            </a:r>
            <a:r>
              <a:rPr lang="zh-CN" altLang="zh-CN" sz="2800">
                <a:latin typeface="Calibri" pitchFamily="34" charset="0"/>
              </a:rPr>
              <a:t>Most girls’ parents don’t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allow them to stay</a:t>
            </a:r>
            <a:r>
              <a:rPr lang="zh-CN" altLang="zh-CN" sz="2800">
                <a:latin typeface="Calibri" pitchFamily="34" charset="0"/>
              </a:rPr>
              <a:t> out late.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  <a:buFont typeface="Arial" charset="0"/>
              <a:buAutoNum type="arabicPeriod" startAt="3"/>
            </a:pPr>
            <a:r>
              <a:rPr lang="zh-CN" altLang="zh-CN" sz="2800">
                <a:latin typeface="Calibri" pitchFamily="34" charset="0"/>
              </a:rPr>
              <a:t>I’m blind and I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can’t</a:t>
            </a:r>
            <a:r>
              <a:rPr lang="zh-CN" altLang="zh-CN" sz="2800">
                <a:latin typeface="Calibri" pitchFamily="34" charset="0"/>
              </a:rPr>
              <a:t> go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anywhere</a:t>
            </a:r>
            <a:r>
              <a:rPr lang="zh-CN" altLang="zh-CN" sz="2800">
                <a:latin typeface="Calibri" pitchFamily="34" charset="0"/>
              </a:rPr>
              <a:t>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by myself</a:t>
            </a:r>
            <a:r>
              <a:rPr lang="zh-CN" altLang="zh-CN" sz="2800">
                <a:latin typeface="Calibri" pitchFamily="34" charset="0"/>
              </a:rPr>
              <a:t>.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</a:t>
            </a:r>
            <a:r>
              <a:rPr lang="zh-CN" altLang="zh-CN" sz="2800">
                <a:solidFill>
                  <a:srgbClr val="0000FF"/>
                </a:solidFill>
                <a:latin typeface="Calibri" pitchFamily="34" charset="0"/>
              </a:rPr>
              <a:t>not…anywhere = nowhere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</a:t>
            </a:r>
            <a:r>
              <a:rPr lang="zh-CN" altLang="en-US" sz="2800">
                <a:latin typeface="Calibri" pitchFamily="34" charset="0"/>
              </a:rPr>
              <a:t>没有地图的帮助，我哪儿也去不了。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I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can’t</a:t>
            </a:r>
            <a:r>
              <a:rPr lang="zh-CN" altLang="zh-CN" sz="2800">
                <a:latin typeface="Calibri" pitchFamily="34" charset="0"/>
              </a:rPr>
              <a:t> go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anywhere</a:t>
            </a:r>
            <a:r>
              <a:rPr lang="zh-CN" altLang="zh-CN" sz="2800">
                <a:latin typeface="Calibri" pitchFamily="34" charset="0"/>
              </a:rPr>
              <a:t> without the help of a map.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I can go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nowhere</a:t>
            </a:r>
            <a:r>
              <a:rPr lang="zh-CN" altLang="zh-CN" sz="2800">
                <a:latin typeface="Calibri" pitchFamily="34" charset="0"/>
              </a:rPr>
              <a:t> without the help of a map.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</a:t>
            </a:r>
            <a:r>
              <a:rPr lang="zh-CN" altLang="zh-CN" sz="2800">
                <a:solidFill>
                  <a:srgbClr val="0000FF"/>
                </a:solidFill>
                <a:latin typeface="Calibri" pitchFamily="34" charset="0"/>
              </a:rPr>
              <a:t>by oneself </a:t>
            </a:r>
            <a:r>
              <a:rPr lang="zh-CN" altLang="en-US" sz="2800">
                <a:solidFill>
                  <a:srgbClr val="0000FF"/>
                </a:solidFill>
                <a:latin typeface="Calibri" pitchFamily="34" charset="0"/>
              </a:rPr>
              <a:t>独自， 相当于</a:t>
            </a:r>
            <a:r>
              <a:rPr lang="zh-CN" altLang="zh-CN" sz="2800">
                <a:solidFill>
                  <a:srgbClr val="0000FF"/>
                </a:solidFill>
                <a:latin typeface="Calibri" pitchFamily="34" charset="0"/>
              </a:rPr>
              <a:t>on one’s own</a:t>
            </a:r>
            <a:r>
              <a:rPr lang="zh-CN" altLang="en-US" sz="2800">
                <a:solidFill>
                  <a:srgbClr val="0000FF"/>
                </a:solidFill>
                <a:latin typeface="Calibri" pitchFamily="34" charset="0"/>
              </a:rPr>
              <a:t>或</a:t>
            </a:r>
            <a:r>
              <a:rPr lang="zh-CN" altLang="zh-CN" sz="2800">
                <a:solidFill>
                  <a:srgbClr val="0000FF"/>
                </a:solidFill>
                <a:latin typeface="Calibri" pitchFamily="34" charset="0"/>
              </a:rPr>
              <a:t>alone</a:t>
            </a:r>
            <a:r>
              <a:rPr lang="zh-CN" altLang="en-US" sz="2800">
                <a:latin typeface="Calibri" pitchFamily="34" charset="0"/>
              </a:rPr>
              <a:t>。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</a:t>
            </a:r>
            <a:r>
              <a:rPr lang="zh-CN" altLang="en-US" sz="2800">
                <a:latin typeface="Calibri" pitchFamily="34" charset="0"/>
              </a:rPr>
              <a:t>家长不应该让他们的小孩独自呆在家里。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Parents should not let their young children stay at 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home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by  themselves</a:t>
            </a:r>
            <a:r>
              <a:rPr lang="zh-CN" altLang="zh-CN" sz="2800"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78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78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78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78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3789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3789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90911">
            <a:off x="5219700" y="908050"/>
            <a:ext cx="2673350" cy="354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480000">
            <a:off x="755650" y="765175"/>
            <a:ext cx="3529013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4149725"/>
            <a:ext cx="482917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TextBox 8"/>
          <p:cNvSpPr txBox="1">
            <a:spLocks noChangeArrowheads="1"/>
          </p:cNvSpPr>
          <p:nvPr/>
        </p:nvSpPr>
        <p:spPr bwMode="auto">
          <a:xfrm>
            <a:off x="6804025" y="1844675"/>
            <a:ext cx="24542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>
                <a:solidFill>
                  <a:srgbClr val="6600CC"/>
                </a:solidFill>
                <a:latin typeface="Tahoma" pitchFamily="34" charset="0"/>
              </a:rPr>
              <a:t> a guide dog</a:t>
            </a:r>
          </a:p>
        </p:txBody>
      </p:sp>
      <p:sp>
        <p:nvSpPr>
          <p:cNvPr id="8198" name="TextBox 10"/>
          <p:cNvSpPr txBox="1">
            <a:spLocks noChangeArrowheads="1"/>
          </p:cNvSpPr>
          <p:nvPr/>
        </p:nvSpPr>
        <p:spPr bwMode="auto">
          <a:xfrm>
            <a:off x="2700338" y="1773238"/>
            <a:ext cx="27352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>
                <a:solidFill>
                  <a:srgbClr val="6600CC"/>
                </a:solidFill>
                <a:latin typeface="Tahoma" pitchFamily="34" charset="0"/>
              </a:rPr>
              <a:t> a rescue  dog</a:t>
            </a:r>
          </a:p>
        </p:txBody>
      </p:sp>
      <p:sp>
        <p:nvSpPr>
          <p:cNvPr id="8199" name="TextBox 12"/>
          <p:cNvSpPr txBox="1">
            <a:spLocks noChangeArrowheads="1"/>
          </p:cNvSpPr>
          <p:nvPr/>
        </p:nvSpPr>
        <p:spPr bwMode="auto">
          <a:xfrm flipH="1">
            <a:off x="2794000" y="4583113"/>
            <a:ext cx="27511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>
                <a:solidFill>
                  <a:srgbClr val="6600CC"/>
                </a:solidFill>
                <a:latin typeface="Tahoma" pitchFamily="34" charset="0"/>
              </a:rPr>
              <a:t> a police dog</a:t>
            </a:r>
          </a:p>
        </p:txBody>
      </p:sp>
      <p:sp>
        <p:nvSpPr>
          <p:cNvPr id="78855" name="AutoShape 8"/>
          <p:cNvSpPr>
            <a:spLocks noChangeArrowheads="1"/>
          </p:cNvSpPr>
          <p:nvPr/>
        </p:nvSpPr>
        <p:spPr bwMode="auto">
          <a:xfrm>
            <a:off x="1547813" y="1125538"/>
            <a:ext cx="503237" cy="358775"/>
          </a:xfrm>
          <a:prstGeom prst="flowChartDelay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Tahoma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utoUpdateAnimBg="0"/>
      <p:bldP spid="8198" grpId="0" autoUpdateAnimBg="0"/>
      <p:bldP spid="8199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41338" y="766763"/>
            <a:ext cx="8085137" cy="5472112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 typeface="Arial" charset="0"/>
              <a:buNone/>
            </a:pPr>
            <a:r>
              <a:rPr lang="zh-CN" altLang="en-US" sz="3000" b="1" smtClean="0">
                <a:solidFill>
                  <a:srgbClr val="000000"/>
                </a:solidFill>
              </a:rPr>
              <a:t>同义句转换。</a:t>
            </a:r>
          </a:p>
          <a:p>
            <a:pPr eaLnBrk="1" hangingPunct="1">
              <a:lnSpc>
                <a:spcPct val="110000"/>
              </a:lnSpc>
              <a:buFont typeface="Arial" charset="0"/>
              <a:buNone/>
            </a:pPr>
            <a:r>
              <a:rPr lang="zh-CN" altLang="en-US" sz="3000" b="1" smtClean="0">
                <a:solidFill>
                  <a:srgbClr val="000000"/>
                </a:solidFill>
              </a:rPr>
              <a:t>1. If you are busy, I can go there alone. </a:t>
            </a:r>
          </a:p>
          <a:p>
            <a:pPr eaLnBrk="1" hangingPunct="1">
              <a:lnSpc>
                <a:spcPct val="110000"/>
              </a:lnSpc>
              <a:buFont typeface="Arial" charset="0"/>
              <a:buNone/>
            </a:pPr>
            <a:r>
              <a:rPr lang="zh-CN" altLang="en-US" sz="3000" b="1" smtClean="0">
                <a:solidFill>
                  <a:srgbClr val="000000"/>
                </a:solidFill>
              </a:rPr>
              <a:t>    If you are busy, I can go there _____ _____.</a:t>
            </a:r>
          </a:p>
          <a:p>
            <a:pPr eaLnBrk="1" hangingPunct="1">
              <a:lnSpc>
                <a:spcPct val="110000"/>
              </a:lnSpc>
              <a:buFont typeface="Arial" charset="0"/>
              <a:buNone/>
            </a:pPr>
            <a:r>
              <a:rPr lang="zh-CN" altLang="en-US" sz="3000" b="1" smtClean="0">
                <a:solidFill>
                  <a:srgbClr val="000000"/>
                </a:solidFill>
              </a:rPr>
              <a:t>选择最佳答案填空。</a:t>
            </a:r>
          </a:p>
          <a:p>
            <a:pPr eaLnBrk="1" hangingPunct="1">
              <a:lnSpc>
                <a:spcPct val="110000"/>
              </a:lnSpc>
              <a:buFont typeface="Arial" charset="0"/>
              <a:buNone/>
            </a:pPr>
            <a:r>
              <a:rPr lang="zh-CN" altLang="en-US" sz="3000" b="1" smtClean="0">
                <a:solidFill>
                  <a:srgbClr val="000000"/>
                </a:solidFill>
              </a:rPr>
              <a:t>(     )2. She usually cooks meals by _____.</a:t>
            </a:r>
          </a:p>
          <a:p>
            <a:pPr eaLnBrk="1" hangingPunct="1">
              <a:lnSpc>
                <a:spcPct val="110000"/>
              </a:lnSpc>
              <a:buFont typeface="Arial" charset="0"/>
              <a:buNone/>
            </a:pPr>
            <a:r>
              <a:rPr lang="zh-CN" altLang="en-US" sz="3000" b="1" smtClean="0">
                <a:solidFill>
                  <a:srgbClr val="000000"/>
                </a:solidFill>
              </a:rPr>
              <a:t>		A. she    B. her    C. hers    D. herself</a:t>
            </a:r>
          </a:p>
          <a:p>
            <a:pPr eaLnBrk="1" hangingPunct="1">
              <a:lnSpc>
                <a:spcPct val="110000"/>
              </a:lnSpc>
              <a:buFont typeface="Arial" charset="0"/>
              <a:buNone/>
            </a:pPr>
            <a:r>
              <a:rPr lang="zh-CN" altLang="en-US" sz="3000" b="1" smtClean="0">
                <a:solidFill>
                  <a:srgbClr val="000000"/>
                </a:solidFill>
              </a:rPr>
              <a:t>根据中文意思完成句子。</a:t>
            </a:r>
          </a:p>
          <a:p>
            <a:pPr eaLnBrk="1" hangingPunct="1">
              <a:lnSpc>
                <a:spcPct val="110000"/>
              </a:lnSpc>
              <a:buFont typeface="Arial" charset="0"/>
              <a:buNone/>
            </a:pPr>
            <a:r>
              <a:rPr lang="zh-CN" altLang="en-US" sz="3000" b="1" smtClean="0">
                <a:solidFill>
                  <a:srgbClr val="000000"/>
                </a:solidFill>
              </a:rPr>
              <a:t>3. 他不得不自己完成这项工作。</a:t>
            </a:r>
          </a:p>
          <a:p>
            <a:pPr eaLnBrk="1" hangingPunct="1">
              <a:lnSpc>
                <a:spcPct val="110000"/>
              </a:lnSpc>
              <a:buFont typeface="Arial" charset="0"/>
              <a:buNone/>
            </a:pPr>
            <a:r>
              <a:rPr lang="zh-CN" altLang="en-US" sz="3000" b="1" smtClean="0">
                <a:solidFill>
                  <a:srgbClr val="000000"/>
                </a:solidFill>
              </a:rPr>
              <a:t>	He has to finish the work _____ _____.</a:t>
            </a: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5003800" y="5516563"/>
            <a:ext cx="1692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66"/>
                </a:solidFill>
              </a:rPr>
              <a:t>by himself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5724525" y="1917700"/>
            <a:ext cx="15938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66"/>
                </a:solidFill>
              </a:rPr>
              <a:t>by myself</a:t>
            </a: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755650" y="3213100"/>
            <a:ext cx="4413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66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ldLvl="0" autoUpdateAnimBg="0"/>
      <p:bldP spid="38916" grpId="0" bldLvl="0" autoUpdateAnimBg="0"/>
      <p:bldP spid="38917" grpId="0" bldLvl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179388" y="476250"/>
            <a:ext cx="8713787" cy="588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4.  The receptionist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apologized</a:t>
            </a:r>
            <a:r>
              <a:rPr lang="zh-CN" altLang="zh-CN" sz="2800">
                <a:latin typeface="Calibri" pitchFamily="34" charset="0"/>
              </a:rPr>
              <a:t> and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led</a:t>
            </a:r>
            <a:r>
              <a:rPr lang="zh-CN" altLang="zh-CN" sz="2800">
                <a:latin typeface="Calibri" pitchFamily="34" charset="0"/>
              </a:rPr>
              <a:t> John and Charlie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to</a:t>
            </a:r>
            <a:r>
              <a:rPr lang="zh-CN" altLang="zh-CN" sz="2800">
                <a:latin typeface="Calibri" pitchFamily="34" charset="0"/>
              </a:rPr>
              <a:t>   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their room.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solidFill>
                  <a:srgbClr val="0000FF"/>
                </a:solidFill>
                <a:latin typeface="Calibri" pitchFamily="34" charset="0"/>
              </a:rPr>
              <a:t>     apologize to sb. </a:t>
            </a:r>
            <a:r>
              <a:rPr lang="zh-CN" altLang="en-US" sz="2800">
                <a:solidFill>
                  <a:srgbClr val="0000FF"/>
                </a:solidFill>
                <a:latin typeface="Calibri" pitchFamily="34" charset="0"/>
              </a:rPr>
              <a:t>向某人道歉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</a:t>
            </a:r>
            <a:r>
              <a:rPr lang="zh-CN" altLang="en-US" sz="2800">
                <a:latin typeface="Calibri" pitchFamily="34" charset="0"/>
              </a:rPr>
              <a:t>因为再次迟到，你必须向张老师道歉。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You must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apologize to Mr. Zhang</a:t>
            </a:r>
            <a:r>
              <a:rPr lang="zh-CN" altLang="zh-CN" sz="2800">
                <a:latin typeface="Calibri" pitchFamily="34" charset="0"/>
              </a:rPr>
              <a:t> for being late again.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</a:t>
            </a:r>
            <a:r>
              <a:rPr lang="zh-CN" altLang="zh-CN" sz="2800">
                <a:solidFill>
                  <a:srgbClr val="0000FF"/>
                </a:solidFill>
                <a:latin typeface="Calibri" pitchFamily="34" charset="0"/>
              </a:rPr>
              <a:t>lead sb. to … </a:t>
            </a:r>
            <a:r>
              <a:rPr lang="zh-CN" altLang="en-US" sz="2800">
                <a:solidFill>
                  <a:srgbClr val="0000FF"/>
                </a:solidFill>
                <a:latin typeface="Calibri" pitchFamily="34" charset="0"/>
              </a:rPr>
              <a:t>带着（某人）到某地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</a:t>
            </a:r>
            <a:r>
              <a:rPr lang="zh-CN" altLang="en-US" sz="2800">
                <a:latin typeface="Calibri" pitchFamily="34" charset="0"/>
              </a:rPr>
              <a:t>她带着老人到了客厅。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She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led the old man to</a:t>
            </a:r>
            <a:r>
              <a:rPr lang="zh-CN" altLang="zh-CN" sz="2800">
                <a:latin typeface="Calibri" pitchFamily="34" charset="0"/>
              </a:rPr>
              <a:t> the sitting room.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5.  John was very tired. He soon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fell asleep</a:t>
            </a:r>
            <a:r>
              <a:rPr lang="zh-CN" altLang="zh-CN" sz="2800">
                <a:latin typeface="Calibri" pitchFamily="34" charset="0"/>
              </a:rPr>
              <a:t>.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</a:t>
            </a:r>
            <a:r>
              <a:rPr lang="zh-CN" altLang="zh-CN" sz="2800">
                <a:solidFill>
                  <a:srgbClr val="0000FF"/>
                </a:solidFill>
                <a:latin typeface="Calibri" pitchFamily="34" charset="0"/>
              </a:rPr>
              <a:t>fall asleep </a:t>
            </a:r>
            <a:r>
              <a:rPr lang="zh-CN" altLang="en-US" sz="2800">
                <a:solidFill>
                  <a:srgbClr val="0000FF"/>
                </a:solidFill>
                <a:latin typeface="Calibri" pitchFamily="34" charset="0"/>
              </a:rPr>
              <a:t>入睡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Sally</a:t>
            </a:r>
            <a:r>
              <a:rPr lang="zh-CN" altLang="en-US" sz="2800">
                <a:latin typeface="Calibri" pitchFamily="34" charset="0"/>
              </a:rPr>
              <a:t>上了床立刻就睡着了。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Sally went to bed and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fell asleep</a:t>
            </a:r>
            <a:r>
              <a:rPr lang="zh-CN" altLang="zh-CN" sz="2800">
                <a:latin typeface="Calibri" pitchFamily="34" charset="0"/>
              </a:rPr>
              <a:t> at once.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9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99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99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99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99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99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99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3993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179388" y="260350"/>
            <a:ext cx="8640762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6.  John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woke up</a:t>
            </a:r>
            <a:r>
              <a:rPr lang="zh-CN" altLang="zh-CN" sz="2800">
                <a:latin typeface="Calibri" pitchFamily="34" charset="0"/>
              </a:rPr>
              <a:t> and smelt smoke.</a:t>
            </a:r>
          </a:p>
          <a:p>
            <a:pPr marL="342900" indent="-342900"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</a:t>
            </a:r>
            <a:r>
              <a:rPr lang="zh-CN" altLang="zh-CN" sz="2800">
                <a:solidFill>
                  <a:srgbClr val="0000FF"/>
                </a:solidFill>
                <a:latin typeface="Calibri" pitchFamily="34" charset="0"/>
              </a:rPr>
              <a:t>wake up </a:t>
            </a:r>
            <a:r>
              <a:rPr lang="zh-CN" altLang="en-US" sz="2800">
                <a:solidFill>
                  <a:srgbClr val="0000FF"/>
                </a:solidFill>
                <a:latin typeface="Calibri" pitchFamily="34" charset="0"/>
              </a:rPr>
              <a:t>醒来</a:t>
            </a:r>
          </a:p>
          <a:p>
            <a:pPr marL="342900" indent="-342900"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</a:t>
            </a:r>
            <a:r>
              <a:rPr lang="zh-CN" altLang="en-US" sz="2800">
                <a:latin typeface="Calibri" pitchFamily="34" charset="0"/>
              </a:rPr>
              <a:t>他太累了，第二天早晨很晚也醒来。</a:t>
            </a:r>
          </a:p>
          <a:p>
            <a:pPr marL="342900" indent="-342900"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 He was too tired and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woke up</a:t>
            </a:r>
            <a:r>
              <a:rPr lang="zh-CN" altLang="zh-CN" sz="2800">
                <a:latin typeface="Calibri" pitchFamily="34" charset="0"/>
              </a:rPr>
              <a:t> very late the next morning.</a:t>
            </a:r>
          </a:p>
          <a:p>
            <a:pPr marL="342900" indent="-342900">
              <a:spcBef>
                <a:spcPct val="15000"/>
              </a:spcBef>
              <a:buFont typeface="Arial" charset="0"/>
              <a:buAutoNum type="arabicPeriod" startAt="7"/>
            </a:pPr>
            <a:r>
              <a:rPr lang="zh-CN" altLang="zh-CN" sz="2800">
                <a:latin typeface="Calibri" pitchFamily="34" charset="0"/>
              </a:rPr>
              <a:t>Smoke started to come in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from under the door</a:t>
            </a:r>
            <a:r>
              <a:rPr lang="zh-CN" altLang="zh-CN" sz="2800">
                <a:latin typeface="Calibri" pitchFamily="34" charset="0"/>
              </a:rPr>
              <a:t>.</a:t>
            </a:r>
          </a:p>
          <a:p>
            <a:pPr marL="342900" indent="-342900"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</a:t>
            </a:r>
            <a:r>
              <a:rPr lang="zh-CN" altLang="en-US" sz="2800">
                <a:latin typeface="Calibri" pitchFamily="34" charset="0"/>
              </a:rPr>
              <a:t>烟开始从门下涌入。</a:t>
            </a:r>
          </a:p>
          <a:p>
            <a:pPr marL="342900" indent="-342900"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</a:t>
            </a:r>
            <a:r>
              <a:rPr lang="zh-CN" altLang="zh-CN" sz="2800">
                <a:solidFill>
                  <a:srgbClr val="0000FF"/>
                </a:solidFill>
                <a:latin typeface="Calibri" pitchFamily="34" charset="0"/>
              </a:rPr>
              <a:t>from under the door </a:t>
            </a:r>
            <a:r>
              <a:rPr lang="zh-CN" altLang="en-US" sz="2800">
                <a:solidFill>
                  <a:srgbClr val="0000FF"/>
                </a:solidFill>
                <a:latin typeface="Calibri" pitchFamily="34" charset="0"/>
              </a:rPr>
              <a:t>意为 “从门下面”。</a:t>
            </a:r>
          </a:p>
          <a:p>
            <a:pPr marL="342900" indent="-342900"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8.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With Charlie’s help</a:t>
            </a:r>
            <a:r>
              <a:rPr lang="zh-CN" altLang="zh-CN" sz="2800">
                <a:latin typeface="Calibri" pitchFamily="34" charset="0"/>
              </a:rPr>
              <a:t>, John put some wet towels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along</a:t>
            </a:r>
            <a:r>
              <a:rPr lang="zh-CN" altLang="zh-CN" sz="2800">
                <a:latin typeface="Calibri" pitchFamily="34" charset="0"/>
              </a:rPr>
              <a:t> the bottom of the door.</a:t>
            </a:r>
          </a:p>
          <a:p>
            <a:pPr marL="342900" indent="-342900"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</a:t>
            </a:r>
            <a:r>
              <a:rPr lang="zh-CN" altLang="en-US" sz="2800">
                <a:latin typeface="Calibri" pitchFamily="34" charset="0"/>
              </a:rPr>
              <a:t>在查理的帮助下，约翰把几条湿毛巾沿着门底下（的缝隙）塞好。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0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0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0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09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09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09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250825" y="260350"/>
            <a:ext cx="8569325" cy="551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</a:t>
            </a:r>
            <a:r>
              <a:rPr lang="zh-CN" altLang="zh-CN" sz="2800">
                <a:solidFill>
                  <a:srgbClr val="0000FF"/>
                </a:solidFill>
                <a:latin typeface="Calibri" pitchFamily="34" charset="0"/>
              </a:rPr>
              <a:t>with sb’s help </a:t>
            </a:r>
            <a:r>
              <a:rPr lang="zh-CN" altLang="en-US" sz="2800">
                <a:solidFill>
                  <a:srgbClr val="0000FF"/>
                </a:solidFill>
                <a:latin typeface="Calibri" pitchFamily="34" charset="0"/>
              </a:rPr>
              <a:t>意为“在某人的帮助下”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zh-CN" altLang="en-US" sz="2800">
                <a:solidFill>
                  <a:srgbClr val="0000FF"/>
                </a:solidFill>
                <a:latin typeface="Calibri" pitchFamily="34" charset="0"/>
              </a:rPr>
              <a:t>＝</a:t>
            </a:r>
            <a:r>
              <a:rPr lang="zh-CN" altLang="zh-CN" sz="2800">
                <a:solidFill>
                  <a:srgbClr val="0000FF"/>
                </a:solidFill>
                <a:latin typeface="Calibri" pitchFamily="34" charset="0"/>
              </a:rPr>
              <a:t>with the help of sb.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</a:t>
            </a:r>
            <a:r>
              <a:rPr lang="zh-CN" altLang="en-US" sz="2800">
                <a:latin typeface="Calibri" pitchFamily="34" charset="0"/>
              </a:rPr>
              <a:t>在艾莉丝的帮助下，我出色地完成了这份工作。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en-US" sz="2800">
                <a:latin typeface="Calibri" pitchFamily="34" charset="0"/>
              </a:rPr>
              <a:t>    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With Alice’s help</a:t>
            </a:r>
            <a:r>
              <a:rPr lang="zh-CN" altLang="zh-CN" sz="2800">
                <a:latin typeface="Calibri" pitchFamily="34" charset="0"/>
              </a:rPr>
              <a:t>, I finished the job excellently.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</a:t>
            </a:r>
            <a:r>
              <a:rPr lang="zh-CN" altLang="en-US" sz="2800">
                <a:latin typeface="Calibri" pitchFamily="34" charset="0"/>
              </a:rPr>
              <a:t>＝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With the help of Alice</a:t>
            </a:r>
            <a:r>
              <a:rPr lang="zh-CN" altLang="zh-CN" sz="2800">
                <a:latin typeface="Calibri" pitchFamily="34" charset="0"/>
              </a:rPr>
              <a:t>, I finished the job excellently.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solidFill>
                  <a:srgbClr val="0000FF"/>
                </a:solidFill>
                <a:latin typeface="Calibri" pitchFamily="34" charset="0"/>
              </a:rPr>
              <a:t>     along </a:t>
            </a:r>
            <a:r>
              <a:rPr lang="zh-CN" altLang="en-US" sz="2800">
                <a:solidFill>
                  <a:srgbClr val="0000FF"/>
                </a:solidFill>
                <a:latin typeface="Calibri" pitchFamily="34" charset="0"/>
              </a:rPr>
              <a:t>意为“沿着；顺着”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</a:t>
            </a:r>
            <a:r>
              <a:rPr lang="zh-CN" altLang="en-US" sz="2800">
                <a:latin typeface="Calibri" pitchFamily="34" charset="0"/>
              </a:rPr>
              <a:t>他沿着尺子在纸上画了一条直线。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He drew a line on the paper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along</a:t>
            </a:r>
            <a:r>
              <a:rPr lang="zh-CN" altLang="zh-CN" sz="2800">
                <a:latin typeface="Calibri" pitchFamily="34" charset="0"/>
              </a:rPr>
              <a:t> the ruler.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9. Then he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got down</a:t>
            </a:r>
            <a:r>
              <a:rPr lang="zh-CN" altLang="zh-CN" sz="2800">
                <a:latin typeface="Calibri" pitchFamily="34" charset="0"/>
              </a:rPr>
              <a:t> on the floor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next to</a:t>
            </a:r>
            <a:r>
              <a:rPr lang="zh-CN" altLang="zh-CN" sz="2800">
                <a:latin typeface="Calibri" pitchFamily="34" charset="0"/>
              </a:rPr>
              <a:t> Charlie and waited.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</a:t>
            </a:r>
            <a:r>
              <a:rPr lang="zh-CN" altLang="zh-CN" sz="2800">
                <a:solidFill>
                  <a:srgbClr val="0000FF"/>
                </a:solidFill>
                <a:latin typeface="Calibri" pitchFamily="34" charset="0"/>
              </a:rPr>
              <a:t>get down </a:t>
            </a:r>
            <a:r>
              <a:rPr lang="zh-CN" altLang="en-US" sz="2800">
                <a:solidFill>
                  <a:srgbClr val="0000FF"/>
                </a:solidFill>
                <a:latin typeface="Calibri" pitchFamily="34" charset="0"/>
              </a:rPr>
              <a:t>蹲下；趴下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</a:t>
            </a:r>
            <a:r>
              <a:rPr lang="zh-CN" altLang="en-US" sz="2800">
                <a:latin typeface="Calibri" pitchFamily="34" charset="0"/>
              </a:rPr>
              <a:t>当火灾发生的时候，他趴在地板上。</a:t>
            </a:r>
          </a:p>
          <a:p>
            <a:pPr marL="342900" indent="-342900">
              <a:lnSpc>
                <a:spcPct val="85000"/>
              </a:lnSpc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He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got down</a:t>
            </a:r>
            <a:r>
              <a:rPr lang="zh-CN" altLang="zh-CN" sz="2800">
                <a:latin typeface="Calibri" pitchFamily="34" charset="0"/>
              </a:rPr>
              <a:t> on the floor when the fire happened.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19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19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19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19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4198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4198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4198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261938"/>
            <a:ext cx="8175625" cy="590391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</a:rPr>
              <a:t>选择最佳答案填空。</a:t>
            </a:r>
          </a:p>
          <a:p>
            <a:pPr eaLnBrk="1" hangingPunct="1">
              <a:buFont typeface="Arial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</a:rPr>
              <a:t>(   )1. ____ the help of Lucy, I finished the work on </a:t>
            </a:r>
          </a:p>
          <a:p>
            <a:pPr eaLnBrk="1" hangingPunct="1">
              <a:buFont typeface="Arial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</a:rPr>
              <a:t>	      time.</a:t>
            </a:r>
          </a:p>
          <a:p>
            <a:pPr eaLnBrk="1" hangingPunct="1">
              <a:buFont typeface="Arial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</a:rPr>
              <a:t>		A. In 		B. On 	C. At 		D. With</a:t>
            </a:r>
          </a:p>
          <a:p>
            <a:pPr eaLnBrk="1" hangingPunct="1">
              <a:buFont typeface="Arial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</a:rPr>
              <a:t>根据中文意思完成句子。</a:t>
            </a:r>
          </a:p>
          <a:p>
            <a:pPr eaLnBrk="1" hangingPunct="1">
              <a:buFont typeface="Arial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</a:rPr>
              <a:t>2. 在我爸爸的帮助下，我变得勇敢了。</a:t>
            </a:r>
          </a:p>
          <a:p>
            <a:pPr eaLnBrk="1" hangingPunct="1">
              <a:buFont typeface="Arial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</a:rPr>
              <a:t>	____ ____ ____ ____, I became brave.</a:t>
            </a:r>
          </a:p>
          <a:p>
            <a:pPr eaLnBrk="1" hangingPunct="1">
              <a:buFont typeface="Arial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</a:rPr>
              <a:t>3. 他经常沿着公园的小路遛狗。</a:t>
            </a:r>
          </a:p>
          <a:p>
            <a:pPr eaLnBrk="1" hangingPunct="1">
              <a:buFont typeface="Arial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</a:rPr>
              <a:t>	He often walks his dog ____ the path in the park.</a:t>
            </a:r>
          </a:p>
          <a:p>
            <a:pPr eaLnBrk="1" hangingPunct="1">
              <a:buFont typeface="Arial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</a:rPr>
              <a:t>4. 警察叫那些人向前移动。</a:t>
            </a:r>
          </a:p>
          <a:p>
            <a:pPr eaLnBrk="1" hangingPunct="1">
              <a:buFont typeface="Arial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</a:rPr>
              <a:t>	The policemen asked those people ____ ____ ____.</a:t>
            </a: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5940425" y="5229225"/>
            <a:ext cx="27336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66"/>
                </a:solidFill>
              </a:rPr>
              <a:t>to move along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684213" y="1196975"/>
            <a:ext cx="4397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66"/>
                </a:solidFill>
              </a:rPr>
              <a:t>D</a:t>
            </a: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684213" y="3286125"/>
            <a:ext cx="37814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66"/>
                </a:solidFill>
              </a:rPr>
              <a:t>With my father’s help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4140200" y="4292600"/>
            <a:ext cx="11318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66"/>
                </a:solidFill>
              </a:rPr>
              <a:t>along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ldLvl="0" autoUpdateAnimBg="0"/>
      <p:bldP spid="43012" grpId="0" bldLvl="0" autoUpdateAnimBg="0"/>
      <p:bldP spid="43013" grpId="0" bldLvl="0" autoUpdateAnimBg="0"/>
      <p:bldP spid="43014" grpId="0" bldLvl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323850" y="692150"/>
            <a:ext cx="8135938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10.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 Some time later</a:t>
            </a:r>
            <a:r>
              <a:rPr lang="zh-CN" altLang="zh-CN" sz="2800">
                <a:latin typeface="Calibri" pitchFamily="34" charset="0"/>
              </a:rPr>
              <a:t>, Charlie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started barking</a:t>
            </a:r>
            <a:r>
              <a:rPr lang="zh-CN" altLang="zh-CN" sz="2800">
                <a:latin typeface="Calibri" pitchFamily="34" charset="0"/>
              </a:rPr>
              <a:t>.</a:t>
            </a:r>
          </a:p>
          <a:p>
            <a:pPr marL="342900" indent="-342900"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</a:t>
            </a:r>
            <a:r>
              <a:rPr lang="zh-CN" altLang="zh-CN" sz="2800">
                <a:solidFill>
                  <a:srgbClr val="0000FF"/>
                </a:solidFill>
                <a:latin typeface="Calibri" pitchFamily="34" charset="0"/>
              </a:rPr>
              <a:t>some time later </a:t>
            </a:r>
            <a:r>
              <a:rPr lang="zh-CN" altLang="en-US" sz="2800">
                <a:solidFill>
                  <a:srgbClr val="0000FF"/>
                </a:solidFill>
                <a:latin typeface="Calibri" pitchFamily="34" charset="0"/>
              </a:rPr>
              <a:t>意为“一段时间之后”。</a:t>
            </a:r>
            <a:r>
              <a:rPr lang="zh-CN" altLang="zh-CN" sz="2800">
                <a:latin typeface="Calibri" pitchFamily="34" charset="0"/>
              </a:rPr>
              <a:t>later</a:t>
            </a:r>
            <a:r>
              <a:rPr lang="zh-CN" altLang="en-US" sz="2800">
                <a:latin typeface="Calibri" pitchFamily="34" charset="0"/>
              </a:rPr>
              <a:t>是个</a:t>
            </a:r>
            <a:r>
              <a:rPr lang="zh-CN" altLang="en-US" sz="2800">
                <a:solidFill>
                  <a:srgbClr val="0000FF"/>
                </a:solidFill>
                <a:latin typeface="Calibri" pitchFamily="34" charset="0"/>
              </a:rPr>
              <a:t>副词</a:t>
            </a:r>
            <a:r>
              <a:rPr lang="zh-CN" altLang="en-US" sz="2800">
                <a:latin typeface="Calibri" pitchFamily="34" charset="0"/>
              </a:rPr>
              <a:t>，前面通常可加上一段时间，表示</a:t>
            </a:r>
            <a:r>
              <a:rPr lang="zh-CN" altLang="en-US" sz="2800">
                <a:solidFill>
                  <a:srgbClr val="0000FF"/>
                </a:solidFill>
                <a:latin typeface="Calibri" pitchFamily="34" charset="0"/>
              </a:rPr>
              <a:t>“</a:t>
            </a:r>
            <a:r>
              <a:rPr lang="zh-CN" altLang="zh-CN" sz="2800">
                <a:solidFill>
                  <a:srgbClr val="0000FF"/>
                </a:solidFill>
                <a:latin typeface="Calibri" pitchFamily="34" charset="0"/>
              </a:rPr>
              <a:t>……</a:t>
            </a:r>
            <a:r>
              <a:rPr lang="zh-CN" altLang="en-US" sz="2800">
                <a:solidFill>
                  <a:srgbClr val="0000FF"/>
                </a:solidFill>
                <a:latin typeface="Calibri" pitchFamily="34" charset="0"/>
              </a:rPr>
              <a:t>（时间）之后；过了</a:t>
            </a:r>
            <a:r>
              <a:rPr lang="zh-CN" altLang="zh-CN" sz="2800">
                <a:solidFill>
                  <a:srgbClr val="0000FF"/>
                </a:solidFill>
                <a:latin typeface="Calibri" pitchFamily="34" charset="0"/>
              </a:rPr>
              <a:t>……</a:t>
            </a:r>
            <a:r>
              <a:rPr lang="zh-CN" altLang="en-US" sz="2800">
                <a:solidFill>
                  <a:srgbClr val="0000FF"/>
                </a:solidFill>
                <a:latin typeface="Calibri" pitchFamily="34" charset="0"/>
              </a:rPr>
              <a:t>（时间）”</a:t>
            </a:r>
          </a:p>
          <a:p>
            <a:pPr marL="342900" indent="-342900"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</a:t>
            </a:r>
            <a:r>
              <a:rPr lang="zh-CN" altLang="en-US" sz="2800">
                <a:latin typeface="Calibri" pitchFamily="34" charset="0"/>
              </a:rPr>
              <a:t>八年之后，这个小男孩变成了一个大学生。</a:t>
            </a:r>
          </a:p>
          <a:p>
            <a:pPr marL="342900" indent="-342900"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 </a:t>
            </a: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Eight years later</a:t>
            </a:r>
            <a:r>
              <a:rPr lang="zh-CN" altLang="zh-CN" sz="2800">
                <a:latin typeface="Calibri" pitchFamily="34" charset="0"/>
              </a:rPr>
              <a:t>, the little boy became a university student.</a:t>
            </a:r>
          </a:p>
          <a:p>
            <a:pPr marL="342900" indent="-342900"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   </a:t>
            </a:r>
            <a:r>
              <a:rPr lang="zh-CN" altLang="zh-CN" sz="2800">
                <a:solidFill>
                  <a:srgbClr val="0000FF"/>
                </a:solidFill>
                <a:latin typeface="Calibri" pitchFamily="34" charset="0"/>
              </a:rPr>
              <a:t>start doing sth. </a:t>
            </a:r>
            <a:r>
              <a:rPr lang="zh-CN" altLang="en-US" sz="2800">
                <a:solidFill>
                  <a:srgbClr val="0000FF"/>
                </a:solidFill>
                <a:latin typeface="Calibri" pitchFamily="34" charset="0"/>
              </a:rPr>
              <a:t>意为“开始做”</a:t>
            </a:r>
          </a:p>
          <a:p>
            <a:pPr marL="342900" indent="-342900">
              <a:spcBef>
                <a:spcPct val="15000"/>
              </a:spcBef>
            </a:pPr>
            <a:r>
              <a:rPr lang="zh-CN" altLang="en-US" sz="2800">
                <a:solidFill>
                  <a:srgbClr val="0000FF"/>
                </a:solidFill>
                <a:latin typeface="Calibri" pitchFamily="34" charset="0"/>
              </a:rPr>
              <a:t>＝</a:t>
            </a:r>
            <a:r>
              <a:rPr lang="zh-CN" altLang="zh-CN" sz="2800">
                <a:solidFill>
                  <a:srgbClr val="0000FF"/>
                </a:solidFill>
                <a:latin typeface="Calibri" pitchFamily="34" charset="0"/>
              </a:rPr>
              <a:t>start to do sth. </a:t>
            </a:r>
          </a:p>
          <a:p>
            <a:pPr marL="342900" indent="-342900">
              <a:spcBef>
                <a:spcPct val="15000"/>
              </a:spcBef>
            </a:pPr>
            <a:r>
              <a:rPr lang="zh-CN" altLang="zh-CN" sz="2800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40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333375"/>
            <a:ext cx="5256213" cy="792163"/>
          </a:xfrm>
        </p:spPr>
        <p:txBody>
          <a:bodyPr/>
          <a:lstStyle/>
          <a:p>
            <a:pPr eaLnBrk="1" hangingPunct="1"/>
            <a:r>
              <a:rPr lang="zh-CN" altLang="zh-CN" sz="4000" smtClean="0">
                <a:solidFill>
                  <a:srgbClr val="FF9900"/>
                </a:solidFill>
              </a:rPr>
              <a:t>Language points</a:t>
            </a:r>
          </a:p>
        </p:txBody>
      </p:sp>
      <p:sp>
        <p:nvSpPr>
          <p:cNvPr id="1126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12875"/>
            <a:ext cx="8604250" cy="5040313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 typeface="Arial" charset="0"/>
              <a:buNone/>
            </a:pPr>
            <a:r>
              <a:rPr lang="zh-CN" altLang="zh-CN" sz="2800" b="1" smtClean="0">
                <a:solidFill>
                  <a:srgbClr val="0066FF"/>
                </a:solidFill>
                <a:latin typeface="Arial" charset="0"/>
              </a:rPr>
              <a:t>“</a:t>
            </a:r>
            <a:r>
              <a:rPr lang="zh-CN" altLang="zh-CN" sz="2800" b="1" smtClean="0">
                <a:solidFill>
                  <a:srgbClr val="0066FF"/>
                </a:solidFill>
              </a:rPr>
              <a:t>You</a:t>
            </a:r>
            <a:r>
              <a:rPr lang="zh-CN" altLang="zh-CN" sz="2800" b="1" smtClean="0">
                <a:solidFill>
                  <a:srgbClr val="0066FF"/>
                </a:solidFill>
                <a:latin typeface="Arial" charset="0"/>
              </a:rPr>
              <a:t>’</a:t>
            </a:r>
            <a:r>
              <a:rPr lang="zh-CN" altLang="zh-CN" sz="2800" b="1" smtClean="0">
                <a:solidFill>
                  <a:srgbClr val="0066FF"/>
                </a:solidFill>
              </a:rPr>
              <a:t>re welcome to stay , but I</a:t>
            </a:r>
            <a:r>
              <a:rPr lang="zh-CN" altLang="zh-CN" sz="2800" b="1" smtClean="0">
                <a:solidFill>
                  <a:srgbClr val="0066FF"/>
                </a:solidFill>
                <a:latin typeface="Arial" charset="0"/>
              </a:rPr>
              <a:t>’</a:t>
            </a:r>
            <a:r>
              <a:rPr lang="zh-CN" altLang="zh-CN" sz="2800" b="1" smtClean="0">
                <a:solidFill>
                  <a:srgbClr val="0066FF"/>
                </a:solidFill>
              </a:rPr>
              <a:t>m sorry that we don</a:t>
            </a:r>
            <a:r>
              <a:rPr lang="zh-CN" altLang="zh-CN" sz="2800" b="1" smtClean="0">
                <a:solidFill>
                  <a:srgbClr val="0066FF"/>
                </a:solidFill>
                <a:latin typeface="Arial" charset="0"/>
              </a:rPr>
              <a:t>’</a:t>
            </a:r>
            <a:r>
              <a:rPr lang="zh-CN" altLang="zh-CN" sz="2800" b="1" smtClean="0">
                <a:solidFill>
                  <a:srgbClr val="0066FF"/>
                </a:solidFill>
              </a:rPr>
              <a:t>t </a:t>
            </a:r>
          </a:p>
          <a:p>
            <a:pPr eaLnBrk="1" hangingPunct="1">
              <a:lnSpc>
                <a:spcPct val="120000"/>
              </a:lnSpc>
              <a:buFont typeface="Arial" charset="0"/>
              <a:buNone/>
            </a:pPr>
            <a:r>
              <a:rPr lang="zh-CN" altLang="zh-CN" sz="2800" b="1" smtClean="0">
                <a:solidFill>
                  <a:srgbClr val="0066FF"/>
                </a:solidFill>
              </a:rPr>
              <a:t>allow pets here.</a:t>
            </a:r>
            <a:r>
              <a:rPr lang="zh-CN" altLang="zh-CN" sz="2800" b="1" smtClean="0">
                <a:solidFill>
                  <a:srgbClr val="0066FF"/>
                </a:solidFill>
                <a:latin typeface="Arial" charset="0"/>
              </a:rPr>
              <a:t>”</a:t>
            </a:r>
            <a:endParaRPr lang="zh-CN" altLang="zh-CN" sz="2800" b="1" smtClean="0">
              <a:solidFill>
                <a:srgbClr val="0066FF"/>
              </a:solidFill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zh-CN" sz="2800" smtClean="0"/>
              <a:t>keep pets/animals  </a:t>
            </a:r>
            <a:r>
              <a:rPr lang="zh-CN" altLang="en-US" sz="2800" smtClean="0"/>
              <a:t>养宠物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2800" smtClean="0"/>
              <a:t>allow sth. </a:t>
            </a:r>
            <a:r>
              <a:rPr lang="zh-CN" altLang="en-US" sz="2800" smtClean="0"/>
              <a:t>表示</a:t>
            </a:r>
            <a:r>
              <a:rPr lang="zh-CN" altLang="en-US" sz="2800" smtClean="0">
                <a:latin typeface="Arial" charset="0"/>
              </a:rPr>
              <a:t>“</a:t>
            </a:r>
            <a:r>
              <a:rPr lang="zh-CN" altLang="en-US" sz="2800" smtClean="0"/>
              <a:t>允许</a:t>
            </a:r>
            <a:r>
              <a:rPr lang="zh-CN" altLang="zh-CN" sz="2800" smtClean="0">
                <a:latin typeface="Arial" charset="0"/>
              </a:rPr>
              <a:t>……</a:t>
            </a:r>
            <a:endParaRPr lang="zh-CN" altLang="zh-CN" sz="2800" smtClean="0"/>
          </a:p>
          <a:p>
            <a:pPr eaLnBrk="1" hangingPunct="1">
              <a:lnSpc>
                <a:spcPct val="120000"/>
              </a:lnSpc>
              <a:buFont typeface="Arial" charset="0"/>
              <a:buNone/>
            </a:pPr>
            <a:r>
              <a:rPr lang="zh-CN" altLang="zh-CN" sz="2800" smtClean="0"/>
              <a:t>   </a:t>
            </a:r>
            <a:r>
              <a:rPr lang="zh-CN" altLang="en-US" sz="2800" smtClean="0"/>
              <a:t>常用句型： </a:t>
            </a:r>
            <a:r>
              <a:rPr lang="zh-CN" altLang="zh-CN" sz="2800" smtClean="0"/>
              <a:t>allow sb. to do sth.</a:t>
            </a:r>
            <a:r>
              <a:rPr lang="zh-CN" altLang="en-US" sz="2800" smtClean="0"/>
              <a:t>允许某人做某事</a:t>
            </a:r>
          </a:p>
          <a:p>
            <a:pPr eaLnBrk="1" hangingPunct="1">
              <a:lnSpc>
                <a:spcPct val="120000"/>
              </a:lnSpc>
              <a:buFont typeface="Arial" charset="0"/>
              <a:buNone/>
            </a:pPr>
            <a:endParaRPr lang="zh-CN" altLang="zh-CN" sz="2800" smtClean="0"/>
          </a:p>
          <a:p>
            <a:pPr eaLnBrk="1" hangingPunct="1">
              <a:lnSpc>
                <a:spcPct val="120000"/>
              </a:lnSpc>
              <a:buFont typeface="Arial" charset="0"/>
              <a:buNone/>
            </a:pPr>
            <a:r>
              <a:rPr lang="zh-CN" altLang="en-US" sz="2800" smtClean="0"/>
              <a:t>妈妈不允许我在家里养狗。</a:t>
            </a:r>
          </a:p>
          <a:p>
            <a:pPr eaLnBrk="1" hangingPunct="1">
              <a:lnSpc>
                <a:spcPct val="120000"/>
              </a:lnSpc>
              <a:buFont typeface="Arial" charset="0"/>
              <a:buNone/>
            </a:pPr>
            <a:r>
              <a:rPr lang="zh-CN" altLang="zh-CN" sz="2800" smtClean="0"/>
              <a:t>Mum ____ ____ ____ ____ ____ ____ at home.</a:t>
            </a:r>
          </a:p>
        </p:txBody>
      </p:sp>
      <p:sp>
        <p:nvSpPr>
          <p:cNvPr id="45060" name="TextBox 6"/>
          <p:cNvSpPr txBox="1">
            <a:spLocks noChangeArrowheads="1"/>
          </p:cNvSpPr>
          <p:nvPr/>
        </p:nvSpPr>
        <p:spPr bwMode="auto">
          <a:xfrm>
            <a:off x="1258888" y="5589588"/>
            <a:ext cx="51133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600">
                <a:solidFill>
                  <a:srgbClr val="FF0066"/>
                </a:solidFill>
                <a:latin typeface="Comic Sans MS" pitchFamily="66" charset="0"/>
              </a:rPr>
              <a:t>doesn’t allow me to keep dogs</a:t>
            </a:r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2"/>
          <p:cNvSpPr>
            <a:spLocks noGrp="1" noChangeArrowheads="1"/>
          </p:cNvSpPr>
          <p:nvPr>
            <p:ph type="title"/>
          </p:nvPr>
        </p:nvSpPr>
        <p:spPr>
          <a:xfrm>
            <a:off x="1514475" y="476250"/>
            <a:ext cx="4713288" cy="587375"/>
          </a:xfrm>
        </p:spPr>
        <p:txBody>
          <a:bodyPr/>
          <a:lstStyle/>
          <a:p>
            <a:pPr eaLnBrk="1" hangingPunct="1"/>
            <a:r>
              <a:rPr lang="zh-CN" altLang="zh-CN" sz="4000" smtClean="0">
                <a:solidFill>
                  <a:srgbClr val="FF9900"/>
                </a:solidFill>
              </a:rPr>
              <a:t>Language points</a:t>
            </a:r>
          </a:p>
        </p:txBody>
      </p:sp>
      <p:sp>
        <p:nvSpPr>
          <p:cNvPr id="1136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604250" cy="4581525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 typeface="Arial" charset="0"/>
              <a:buNone/>
            </a:pPr>
            <a:r>
              <a:rPr lang="zh-CN" altLang="zh-CN" sz="3000" b="1" smtClean="0">
                <a:solidFill>
                  <a:srgbClr val="0066FF"/>
                </a:solidFill>
                <a:latin typeface="Arial" charset="0"/>
              </a:rPr>
              <a:t>“</a:t>
            </a:r>
            <a:r>
              <a:rPr lang="zh-CN" altLang="zh-CN" sz="3000" b="1" smtClean="0">
                <a:solidFill>
                  <a:srgbClr val="0066FF"/>
                </a:solidFill>
              </a:rPr>
              <a:t>I</a:t>
            </a:r>
            <a:r>
              <a:rPr lang="zh-CN" altLang="zh-CN" sz="3000" b="1" smtClean="0">
                <a:solidFill>
                  <a:srgbClr val="0066FF"/>
                </a:solidFill>
                <a:latin typeface="Arial" charset="0"/>
              </a:rPr>
              <a:t>’</a:t>
            </a:r>
            <a:r>
              <a:rPr lang="zh-CN" altLang="zh-CN" sz="3000" b="1" smtClean="0">
                <a:solidFill>
                  <a:srgbClr val="0066FF"/>
                </a:solidFill>
              </a:rPr>
              <a:t>m blind and I can</a:t>
            </a:r>
            <a:r>
              <a:rPr lang="zh-CN" altLang="zh-CN" sz="3000" b="1" smtClean="0">
                <a:solidFill>
                  <a:srgbClr val="0066FF"/>
                </a:solidFill>
                <a:latin typeface="Arial" charset="0"/>
              </a:rPr>
              <a:t>’</a:t>
            </a:r>
            <a:r>
              <a:rPr lang="zh-CN" altLang="zh-CN" sz="3000" b="1" smtClean="0">
                <a:solidFill>
                  <a:srgbClr val="0066FF"/>
                </a:solidFill>
              </a:rPr>
              <a:t>t go anywhere by myself.</a:t>
            </a:r>
            <a:r>
              <a:rPr lang="zh-CN" altLang="zh-CN" sz="3000" b="1" smtClean="0">
                <a:solidFill>
                  <a:srgbClr val="0066FF"/>
                </a:solidFill>
                <a:latin typeface="Arial" charset="0"/>
              </a:rPr>
              <a:t>”</a:t>
            </a:r>
            <a:endParaRPr lang="zh-CN" altLang="zh-CN" sz="3000" b="1" smtClean="0">
              <a:solidFill>
                <a:srgbClr val="0066FF"/>
              </a:solidFill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zh-CN" sz="3000" smtClean="0"/>
              <a:t>anywhere  </a:t>
            </a:r>
            <a:r>
              <a:rPr lang="zh-CN" altLang="en-US" sz="3000" smtClean="0"/>
              <a:t>任何地方，是不定代词</a:t>
            </a:r>
          </a:p>
          <a:p>
            <a:pPr eaLnBrk="1" hangingPunct="1">
              <a:lnSpc>
                <a:spcPct val="120000"/>
              </a:lnSpc>
              <a:buFont typeface="Arial" charset="0"/>
              <a:buNone/>
            </a:pPr>
            <a:r>
              <a:rPr lang="zh-CN" altLang="zh-CN" sz="3000" smtClean="0"/>
              <a:t>    </a:t>
            </a:r>
            <a:r>
              <a:rPr lang="zh-CN" altLang="en-US" sz="3000" smtClean="0"/>
              <a:t>类似的还有：</a:t>
            </a:r>
            <a:r>
              <a:rPr lang="zh-CN" altLang="zh-CN" sz="3000" smtClean="0"/>
              <a:t>somewhere, anything, anybody</a:t>
            </a:r>
            <a:r>
              <a:rPr lang="zh-CN" altLang="en-US" sz="3000" smtClean="0"/>
              <a:t>等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000" smtClean="0"/>
              <a:t>By oneself </a:t>
            </a:r>
            <a:r>
              <a:rPr lang="zh-CN" altLang="en-US" sz="3000" smtClean="0"/>
              <a:t>表示</a:t>
            </a:r>
            <a:r>
              <a:rPr lang="zh-CN" altLang="en-US" sz="3000" smtClean="0">
                <a:latin typeface="Arial" charset="0"/>
              </a:rPr>
              <a:t>“</a:t>
            </a:r>
            <a:r>
              <a:rPr lang="zh-CN" altLang="en-US" sz="3000" smtClean="0"/>
              <a:t>某人自己</a:t>
            </a:r>
            <a:r>
              <a:rPr lang="zh-CN" altLang="zh-CN" sz="3000" smtClean="0">
                <a:latin typeface="Arial" charset="0"/>
              </a:rPr>
              <a:t>……</a:t>
            </a:r>
            <a:endParaRPr lang="zh-CN" altLang="zh-CN" sz="3000" smtClean="0"/>
          </a:p>
          <a:p>
            <a:pPr eaLnBrk="1" hangingPunct="1">
              <a:lnSpc>
                <a:spcPct val="120000"/>
              </a:lnSpc>
              <a:buFont typeface="Arial" charset="0"/>
              <a:buNone/>
            </a:pPr>
            <a:endParaRPr lang="zh-CN" altLang="zh-CN" sz="3000" smtClean="0"/>
          </a:p>
          <a:p>
            <a:pPr eaLnBrk="1" hangingPunct="1">
              <a:lnSpc>
                <a:spcPct val="120000"/>
              </a:lnSpc>
              <a:buFont typeface="Arial" charset="0"/>
              <a:buNone/>
            </a:pPr>
            <a:r>
              <a:rPr lang="zh-CN" altLang="en-US" sz="3000" smtClean="0"/>
              <a:t>我自己能行。</a:t>
            </a:r>
          </a:p>
          <a:p>
            <a:pPr eaLnBrk="1" hangingPunct="1">
              <a:lnSpc>
                <a:spcPct val="120000"/>
              </a:lnSpc>
              <a:buFont typeface="Arial" charset="0"/>
              <a:buNone/>
            </a:pPr>
            <a:r>
              <a:rPr lang="zh-CN" altLang="zh-CN" sz="3000" smtClean="0"/>
              <a:t>I can do it _____  ______.</a:t>
            </a:r>
          </a:p>
        </p:txBody>
      </p:sp>
      <p:sp>
        <p:nvSpPr>
          <p:cNvPr id="46084" name="TextBox 6"/>
          <p:cNvSpPr txBox="1">
            <a:spLocks noChangeArrowheads="1"/>
          </p:cNvSpPr>
          <p:nvPr/>
        </p:nvSpPr>
        <p:spPr bwMode="auto">
          <a:xfrm>
            <a:off x="2195513" y="5603875"/>
            <a:ext cx="24479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600">
                <a:solidFill>
                  <a:srgbClr val="FF0066"/>
                </a:solidFill>
                <a:latin typeface="Comic Sans MS" pitchFamily="66" charset="0"/>
              </a:rPr>
              <a:t>by myself</a:t>
            </a:r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333375"/>
            <a:ext cx="4824413" cy="792163"/>
          </a:xfrm>
        </p:spPr>
        <p:txBody>
          <a:bodyPr/>
          <a:lstStyle/>
          <a:p>
            <a:pPr eaLnBrk="1" hangingPunct="1"/>
            <a:r>
              <a:rPr lang="zh-CN" altLang="zh-CN" sz="4000" smtClean="0">
                <a:solidFill>
                  <a:srgbClr val="FF9900"/>
                </a:solidFill>
              </a:rPr>
              <a:t>Language points</a:t>
            </a:r>
          </a:p>
        </p:txBody>
      </p:sp>
      <p:sp>
        <p:nvSpPr>
          <p:cNvPr id="1146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557338"/>
            <a:ext cx="8642350" cy="504031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zh-CN" altLang="zh-CN" sz="2800" b="1" smtClean="0">
                <a:solidFill>
                  <a:srgbClr val="0066FF"/>
                </a:solidFill>
                <a:latin typeface="Arial" charset="0"/>
              </a:rPr>
              <a:t>“</a:t>
            </a:r>
            <a:r>
              <a:rPr lang="zh-CN" altLang="zh-CN" sz="2800" b="1" smtClean="0">
                <a:solidFill>
                  <a:srgbClr val="0066FF"/>
                </a:solidFill>
              </a:rPr>
              <a:t>He soon fell asleep.</a:t>
            </a:r>
            <a:r>
              <a:rPr lang="zh-CN" altLang="zh-CN" sz="2800" b="1" smtClean="0">
                <a:solidFill>
                  <a:srgbClr val="0066FF"/>
                </a:solidFill>
                <a:latin typeface="Arial" charset="0"/>
              </a:rPr>
              <a:t>”</a:t>
            </a:r>
            <a:endParaRPr lang="zh-CN" altLang="zh-CN" sz="2800" b="1" smtClean="0">
              <a:solidFill>
                <a:srgbClr val="0066FF"/>
              </a:solidFill>
            </a:endParaRPr>
          </a:p>
          <a:p>
            <a:pPr eaLnBrk="1" hangingPunct="1"/>
            <a:r>
              <a:rPr lang="zh-CN" altLang="zh-CN" sz="3000" smtClean="0"/>
              <a:t>Fall asleep  </a:t>
            </a:r>
            <a:r>
              <a:rPr lang="zh-CN" altLang="en-US" sz="3000" smtClean="0"/>
              <a:t>入睡，睡着</a:t>
            </a:r>
          </a:p>
          <a:p>
            <a:pPr eaLnBrk="1" hangingPunct="1">
              <a:buFont typeface="Arial" charset="0"/>
              <a:buNone/>
            </a:pPr>
            <a:r>
              <a:rPr lang="zh-CN" altLang="zh-CN" sz="3000" smtClean="0"/>
              <a:t>    </a:t>
            </a:r>
            <a:r>
              <a:rPr lang="zh-CN" altLang="en-US" sz="3000" smtClean="0"/>
              <a:t>类似的还有：</a:t>
            </a:r>
            <a:r>
              <a:rPr lang="zh-CN" altLang="zh-CN" sz="3000" smtClean="0"/>
              <a:t>somewhere, anything, anybody</a:t>
            </a:r>
            <a:r>
              <a:rPr lang="zh-CN" altLang="en-US" sz="3000" smtClean="0"/>
              <a:t>等</a:t>
            </a:r>
          </a:p>
          <a:p>
            <a:pPr eaLnBrk="1" hangingPunct="1"/>
            <a:r>
              <a:rPr lang="zh-CN" altLang="en-US" sz="3000" smtClean="0"/>
              <a:t>区别：</a:t>
            </a:r>
            <a:r>
              <a:rPr lang="zh-CN" altLang="zh-CN" sz="3000" smtClean="0"/>
              <a:t>go to bed </a:t>
            </a:r>
            <a:r>
              <a:rPr lang="zh-CN" altLang="en-US" sz="3000" smtClean="0"/>
              <a:t>上床睡觉，强调睡觉这个事情，不一定睡着了； </a:t>
            </a:r>
            <a:r>
              <a:rPr lang="zh-CN" altLang="zh-CN" sz="3000" smtClean="0"/>
              <a:t>Fall asleep  </a:t>
            </a:r>
            <a:r>
              <a:rPr lang="zh-CN" altLang="en-US" sz="3000" smtClean="0"/>
              <a:t>强调睡着了。</a:t>
            </a:r>
          </a:p>
          <a:p>
            <a:pPr eaLnBrk="1" hangingPunct="1">
              <a:buFont typeface="Arial" charset="0"/>
              <a:buNone/>
            </a:pPr>
            <a:endParaRPr lang="zh-CN" altLang="zh-CN" sz="3000" smtClean="0"/>
          </a:p>
          <a:p>
            <a:pPr eaLnBrk="1" hangingPunct="1">
              <a:buFont typeface="Arial" charset="0"/>
              <a:buNone/>
            </a:pPr>
            <a:r>
              <a:rPr lang="zh-CN" altLang="en-US" sz="3000" smtClean="0"/>
              <a:t>我昨天很早上床睡觉了，但是半夜很晚才睡着。</a:t>
            </a:r>
          </a:p>
          <a:p>
            <a:pPr eaLnBrk="1" hangingPunct="1">
              <a:buFont typeface="Arial" charset="0"/>
              <a:buNone/>
            </a:pPr>
            <a:r>
              <a:rPr lang="zh-CN" altLang="zh-CN" sz="3000" smtClean="0"/>
              <a:t>I _____ ______ _____ early , but I  ______ _____  </a:t>
            </a:r>
          </a:p>
          <a:p>
            <a:pPr eaLnBrk="1" hangingPunct="1">
              <a:buFont typeface="Arial" charset="0"/>
              <a:buNone/>
            </a:pPr>
            <a:r>
              <a:rPr lang="zh-CN" altLang="zh-CN" sz="3000" smtClean="0"/>
              <a:t>late at midnight yesterday.</a:t>
            </a:r>
          </a:p>
        </p:txBody>
      </p:sp>
      <p:sp>
        <p:nvSpPr>
          <p:cNvPr id="47108" name="TextBox 6"/>
          <p:cNvSpPr txBox="1">
            <a:spLocks noChangeArrowheads="1"/>
          </p:cNvSpPr>
          <p:nvPr/>
        </p:nvSpPr>
        <p:spPr bwMode="auto">
          <a:xfrm>
            <a:off x="827088" y="5316538"/>
            <a:ext cx="302418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600">
                <a:solidFill>
                  <a:srgbClr val="FF0066"/>
                </a:solidFill>
                <a:latin typeface="Comic Sans MS" pitchFamily="66" charset="0"/>
              </a:rPr>
              <a:t>went  to  bed</a:t>
            </a:r>
          </a:p>
        </p:txBody>
      </p:sp>
      <p:sp>
        <p:nvSpPr>
          <p:cNvPr id="47109" name="TextBox 6"/>
          <p:cNvSpPr txBox="1">
            <a:spLocks noChangeArrowheads="1"/>
          </p:cNvSpPr>
          <p:nvPr/>
        </p:nvSpPr>
        <p:spPr bwMode="auto">
          <a:xfrm>
            <a:off x="5976938" y="5316538"/>
            <a:ext cx="21240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600">
                <a:solidFill>
                  <a:srgbClr val="FF0066"/>
                </a:solidFill>
                <a:latin typeface="Comic Sans MS" pitchFamily="66" charset="0"/>
              </a:rPr>
              <a:t>fell  asleep</a:t>
            </a:r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autoUpdateAnimBg="0"/>
      <p:bldP spid="47109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Text Box 2"/>
          <p:cNvSpPr txBox="1">
            <a:spLocks noChangeArrowheads="1"/>
          </p:cNvSpPr>
          <p:nvPr/>
        </p:nvSpPr>
        <p:spPr bwMode="auto">
          <a:xfrm>
            <a:off x="1187450" y="908050"/>
            <a:ext cx="7705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rgbClr val="990000"/>
                </a:solidFill>
                <a:latin typeface="Calibri" pitchFamily="34" charset="0"/>
              </a:rPr>
              <a:t>Complete the sentences with the correct words. </a:t>
            </a:r>
          </a:p>
        </p:txBody>
      </p:sp>
      <p:sp>
        <p:nvSpPr>
          <p:cNvPr id="115714" name="Text Box 3"/>
          <p:cNvSpPr txBox="1">
            <a:spLocks noChangeArrowheads="1"/>
          </p:cNvSpPr>
          <p:nvPr/>
        </p:nvSpPr>
        <p:spPr bwMode="auto">
          <a:xfrm>
            <a:off x="468313" y="1876425"/>
            <a:ext cx="8496300" cy="479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Arial" charset="0"/>
              <a:buAutoNum type="arabicPeriod"/>
            </a:pPr>
            <a:r>
              <a:rPr lang="zh-CN" altLang="zh-CN" sz="2800">
                <a:latin typeface="Calibri" pitchFamily="34" charset="0"/>
              </a:rPr>
              <a:t>B_____ people are not able to see.</a:t>
            </a:r>
          </a:p>
          <a:p>
            <a:pPr marL="342900" indent="-342900">
              <a:spcBef>
                <a:spcPct val="50000"/>
              </a:spcBef>
              <a:buFont typeface="Arial" charset="0"/>
              <a:buAutoNum type="arabicPeriod"/>
            </a:pPr>
            <a:r>
              <a:rPr lang="zh-CN" altLang="zh-CN" sz="2800">
                <a:latin typeface="Calibri" pitchFamily="34" charset="0"/>
              </a:rPr>
              <a:t>They do not a_______ dogs to come into the restaurant.</a:t>
            </a:r>
          </a:p>
          <a:p>
            <a:pPr marL="342900" indent="-342900">
              <a:spcBef>
                <a:spcPct val="50000"/>
              </a:spcBef>
              <a:buFont typeface="Arial" charset="0"/>
              <a:buAutoNum type="arabicPeriod"/>
            </a:pPr>
            <a:r>
              <a:rPr lang="zh-CN" altLang="zh-CN" sz="2800">
                <a:latin typeface="Calibri" pitchFamily="34" charset="0"/>
              </a:rPr>
              <a:t>The clerk a_____________ to his boss for being late for work this morning.</a:t>
            </a:r>
          </a:p>
          <a:p>
            <a:pPr marL="342900" indent="-342900">
              <a:spcBef>
                <a:spcPct val="50000"/>
              </a:spcBef>
              <a:buFont typeface="Arial" charset="0"/>
              <a:buAutoNum type="arabicPeriod"/>
            </a:pPr>
            <a:r>
              <a:rPr lang="zh-CN" altLang="zh-CN" sz="2800">
                <a:latin typeface="Calibri" pitchFamily="34" charset="0"/>
              </a:rPr>
              <a:t>The boy hurt himself, because he c_______ the tree and then fell out of it.</a:t>
            </a:r>
          </a:p>
          <a:p>
            <a:pPr marL="342900" indent="-342900">
              <a:spcBef>
                <a:spcPct val="50000"/>
              </a:spcBef>
              <a:buFont typeface="Arial" charset="0"/>
              <a:buAutoNum type="arabicPeriod"/>
            </a:pPr>
            <a:r>
              <a:rPr lang="zh-CN" altLang="zh-CN" sz="2800">
                <a:latin typeface="Calibri" pitchFamily="34" charset="0"/>
              </a:rPr>
              <a:t>It was becoming d______ outside, so the children went home for dinner.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116013" y="1844675"/>
            <a:ext cx="10080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lind</a:t>
            </a: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2987675" y="2492375"/>
            <a:ext cx="10080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llow</a:t>
            </a: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2627313" y="3573463"/>
            <a:ext cx="18002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pologized</a:t>
            </a:r>
          </a:p>
        </p:txBody>
      </p:sp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6084888" y="4652963"/>
            <a:ext cx="14398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limbed</a:t>
            </a:r>
          </a:p>
        </p:txBody>
      </p:sp>
      <p:sp>
        <p:nvSpPr>
          <p:cNvPr id="48136" name="Text Box 8"/>
          <p:cNvSpPr txBox="1">
            <a:spLocks noChangeArrowheads="1"/>
          </p:cNvSpPr>
          <p:nvPr/>
        </p:nvSpPr>
        <p:spPr bwMode="auto">
          <a:xfrm>
            <a:off x="3563938" y="5734050"/>
            <a:ext cx="10080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chemeClr val="hlink"/>
                </a:solidFill>
                <a:latin typeface="Calibri" pitchFamily="34" charset="0"/>
              </a:rPr>
              <a:t>ark</a:t>
            </a:r>
          </a:p>
        </p:txBody>
      </p:sp>
      <p:sp>
        <p:nvSpPr>
          <p:cNvPr id="115720" name="WordArt 9" descr="白色大理石"/>
          <p:cNvSpPr>
            <a:spLocks noChangeArrowheads="1" noChangeShapeType="1"/>
          </p:cNvSpPr>
          <p:nvPr/>
        </p:nvSpPr>
        <p:spPr bwMode="auto">
          <a:xfrm>
            <a:off x="3419475" y="188913"/>
            <a:ext cx="237648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Californian FB"/>
              </a:rPr>
              <a:t>Exercises</a:t>
            </a:r>
            <a:endParaRPr lang="zh-CN" alt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Californian FB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autoUpdateAnimBg="0"/>
      <p:bldP spid="48133" grpId="0" autoUpdateAnimBg="0"/>
      <p:bldP spid="48134" grpId="0" autoUpdateAnimBg="0"/>
      <p:bldP spid="48135" grpId="0" autoUpdateAnimBg="0"/>
      <p:bldP spid="4813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6"/>
          <p:cNvSpPr txBox="1">
            <a:spLocks noChangeArrowheads="1"/>
          </p:cNvSpPr>
          <p:nvPr/>
        </p:nvSpPr>
        <p:spPr bwMode="auto">
          <a:xfrm>
            <a:off x="2627313" y="260350"/>
            <a:ext cx="4406900" cy="639763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>
                <a:solidFill>
                  <a:srgbClr val="D6009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Q&amp;A about dogs</a:t>
            </a:r>
          </a:p>
        </p:txBody>
      </p:sp>
      <p:sp>
        <p:nvSpPr>
          <p:cNvPr id="9219" name="TextBox 6"/>
          <p:cNvSpPr txBox="1">
            <a:spLocks noChangeArrowheads="1"/>
          </p:cNvSpPr>
          <p:nvPr/>
        </p:nvSpPr>
        <p:spPr bwMode="auto">
          <a:xfrm>
            <a:off x="2195513" y="1412875"/>
            <a:ext cx="5715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What does a police dog do?</a:t>
            </a:r>
          </a:p>
        </p:txBody>
      </p:sp>
      <p:sp>
        <p:nvSpPr>
          <p:cNvPr id="9220" name="TextBox 7"/>
          <p:cNvSpPr txBox="1">
            <a:spLocks noChangeArrowheads="1"/>
          </p:cNvSpPr>
          <p:nvPr/>
        </p:nvSpPr>
        <p:spPr bwMode="auto">
          <a:xfrm>
            <a:off x="2268538" y="1916113"/>
            <a:ext cx="6572250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>
                <a:solidFill>
                  <a:srgbClr val="D60093"/>
                </a:solidFill>
                <a:latin typeface="Tahoma" pitchFamily="34" charset="0"/>
              </a:rPr>
              <a:t>A police dog helps the police catch bad people.</a:t>
            </a:r>
          </a:p>
        </p:txBody>
      </p:sp>
      <p:sp>
        <p:nvSpPr>
          <p:cNvPr id="9221" name="TextBox 8"/>
          <p:cNvSpPr txBox="1">
            <a:spLocks noChangeArrowheads="1"/>
          </p:cNvSpPr>
          <p:nvPr/>
        </p:nvSpPr>
        <p:spPr bwMode="auto">
          <a:xfrm>
            <a:off x="2268538" y="3141663"/>
            <a:ext cx="5715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What does a rescue dog do?</a:t>
            </a:r>
          </a:p>
        </p:txBody>
      </p:sp>
      <p:sp>
        <p:nvSpPr>
          <p:cNvPr id="9222" name="TextBox 9"/>
          <p:cNvSpPr txBox="1">
            <a:spLocks noChangeArrowheads="1"/>
          </p:cNvSpPr>
          <p:nvPr/>
        </p:nvSpPr>
        <p:spPr bwMode="auto">
          <a:xfrm>
            <a:off x="2270125" y="3789363"/>
            <a:ext cx="69119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>
                <a:solidFill>
                  <a:srgbClr val="D60093"/>
                </a:solidFill>
                <a:latin typeface="Tahoma" pitchFamily="34" charset="0"/>
              </a:rPr>
              <a:t>A </a:t>
            </a:r>
            <a:r>
              <a:rPr lang="zh-CN" altLang="zh-CN" sz="2800">
                <a:solidFill>
                  <a:schemeClr val="hlink"/>
                </a:solidFill>
                <a:latin typeface="Tahoma" pitchFamily="34" charset="0"/>
              </a:rPr>
              <a:t>rescue</a:t>
            </a:r>
            <a:r>
              <a:rPr lang="zh-CN" altLang="zh-CN" sz="2800">
                <a:solidFill>
                  <a:srgbClr val="D60093"/>
                </a:solidFill>
                <a:latin typeface="Tahoma" pitchFamily="34" charset="0"/>
              </a:rPr>
              <a:t> dog helps rescue people in danger.</a:t>
            </a:r>
          </a:p>
        </p:txBody>
      </p:sp>
      <p:sp>
        <p:nvSpPr>
          <p:cNvPr id="9223" name="TextBox 10"/>
          <p:cNvSpPr txBox="1">
            <a:spLocks noChangeArrowheads="1"/>
          </p:cNvSpPr>
          <p:nvPr/>
        </p:nvSpPr>
        <p:spPr bwMode="auto">
          <a:xfrm>
            <a:off x="2339975" y="4941888"/>
            <a:ext cx="5715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What does a guide dog do?</a:t>
            </a:r>
          </a:p>
        </p:txBody>
      </p:sp>
      <p:sp>
        <p:nvSpPr>
          <p:cNvPr id="9224" name="TextBox 11"/>
          <p:cNvSpPr txBox="1">
            <a:spLocks noChangeArrowheads="1"/>
          </p:cNvSpPr>
          <p:nvPr/>
        </p:nvSpPr>
        <p:spPr bwMode="auto">
          <a:xfrm>
            <a:off x="2411413" y="5516563"/>
            <a:ext cx="6572250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>
                <a:solidFill>
                  <a:srgbClr val="D60093"/>
                </a:solidFill>
                <a:latin typeface="Tahoma" pitchFamily="34" charset="0"/>
              </a:rPr>
              <a:t>A guide dog helps lead </a:t>
            </a:r>
            <a:r>
              <a:rPr lang="zh-CN" altLang="zh-CN" sz="2800">
                <a:solidFill>
                  <a:schemeClr val="hlink"/>
                </a:solidFill>
                <a:latin typeface="Tahoma" pitchFamily="34" charset="0"/>
              </a:rPr>
              <a:t>blind</a:t>
            </a:r>
            <a:r>
              <a:rPr lang="zh-CN" altLang="zh-CN" sz="2800">
                <a:solidFill>
                  <a:srgbClr val="D60093"/>
                </a:solidFill>
                <a:latin typeface="Tahoma" pitchFamily="34" charset="0"/>
              </a:rPr>
              <a:t> people and </a:t>
            </a:r>
            <a:r>
              <a:rPr lang="zh-CN" altLang="zh-CN" sz="2800">
                <a:solidFill>
                  <a:schemeClr val="hlink"/>
                </a:solidFill>
                <a:latin typeface="Tahoma" pitchFamily="34" charset="0"/>
              </a:rPr>
              <a:t>barks</a:t>
            </a:r>
            <a:r>
              <a:rPr lang="zh-CN" altLang="zh-CN" sz="2800">
                <a:solidFill>
                  <a:srgbClr val="D60093"/>
                </a:solidFill>
                <a:latin typeface="Tahoma" pitchFamily="34" charset="0"/>
              </a:rPr>
              <a:t> when there is danger.</a:t>
            </a:r>
          </a:p>
        </p:txBody>
      </p:sp>
      <p:pic>
        <p:nvPicPr>
          <p:cNvPr id="79880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836613"/>
            <a:ext cx="2089150" cy="1858962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79881" name="Picture 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2781300"/>
            <a:ext cx="2073275" cy="2087563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79882" name="Picture 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4846638"/>
            <a:ext cx="2089150" cy="2011362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9228" name="狗叫声.mp3" descr="狗叫声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2916238" y="6308725"/>
            <a:ext cx="619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9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22834" fill="hold"/>
                                        <p:tgtEl>
                                          <p:spTgt spid="92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8"/>
                  </p:tgtEl>
                </p:cond>
              </p:nextCondLst>
            </p:seq>
          </p:childTnLst>
        </p:cTn>
      </p:par>
    </p:tnLst>
    <p:bldLst>
      <p:bldP spid="9220" grpId="0" autoUpdateAnimBg="0"/>
      <p:bldP spid="9222" grpId="0" autoUpdateAnimBg="0"/>
      <p:bldP spid="9224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333375"/>
            <a:ext cx="8569325" cy="6337300"/>
          </a:xfrm>
        </p:spPr>
        <p:txBody>
          <a:bodyPr/>
          <a:lstStyle/>
          <a:p>
            <a:pPr eaLnBrk="1" hangingPunct="1">
              <a:lnSpc>
                <a:spcPct val="105000"/>
              </a:lnSpc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</a:rPr>
              <a:t>根据下列句子及所给单词的首字母写出所缺单词，</a:t>
            </a:r>
          </a:p>
          <a:p>
            <a:pPr eaLnBrk="1" hangingPunct="1">
              <a:lnSpc>
                <a:spcPct val="105000"/>
              </a:lnSpc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</a:rPr>
              <a:t>注意其形式。</a:t>
            </a:r>
          </a:p>
          <a:p>
            <a:pPr eaLnBrk="1" hangingPunct="1">
              <a:lnSpc>
                <a:spcPct val="105000"/>
              </a:lnSpc>
              <a:buFont typeface="Arial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</a:rPr>
              <a:t>1. I had no TVs or computers when I was a child. I often listened to the r______ at that time.</a:t>
            </a:r>
          </a:p>
          <a:p>
            <a:pPr eaLnBrk="1" hangingPunct="1">
              <a:lnSpc>
                <a:spcPct val="105000"/>
              </a:lnSpc>
              <a:buFont typeface="Arial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</a:rPr>
              <a:t>2. My mother doesn</a:t>
            </a:r>
            <a:r>
              <a:rPr lang="zh-CN" altLang="en-US" sz="2800" b="1" smtClean="0">
                <a:solidFill>
                  <a:srgbClr val="000000"/>
                </a:solidFill>
                <a:latin typeface="Arial" charset="0"/>
              </a:rPr>
              <a:t>’</a:t>
            </a:r>
            <a:r>
              <a:rPr lang="zh-CN" altLang="en-US" sz="2800" b="1" smtClean="0">
                <a:solidFill>
                  <a:srgbClr val="000000"/>
                </a:solidFill>
              </a:rPr>
              <a:t>t a______ my father to smoke at home, so my father has to smoke outside.</a:t>
            </a:r>
          </a:p>
          <a:p>
            <a:pPr eaLnBrk="1" hangingPunct="1">
              <a:lnSpc>
                <a:spcPct val="105000"/>
              </a:lnSpc>
              <a:buFont typeface="Arial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</a:rPr>
              <a:t>3. Yesterday afternoon I helped a b______ old man cross the street and my mother said I was a good boy.</a:t>
            </a:r>
          </a:p>
          <a:p>
            <a:pPr eaLnBrk="1" hangingPunct="1">
              <a:lnSpc>
                <a:spcPct val="105000"/>
              </a:lnSpc>
              <a:buFont typeface="Arial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</a:rPr>
              <a:t>4. What do you think the word "UFO" m______ ？</a:t>
            </a:r>
          </a:p>
          <a:p>
            <a:pPr eaLnBrk="1" hangingPunct="1">
              <a:lnSpc>
                <a:spcPct val="105000"/>
              </a:lnSpc>
              <a:buFont typeface="Arial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</a:rPr>
              <a:t>5. Many children like to keep little rabbits as p______.</a:t>
            </a: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7308850" y="4725988"/>
            <a:ext cx="5746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66"/>
                </a:solidFill>
              </a:rPr>
              <a:t>ets</a:t>
            </a: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3132138" y="1628775"/>
            <a:ext cx="7937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66"/>
                </a:solidFill>
              </a:rPr>
              <a:t>adio</a:t>
            </a: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3924300" y="2276475"/>
            <a:ext cx="815975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66"/>
                </a:solidFill>
              </a:rPr>
              <a:t>llow</a:t>
            </a: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5580063" y="3141663"/>
            <a:ext cx="73501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66"/>
                </a:solidFill>
              </a:rPr>
              <a:t>lind</a:t>
            </a:r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6372225" y="4149725"/>
            <a:ext cx="6731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66"/>
                </a:solidFill>
              </a:rPr>
              <a:t>ean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ldLvl="0" autoUpdateAnimBg="0"/>
      <p:bldP spid="49156" grpId="0" bldLvl="0" autoUpdateAnimBg="0"/>
      <p:bldP spid="49157" grpId="0" bldLvl="0" autoUpdateAnimBg="0"/>
      <p:bldP spid="49158" grpId="0" bldLvl="0" autoUpdateAnimBg="0"/>
      <p:bldP spid="49159" grpId="0" bldLvl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261938"/>
            <a:ext cx="8712200" cy="6335712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Bef>
                <a:spcPct val="1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</a:rPr>
              <a:t>根据中文意思完成句子。</a:t>
            </a:r>
          </a:p>
          <a:p>
            <a:pPr eaLnBrk="1" hangingPunct="1">
              <a:lnSpc>
                <a:spcPct val="115000"/>
              </a:lnSpc>
              <a:spcBef>
                <a:spcPct val="1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</a:rPr>
              <a:t>1. 昨晚我们11点半到达北京机场。</a:t>
            </a:r>
          </a:p>
          <a:p>
            <a:pPr eaLnBrk="1" hangingPunct="1">
              <a:lnSpc>
                <a:spcPct val="115000"/>
              </a:lnSpc>
              <a:spcBef>
                <a:spcPct val="1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</a:rPr>
              <a:t>	We ____  ____ the Beijing Airport at 11:30 last night.</a:t>
            </a:r>
          </a:p>
          <a:p>
            <a:pPr eaLnBrk="1" hangingPunct="1">
              <a:lnSpc>
                <a:spcPct val="115000"/>
              </a:lnSpc>
              <a:spcBef>
                <a:spcPct val="1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</a:rPr>
              <a:t>2. 我昨天晚上独自完成作业.</a:t>
            </a:r>
          </a:p>
          <a:p>
            <a:pPr eaLnBrk="1" hangingPunct="1">
              <a:lnSpc>
                <a:spcPct val="115000"/>
              </a:lnSpc>
              <a:spcBef>
                <a:spcPct val="1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</a:rPr>
              <a:t>	I ____ my homework ____ ____ last night.</a:t>
            </a:r>
          </a:p>
          <a:p>
            <a:pPr eaLnBrk="1" hangingPunct="1">
              <a:lnSpc>
                <a:spcPct val="115000"/>
              </a:lnSpc>
              <a:spcBef>
                <a:spcPct val="1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</a:rPr>
              <a:t>3. 妈妈经常带我去白云山。</a:t>
            </a:r>
          </a:p>
          <a:p>
            <a:pPr eaLnBrk="1" hangingPunct="1">
              <a:lnSpc>
                <a:spcPct val="115000"/>
              </a:lnSpc>
              <a:spcBef>
                <a:spcPct val="1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</a:rPr>
              <a:t>	Mother often ____ ____ ____ the Baiyun Mountain.</a:t>
            </a:r>
          </a:p>
          <a:p>
            <a:pPr eaLnBrk="1" hangingPunct="1">
              <a:lnSpc>
                <a:spcPct val="115000"/>
              </a:lnSpc>
              <a:spcBef>
                <a:spcPct val="1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</a:rPr>
              <a:t>4. 我太累了，以致在开车去上班的途中差点睡着了。</a:t>
            </a:r>
          </a:p>
          <a:p>
            <a:pPr eaLnBrk="1" hangingPunct="1">
              <a:lnSpc>
                <a:spcPct val="115000"/>
              </a:lnSpc>
              <a:spcBef>
                <a:spcPct val="1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</a:rPr>
              <a:t>	I was so tired that I almost ____ ____ when I drove to work.</a:t>
            </a:r>
          </a:p>
          <a:p>
            <a:pPr eaLnBrk="1" hangingPunct="1">
              <a:lnSpc>
                <a:spcPct val="115000"/>
              </a:lnSpc>
              <a:spcBef>
                <a:spcPct val="1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</a:rPr>
              <a:t>5. 在圣诞节那天，当她醒来时发现床上有个玩具熊。</a:t>
            </a:r>
          </a:p>
          <a:p>
            <a:pPr eaLnBrk="1" hangingPunct="1">
              <a:lnSpc>
                <a:spcPct val="115000"/>
              </a:lnSpc>
              <a:spcBef>
                <a:spcPct val="1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</a:rPr>
              <a:t>	She ____ a toy bear on her bed when she ____ ____ on Christmas Day.</a:t>
            </a: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1260475" y="4870450"/>
            <a:ext cx="7488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66"/>
                </a:solidFill>
              </a:rPr>
              <a:t> found                                             woke up</a:t>
            </a: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1331913" y="1125538"/>
            <a:ext cx="1555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66"/>
                </a:solidFill>
              </a:rPr>
              <a:t>arrived at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828675" y="2060575"/>
            <a:ext cx="590391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66"/>
                </a:solidFill>
              </a:rPr>
              <a:t>did /                          by myself</a:t>
            </a:r>
          </a:p>
          <a:p>
            <a:r>
              <a:rPr lang="zh-CN" altLang="en-US" sz="2400">
                <a:solidFill>
                  <a:srgbClr val="FF0066"/>
                </a:solidFill>
              </a:rPr>
              <a:t>finished </a:t>
            </a:r>
            <a:r>
              <a:rPr lang="zh-CN" altLang="en-US">
                <a:solidFill>
                  <a:srgbClr val="FF0066"/>
                </a:solidFill>
              </a:rPr>
              <a:t>              </a:t>
            </a: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2771775" y="2997200"/>
            <a:ext cx="1858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66"/>
                </a:solidFill>
              </a:rPr>
              <a:t>leads me to</a:t>
            </a: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4140200" y="3860800"/>
            <a:ext cx="1655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66"/>
                </a:solidFill>
              </a:rPr>
              <a:t>fell asleep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ldLvl="0" autoUpdateAnimBg="0"/>
      <p:bldP spid="50180" grpId="0" bldLvl="0" autoUpdateAnimBg="0"/>
      <p:bldP spid="50181" grpId="0" bldLvl="0" autoUpdateAnimBg="0"/>
      <p:bldP spid="50182" grpId="0" bldLvl="0" autoUpdateAnimBg="0"/>
      <p:bldP spid="50183" grpId="0" bldLvl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9900" y="263525"/>
            <a:ext cx="8299450" cy="6118225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2600" b="1" smtClean="0">
                <a:solidFill>
                  <a:srgbClr val="000000"/>
                </a:solidFill>
              </a:rPr>
              <a:t>选择最佳答案填空。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2600" b="1" smtClean="0">
                <a:solidFill>
                  <a:srgbClr val="000000"/>
                </a:solidFill>
              </a:rPr>
              <a:t>(    )1. We are going to have a trip to the seaside ____ 	Saturday morning. And ____ next Saturday morning, 	we will go to 	Zengcheng and visit the Baishui Fairy 	falls. 	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2600" b="1" smtClean="0">
                <a:solidFill>
                  <a:srgbClr val="000000"/>
                </a:solidFill>
              </a:rPr>
              <a:t>		A. in, on 	B. on, in 	C. on, / 	D. in, /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2600" b="1" smtClean="0">
                <a:solidFill>
                  <a:srgbClr val="000000"/>
                </a:solidFill>
              </a:rPr>
              <a:t>(    )2. </a:t>
            </a:r>
            <a:r>
              <a:rPr lang="zh-CN" altLang="en-US" sz="2600" b="1" smtClean="0">
                <a:solidFill>
                  <a:srgbClr val="000000"/>
                </a:solidFill>
                <a:latin typeface="Arial" charset="0"/>
              </a:rPr>
              <a:t>—</a:t>
            </a:r>
            <a:r>
              <a:rPr lang="zh-CN" altLang="en-US" sz="2600" b="1" smtClean="0">
                <a:solidFill>
                  <a:srgbClr val="000000"/>
                </a:solidFill>
              </a:rPr>
              <a:t> What did you do last night, Sam?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2600" b="1" smtClean="0">
                <a:solidFill>
                  <a:srgbClr val="000000"/>
                </a:solidFill>
              </a:rPr>
              <a:t>	       </a:t>
            </a:r>
            <a:r>
              <a:rPr lang="zh-CN" altLang="en-US" sz="2600" b="1" smtClean="0">
                <a:solidFill>
                  <a:srgbClr val="000000"/>
                </a:solidFill>
                <a:latin typeface="Arial" charset="0"/>
              </a:rPr>
              <a:t>—</a:t>
            </a:r>
            <a:r>
              <a:rPr lang="zh-CN" altLang="en-US" sz="2600" b="1" smtClean="0">
                <a:solidFill>
                  <a:srgbClr val="000000"/>
                </a:solidFill>
              </a:rPr>
              <a:t> I did my homework by ____.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2600" b="1" smtClean="0">
                <a:solidFill>
                  <a:srgbClr val="000000"/>
                </a:solidFill>
              </a:rPr>
              <a:t>		A. me            B. my            C. mine           D. myself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2600" b="1" smtClean="0">
                <a:solidFill>
                  <a:srgbClr val="000000"/>
                </a:solidFill>
              </a:rPr>
              <a:t>(    )3. He soon ____ when he was watching the boring TV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2600" b="1" smtClean="0">
                <a:solidFill>
                  <a:srgbClr val="000000"/>
                </a:solidFill>
              </a:rPr>
              <a:t>		programme.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2600" b="1" smtClean="0">
                <a:solidFill>
                  <a:srgbClr val="000000"/>
                </a:solidFill>
              </a:rPr>
              <a:t>		A. fall asleep 	B. fell asleep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2600" b="1" smtClean="0">
                <a:solidFill>
                  <a:srgbClr val="000000"/>
                </a:solidFill>
              </a:rPr>
              <a:t>		C. felt asleep 		D. was falling asleep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2600" b="1" smtClean="0">
                <a:solidFill>
                  <a:srgbClr val="000000"/>
                </a:solidFill>
              </a:rPr>
              <a:t>(    )4. He is just ____ the letter.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2600" b="1" smtClean="0">
                <a:solidFill>
                  <a:srgbClr val="000000"/>
                </a:solidFill>
              </a:rPr>
              <a:t>		A. starting to write 	B. started to write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2600" b="1" smtClean="0">
                <a:solidFill>
                  <a:srgbClr val="000000"/>
                </a:solidFill>
              </a:rPr>
              <a:t>		C. starts writing	D. started writing</a:t>
            </a: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612775" y="5086350"/>
            <a:ext cx="4397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66"/>
                </a:solidFill>
              </a:rPr>
              <a:t>A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612775" y="620713"/>
            <a:ext cx="4191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66"/>
                </a:solidFill>
              </a:rPr>
              <a:t>C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612775" y="2349500"/>
            <a:ext cx="4397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66"/>
                </a:solidFill>
              </a:rPr>
              <a:t>D</a:t>
            </a: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612775" y="3502025"/>
            <a:ext cx="4191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66"/>
                </a:solidFill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ldLvl="0" autoUpdateAnimBg="0"/>
      <p:bldP spid="51204" grpId="0" bldLvl="0" autoUpdateAnimBg="0"/>
      <p:bldP spid="51205" grpId="0" bldLvl="0" autoUpdateAnimBg="0"/>
      <p:bldP spid="51206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5FFE4"/>
              </a:clrFrom>
              <a:clrTo>
                <a:srgbClr val="E5FFE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90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6516688" y="-98425"/>
            <a:ext cx="1800225" cy="1368425"/>
          </a:xfrm>
          <a:prstGeom prst="irregularSeal1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>
              <a:latin typeface="Tahoma" pitchFamily="34" charset="0"/>
            </a:endParaRPr>
          </a:p>
        </p:txBody>
      </p:sp>
      <p:sp>
        <p:nvSpPr>
          <p:cNvPr id="80899" name="AutoShape 4"/>
          <p:cNvSpPr>
            <a:spLocks noChangeArrowheads="1"/>
          </p:cNvSpPr>
          <p:nvPr/>
        </p:nvSpPr>
        <p:spPr bwMode="auto">
          <a:xfrm>
            <a:off x="1692275" y="1196975"/>
            <a:ext cx="503238" cy="358775"/>
          </a:xfrm>
          <a:prstGeom prst="flowChartDelay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Tahoma" pitchFamily="34" charset="0"/>
            </a:endParaRPr>
          </a:p>
        </p:txBody>
      </p:sp>
      <p:sp>
        <p:nvSpPr>
          <p:cNvPr id="10245" name="矩形 5"/>
          <p:cNvSpPr>
            <a:spLocks noChangeArrowheads="1"/>
          </p:cNvSpPr>
          <p:nvPr/>
        </p:nvSpPr>
        <p:spPr bwMode="auto">
          <a:xfrm>
            <a:off x="250825" y="2349500"/>
            <a:ext cx="511175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Calibri" pitchFamily="34" charset="0"/>
              <a:buAutoNum type="arabicPeriod"/>
            </a:pPr>
            <a:r>
              <a:rPr lang="zh-CN" altLang="zh-CN" sz="2400">
                <a:solidFill>
                  <a:srgbClr val="10253F"/>
                </a:solidFill>
                <a:latin typeface="Tahoma" pitchFamily="34" charset="0"/>
                <a:ea typeface="MS Gothic" pitchFamily="49" charset="-128"/>
              </a:rPr>
              <a:t>What do you think the word “eyes” means  in the story? </a:t>
            </a:r>
          </a:p>
          <a:p>
            <a:pPr marL="342900" indent="-342900">
              <a:buFont typeface="Calibri" pitchFamily="34" charset="0"/>
              <a:buNone/>
            </a:pPr>
            <a:endParaRPr lang="zh-CN" altLang="zh-CN" sz="2400">
              <a:solidFill>
                <a:srgbClr val="10253F"/>
              </a:solidFill>
              <a:latin typeface="Tahoma" pitchFamily="34" charset="0"/>
              <a:ea typeface="MS Gothic" pitchFamily="49" charset="-128"/>
            </a:endParaRPr>
          </a:p>
          <a:p>
            <a:pPr marL="342900" indent="-342900">
              <a:buFont typeface="Calibri" pitchFamily="34" charset="0"/>
              <a:buNone/>
            </a:pPr>
            <a:endParaRPr lang="zh-CN" altLang="zh-CN" sz="2400">
              <a:solidFill>
                <a:srgbClr val="10253F"/>
              </a:solidFill>
              <a:latin typeface="Tahoma" pitchFamily="34" charset="0"/>
              <a:ea typeface="MS Gothic" pitchFamily="49" charset="-128"/>
            </a:endParaRPr>
          </a:p>
          <a:p>
            <a:pPr marL="342900" indent="-342900" eaLnBrk="0" hangingPunct="0">
              <a:buFont typeface="Calibri" pitchFamily="34" charset="0"/>
              <a:buAutoNum type="arabicPeriod"/>
            </a:pPr>
            <a:r>
              <a:rPr lang="zh-CN" altLang="zh-CN" sz="2400">
                <a:solidFill>
                  <a:srgbClr val="10253F"/>
                </a:solidFill>
                <a:latin typeface="Tahoma" pitchFamily="34" charset="0"/>
                <a:ea typeface="MS Gothic" pitchFamily="49" charset="-128"/>
              </a:rPr>
              <a:t>What is the story probably about?</a:t>
            </a:r>
            <a:r>
              <a:rPr lang="zh-CN" altLang="zh-CN" sz="1200">
                <a:solidFill>
                  <a:srgbClr val="10253F"/>
                </a:solidFill>
                <a:latin typeface="Tahoma" pitchFamily="34" charset="0"/>
              </a:rPr>
              <a:t> </a:t>
            </a:r>
            <a:endParaRPr lang="zh-CN" altLang="zh-CN" sz="3600">
              <a:solidFill>
                <a:srgbClr val="10253F"/>
              </a:solidFill>
              <a:latin typeface="Tahoma" pitchFamily="34" charset="0"/>
            </a:endParaRPr>
          </a:p>
        </p:txBody>
      </p:sp>
      <p:sp>
        <p:nvSpPr>
          <p:cNvPr id="10246" name="矩形 6"/>
          <p:cNvSpPr>
            <a:spLocks noChangeArrowheads="1"/>
          </p:cNvSpPr>
          <p:nvPr/>
        </p:nvSpPr>
        <p:spPr bwMode="auto">
          <a:xfrm>
            <a:off x="539750" y="3213100"/>
            <a:ext cx="412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400">
                <a:solidFill>
                  <a:srgbClr val="C00000"/>
                </a:solidFill>
                <a:latin typeface="Tahoma" pitchFamily="34" charset="0"/>
              </a:rPr>
              <a:t> It means the blind man’s dog.</a:t>
            </a:r>
          </a:p>
        </p:txBody>
      </p:sp>
      <p:sp>
        <p:nvSpPr>
          <p:cNvPr id="10247" name="矩形 7"/>
          <p:cNvSpPr>
            <a:spLocks noChangeArrowheads="1"/>
          </p:cNvSpPr>
          <p:nvPr/>
        </p:nvSpPr>
        <p:spPr bwMode="auto">
          <a:xfrm>
            <a:off x="611188" y="4292600"/>
            <a:ext cx="3605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400">
                <a:solidFill>
                  <a:srgbClr val="C00000"/>
                </a:solidFill>
                <a:latin typeface="Tahoma" pitchFamily="34" charset="0"/>
              </a:rPr>
              <a:t>It is probably about a fire.</a:t>
            </a:r>
          </a:p>
        </p:txBody>
      </p:sp>
      <p:sp>
        <p:nvSpPr>
          <p:cNvPr id="10248" name="WordArt 8"/>
          <p:cNvSpPr>
            <a:spLocks noChangeArrowheads="1" noChangeShapeType="1"/>
          </p:cNvSpPr>
          <p:nvPr/>
        </p:nvSpPr>
        <p:spPr bwMode="auto">
          <a:xfrm>
            <a:off x="398463" y="692150"/>
            <a:ext cx="7843837" cy="5842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altLang="zh-CN" sz="4000" kern="10">
                <a:ln w="9525">
                  <a:noFill/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53882" dir="2700000" algn="ctr" rotWithShape="0">
                    <a:srgbClr val="C0C0C0">
                      <a:alpha val="75000"/>
                    </a:srgbClr>
                  </a:outerShdw>
                </a:effectLst>
                <a:latin typeface="Antique Olive Compact"/>
              </a:rPr>
              <a:t>A blind man and his "eyes" in a fire</a:t>
            </a:r>
            <a:endParaRPr lang="zh-CN" altLang="en-US" sz="4000" kern="10">
              <a:ln w="9525">
                <a:noFill/>
                <a:round/>
                <a:headEnd/>
                <a:tailEnd/>
              </a:ln>
              <a:solidFill>
                <a:srgbClr val="800000"/>
              </a:solidFill>
              <a:effectLst>
                <a:outerShdw dist="53882" dir="2700000" algn="ctr" rotWithShape="0">
                  <a:srgbClr val="C0C0C0">
                    <a:alpha val="75000"/>
                  </a:srgbClr>
                </a:outerShdw>
              </a:effectLst>
              <a:latin typeface="Antique Olive Compact"/>
            </a:endParaRP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6877050" y="260350"/>
            <a:ext cx="20796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hlink"/>
                </a:solidFill>
                <a:latin typeface="Tahoma" pitchFamily="34" charset="0"/>
              </a:rPr>
              <a:t>Title </a:t>
            </a:r>
          </a:p>
        </p:txBody>
      </p:sp>
      <p:sp>
        <p:nvSpPr>
          <p:cNvPr id="10250" name="AutoShape 10"/>
          <p:cNvSpPr>
            <a:spLocks noChangeArrowheads="1"/>
          </p:cNvSpPr>
          <p:nvPr/>
        </p:nvSpPr>
        <p:spPr bwMode="auto">
          <a:xfrm flipH="1">
            <a:off x="7524750" y="1557338"/>
            <a:ext cx="1582738" cy="720725"/>
          </a:xfrm>
          <a:prstGeom prst="wedgeEllipseCallout">
            <a:avLst>
              <a:gd name="adj1" fmla="val 51727"/>
              <a:gd name="adj2" fmla="val 93398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170" tIns="46990" rIns="90170" bIns="46990" anchor="ctr"/>
          <a:lstStyle/>
          <a:p>
            <a:pPr algn="ctr"/>
            <a:endParaRPr lang="zh-CN" altLang="zh-CN">
              <a:latin typeface="Tahoma" pitchFamily="34" charset="0"/>
            </a:endParaRP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7669213" y="1701800"/>
            <a:ext cx="2081212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hlink"/>
                </a:solidFill>
                <a:latin typeface="Tahoma" pitchFamily="34" charset="0"/>
              </a:rPr>
              <a:t>Photos 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  <p:bldP spid="10246" grpId="0" autoUpdateAnimBg="0"/>
      <p:bldP spid="10247" grpId="0" autoUpdateAnimBg="0"/>
      <p:bldP spid="10248" grpId="0" animBg="1"/>
      <p:bldP spid="10249" grpId="0" bldLvl="0" autoUpdateAnimBg="0"/>
      <p:bldP spid="10250" grpId="0" bldLvl="0" animBg="1" autoUpdateAnimBg="0"/>
      <p:bldP spid="10251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ext Box 2"/>
          <p:cNvSpPr txBox="1">
            <a:spLocks noChangeArrowheads="1"/>
          </p:cNvSpPr>
          <p:nvPr/>
        </p:nvSpPr>
        <p:spPr bwMode="auto">
          <a:xfrm>
            <a:off x="898525" y="2233613"/>
            <a:ext cx="71278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Tahoma" pitchFamily="34" charset="0"/>
              </a:rPr>
              <a:t>Tip 1:  You can get much information from the </a:t>
            </a:r>
            <a:r>
              <a:rPr lang="zh-CN" altLang="en-US">
                <a:solidFill>
                  <a:schemeClr val="hlink"/>
                </a:solidFill>
                <a:latin typeface="Tahoma" pitchFamily="34" charset="0"/>
              </a:rPr>
              <a:t>title</a:t>
            </a:r>
            <a:r>
              <a:rPr lang="zh-CN" altLang="en-US">
                <a:latin typeface="Tahoma" pitchFamily="34" charset="0"/>
              </a:rPr>
              <a:t> and </a:t>
            </a:r>
            <a:r>
              <a:rPr lang="zh-CN" altLang="en-US">
                <a:solidFill>
                  <a:schemeClr val="hlink"/>
                </a:solidFill>
                <a:latin typeface="Tahoma" pitchFamily="34" charset="0"/>
              </a:rPr>
              <a:t>photos</a:t>
            </a:r>
            <a:r>
              <a:rPr lang="zh-CN" altLang="en-US">
                <a:latin typeface="Tahoma" pitchFamily="34" charset="0"/>
              </a:rPr>
              <a:t>.</a:t>
            </a: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317625" y="206375"/>
            <a:ext cx="74326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990000"/>
                </a:solidFill>
                <a:latin typeface="Tahoma" pitchFamily="34" charset="0"/>
              </a:rPr>
              <a:t>Find the words below in the article.</a:t>
            </a:r>
          </a:p>
          <a:p>
            <a:r>
              <a:rPr lang="zh-CN" altLang="en-US">
                <a:solidFill>
                  <a:srgbClr val="990000"/>
                </a:solidFill>
                <a:latin typeface="Tahoma" pitchFamily="34" charset="0"/>
              </a:rPr>
              <a:t> Guess and match. 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612775" y="1557338"/>
            <a:ext cx="2308225" cy="523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>
                <a:solidFill>
                  <a:srgbClr val="000066"/>
                </a:solidFill>
                <a:latin typeface="Tahoma" pitchFamily="34" charset="0"/>
              </a:rPr>
              <a:t>1. arrive at</a:t>
            </a:r>
          </a:p>
          <a:p>
            <a:pPr>
              <a:lnSpc>
                <a:spcPts val="4500"/>
              </a:lnSpc>
            </a:pPr>
            <a:r>
              <a:rPr lang="zh-CN" altLang="en-US">
                <a:solidFill>
                  <a:srgbClr val="000066"/>
                </a:solidFill>
                <a:latin typeface="Tahoma" pitchFamily="34" charset="0"/>
              </a:rPr>
              <a:t>2. blind</a:t>
            </a:r>
          </a:p>
          <a:p>
            <a:pPr>
              <a:lnSpc>
                <a:spcPts val="4500"/>
              </a:lnSpc>
            </a:pPr>
            <a:r>
              <a:rPr lang="zh-CN" altLang="en-US">
                <a:solidFill>
                  <a:srgbClr val="000066"/>
                </a:solidFill>
                <a:latin typeface="Tahoma" pitchFamily="34" charset="0"/>
              </a:rPr>
              <a:t>3. allow</a:t>
            </a:r>
          </a:p>
          <a:p>
            <a:pPr>
              <a:lnSpc>
                <a:spcPts val="4500"/>
              </a:lnSpc>
            </a:pPr>
            <a:r>
              <a:rPr lang="zh-CN" altLang="en-US">
                <a:solidFill>
                  <a:srgbClr val="000066"/>
                </a:solidFill>
                <a:latin typeface="Tahoma" pitchFamily="34" charset="0"/>
              </a:rPr>
              <a:t>4. by myself</a:t>
            </a:r>
          </a:p>
          <a:p>
            <a:pPr>
              <a:lnSpc>
                <a:spcPts val="4500"/>
              </a:lnSpc>
            </a:pPr>
            <a:r>
              <a:rPr lang="zh-CN" altLang="en-US">
                <a:solidFill>
                  <a:srgbClr val="000066"/>
                </a:solidFill>
                <a:latin typeface="Tahoma" pitchFamily="34" charset="0"/>
              </a:rPr>
              <a:t>5. apologize</a:t>
            </a:r>
          </a:p>
          <a:p>
            <a:pPr>
              <a:lnSpc>
                <a:spcPts val="4500"/>
              </a:lnSpc>
            </a:pPr>
            <a:r>
              <a:rPr lang="zh-CN" altLang="en-US">
                <a:solidFill>
                  <a:srgbClr val="000066"/>
                </a:solidFill>
                <a:latin typeface="Tahoma" pitchFamily="34" charset="0"/>
              </a:rPr>
              <a:t>6. lead ... to</a:t>
            </a:r>
          </a:p>
          <a:p>
            <a:pPr>
              <a:lnSpc>
                <a:spcPts val="4500"/>
              </a:lnSpc>
            </a:pPr>
            <a:r>
              <a:rPr lang="zh-CN" altLang="en-US">
                <a:solidFill>
                  <a:srgbClr val="000066"/>
                </a:solidFill>
                <a:latin typeface="Tahoma" pitchFamily="34" charset="0"/>
              </a:rPr>
              <a:t>7. fall asleep</a:t>
            </a:r>
          </a:p>
          <a:p>
            <a:pPr>
              <a:lnSpc>
                <a:spcPts val="4500"/>
              </a:lnSpc>
            </a:pPr>
            <a:r>
              <a:rPr lang="zh-CN" altLang="en-US">
                <a:solidFill>
                  <a:srgbClr val="000066"/>
                </a:solidFill>
                <a:latin typeface="Tahoma" pitchFamily="34" charset="0"/>
              </a:rPr>
              <a:t>8. bark</a:t>
            </a:r>
          </a:p>
          <a:p>
            <a:pPr>
              <a:lnSpc>
                <a:spcPts val="4500"/>
              </a:lnSpc>
            </a:pPr>
            <a:r>
              <a:rPr lang="zh-CN" altLang="en-US">
                <a:solidFill>
                  <a:srgbClr val="000066"/>
                </a:solidFill>
                <a:latin typeface="Tahoma" pitchFamily="34" charset="0"/>
              </a:rPr>
              <a:t>9. wake up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5148263" y="1414463"/>
            <a:ext cx="3852862" cy="542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>
                <a:solidFill>
                  <a:srgbClr val="990000"/>
                </a:solidFill>
                <a:latin typeface="Tahoma" pitchFamily="34" charset="0"/>
              </a:rPr>
              <a:t>a. say "sorry" to sb.</a:t>
            </a:r>
          </a:p>
          <a:p>
            <a:pPr>
              <a:lnSpc>
                <a:spcPts val="4200"/>
              </a:lnSpc>
            </a:pPr>
            <a:r>
              <a:rPr lang="zh-CN" altLang="en-US">
                <a:solidFill>
                  <a:srgbClr val="990000"/>
                </a:solidFill>
                <a:latin typeface="Tahoma" pitchFamily="34" charset="0"/>
              </a:rPr>
              <a:t>b. take sb. to spl.</a:t>
            </a:r>
          </a:p>
          <a:p>
            <a:pPr>
              <a:lnSpc>
                <a:spcPts val="4200"/>
              </a:lnSpc>
            </a:pPr>
            <a:r>
              <a:rPr lang="zh-CN" altLang="en-US">
                <a:solidFill>
                  <a:srgbClr val="990000"/>
                </a:solidFill>
                <a:latin typeface="Tahoma" pitchFamily="34" charset="0"/>
              </a:rPr>
              <a:t>c. start sleeping</a:t>
            </a:r>
          </a:p>
          <a:p>
            <a:pPr>
              <a:lnSpc>
                <a:spcPts val="4200"/>
              </a:lnSpc>
            </a:pPr>
            <a:r>
              <a:rPr lang="zh-CN" altLang="en-US">
                <a:solidFill>
                  <a:srgbClr val="990000"/>
                </a:solidFill>
                <a:latin typeface="Tahoma" pitchFamily="34" charset="0"/>
              </a:rPr>
              <a:t>d. stop sleeping</a:t>
            </a:r>
          </a:p>
          <a:p>
            <a:pPr>
              <a:lnSpc>
                <a:spcPts val="4200"/>
              </a:lnSpc>
            </a:pPr>
            <a:r>
              <a:rPr lang="zh-CN" altLang="en-US">
                <a:solidFill>
                  <a:srgbClr val="990000"/>
                </a:solidFill>
                <a:latin typeface="Tahoma" pitchFamily="34" charset="0"/>
              </a:rPr>
              <a:t>e. not able to see</a:t>
            </a:r>
          </a:p>
          <a:p>
            <a:pPr>
              <a:lnSpc>
                <a:spcPts val="4200"/>
              </a:lnSpc>
            </a:pPr>
            <a:r>
              <a:rPr lang="zh-CN" altLang="en-US">
                <a:solidFill>
                  <a:srgbClr val="990000"/>
                </a:solidFill>
                <a:latin typeface="Tahoma" pitchFamily="34" charset="0"/>
              </a:rPr>
              <a:t>f. without help</a:t>
            </a:r>
          </a:p>
          <a:p>
            <a:pPr>
              <a:lnSpc>
                <a:spcPts val="4200"/>
              </a:lnSpc>
            </a:pPr>
            <a:r>
              <a:rPr lang="zh-CN" altLang="en-US">
                <a:solidFill>
                  <a:srgbClr val="990000"/>
                </a:solidFill>
                <a:latin typeface="Tahoma" pitchFamily="34" charset="0"/>
              </a:rPr>
              <a:t>g. a dog makes a short</a:t>
            </a:r>
          </a:p>
          <a:p>
            <a:pPr>
              <a:lnSpc>
                <a:spcPts val="4200"/>
              </a:lnSpc>
            </a:pPr>
            <a:r>
              <a:rPr lang="zh-CN" altLang="en-US">
                <a:solidFill>
                  <a:srgbClr val="990000"/>
                </a:solidFill>
                <a:latin typeface="Tahoma" pitchFamily="34" charset="0"/>
              </a:rPr>
              <a:t>     loud noise</a:t>
            </a:r>
          </a:p>
          <a:p>
            <a:pPr>
              <a:lnSpc>
                <a:spcPts val="4200"/>
              </a:lnSpc>
            </a:pPr>
            <a:r>
              <a:rPr lang="zh-CN" altLang="en-US">
                <a:solidFill>
                  <a:srgbClr val="990000"/>
                </a:solidFill>
                <a:latin typeface="Tahoma" pitchFamily="34" charset="0"/>
              </a:rPr>
              <a:t>h. get to/reach</a:t>
            </a:r>
          </a:p>
          <a:p>
            <a:pPr>
              <a:lnSpc>
                <a:spcPts val="4200"/>
              </a:lnSpc>
            </a:pPr>
            <a:r>
              <a:rPr lang="zh-CN" altLang="en-US">
                <a:solidFill>
                  <a:srgbClr val="990000"/>
                </a:solidFill>
                <a:latin typeface="Tahoma" pitchFamily="34" charset="0"/>
              </a:rPr>
              <a:t>i. give permission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700338" y="6165850"/>
            <a:ext cx="46831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chemeClr val="hlink"/>
                </a:solidFill>
                <a:latin typeface="Tahoma" pitchFamily="34" charset="0"/>
              </a:rPr>
              <a:t>d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2628900" y="1628775"/>
            <a:ext cx="466725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chemeClr val="hlink"/>
                </a:solidFill>
                <a:latin typeface="Tahoma" pitchFamily="34" charset="0"/>
              </a:rPr>
              <a:t>h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2124075" y="2708275"/>
            <a:ext cx="4683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chemeClr val="hlink"/>
                </a:solidFill>
                <a:latin typeface="Tahoma" pitchFamily="34" charset="0"/>
              </a:rPr>
              <a:t>i</a:t>
            </a: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2987675" y="3284538"/>
            <a:ext cx="468313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chemeClr val="hlink"/>
                </a:solidFill>
                <a:latin typeface="Tahoma" pitchFamily="34" charset="0"/>
              </a:rPr>
              <a:t>f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2771775" y="3933825"/>
            <a:ext cx="468313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chemeClr val="hlink"/>
                </a:solidFill>
                <a:latin typeface="Tahoma" pitchFamily="34" charset="0"/>
              </a:rPr>
              <a:t>a</a:t>
            </a: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2771775" y="4508500"/>
            <a:ext cx="4683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chemeClr val="hlink"/>
                </a:solidFill>
                <a:latin typeface="Tahoma" pitchFamily="34" charset="0"/>
              </a:rPr>
              <a:t>b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3060700" y="5084763"/>
            <a:ext cx="46672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chemeClr val="hlink"/>
                </a:solidFill>
                <a:latin typeface="Tahoma" pitchFamily="34" charset="0"/>
              </a:rPr>
              <a:t>c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1908175" y="5661025"/>
            <a:ext cx="4683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chemeClr val="hlink"/>
                </a:solidFill>
                <a:latin typeface="Tahoma" pitchFamily="34" charset="0"/>
              </a:rPr>
              <a:t>g</a:t>
            </a: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2052638" y="2133600"/>
            <a:ext cx="468312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chemeClr val="hlink"/>
                </a:solidFill>
                <a:latin typeface="Tahoma" pitchFamily="34" charset="0"/>
              </a:rPr>
              <a:t>e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autoUpdateAnimBg="0"/>
      <p:bldP spid="12291" grpId="0" bldLvl="0" autoUpdateAnimBg="0"/>
      <p:bldP spid="12292" grpId="0" bldLvl="0" autoUpdateAnimBg="0"/>
      <p:bldP spid="12293" grpId="0" bldLvl="0" autoUpdateAnimBg="0"/>
      <p:bldP spid="12294" grpId="0" bldLvl="0" autoUpdateAnimBg="0"/>
      <p:bldP spid="12295" grpId="0" bldLvl="0" autoUpdateAnimBg="0"/>
      <p:bldP spid="12296" grpId="0" bldLvl="0" autoUpdateAnimBg="0"/>
      <p:bldP spid="12297" grpId="0" bldLvl="0" autoUpdateAnimBg="0"/>
      <p:bldP spid="12298" grpId="0" bldLvl="0" autoUpdateAnimBg="0"/>
      <p:bldP spid="12299" grpId="0" bldLvl="0" autoUpdateAnimBg="0"/>
      <p:bldP spid="12300" grpId="0" bldLvl="0" autoUpdateAnimBg="0"/>
      <p:bldP spid="12301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2"/>
          <p:cNvSpPr>
            <a:spLocks noGrp="1" noChangeArrowheads="1"/>
          </p:cNvSpPr>
          <p:nvPr>
            <p:ph type="title"/>
          </p:nvPr>
        </p:nvSpPr>
        <p:spPr>
          <a:xfrm>
            <a:off x="1617663" y="979488"/>
            <a:ext cx="5689600" cy="503237"/>
          </a:xfrm>
        </p:spPr>
        <p:txBody>
          <a:bodyPr/>
          <a:lstStyle/>
          <a:p>
            <a:pPr eaLnBrk="1" hangingPunct="1"/>
            <a:r>
              <a:rPr lang="en-GB" altLang="en-US" sz="4000" smtClean="0">
                <a:solidFill>
                  <a:srgbClr val="990000"/>
                </a:solidFill>
                <a:latin typeface="Times New Roman" pitchFamily="18" charset="0"/>
              </a:rPr>
              <a:t>Vocabulary</a:t>
            </a:r>
          </a:p>
        </p:txBody>
      </p:sp>
      <p:sp>
        <p:nvSpPr>
          <p:cNvPr id="839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2271713"/>
            <a:ext cx="8064500" cy="4464050"/>
          </a:xfrm>
        </p:spPr>
        <p:txBody>
          <a:bodyPr/>
          <a:lstStyle/>
          <a:p>
            <a:pPr eaLnBrk="1" hangingPunct="1">
              <a:lnSpc>
                <a:spcPct val="105000"/>
              </a:lnSpc>
              <a:spcBef>
                <a:spcPct val="5000"/>
              </a:spcBef>
              <a:buFont typeface="Wingdings" pitchFamily="2" charset="2"/>
              <a:buNone/>
            </a:pPr>
            <a:r>
              <a:rPr lang="en-GB" altLang="en-US" sz="2800" smtClean="0">
                <a:solidFill>
                  <a:srgbClr val="990000"/>
                </a:solidFill>
                <a:latin typeface="Times New Roman" pitchFamily="18" charset="0"/>
              </a:rPr>
              <a:t>The words and phrases in italics are from the story </a:t>
            </a:r>
          </a:p>
          <a:p>
            <a:pPr eaLnBrk="1" hangingPunct="1">
              <a:lnSpc>
                <a:spcPct val="105000"/>
              </a:lnSpc>
              <a:spcBef>
                <a:spcPct val="5000"/>
              </a:spcBef>
              <a:buFont typeface="Wingdings" pitchFamily="2" charset="2"/>
              <a:buNone/>
            </a:pPr>
            <a:r>
              <a:rPr lang="en-GB" altLang="en-US" sz="2800" smtClean="0">
                <a:solidFill>
                  <a:srgbClr val="990000"/>
                </a:solidFill>
                <a:latin typeface="Times New Roman" pitchFamily="18" charset="0"/>
              </a:rPr>
              <a:t>on page 31. Circle the correct answers to complete </a:t>
            </a:r>
          </a:p>
          <a:p>
            <a:pPr eaLnBrk="1" hangingPunct="1">
              <a:lnSpc>
                <a:spcPct val="105000"/>
              </a:lnSpc>
              <a:spcBef>
                <a:spcPct val="5000"/>
              </a:spcBef>
              <a:buFont typeface="Wingdings" pitchFamily="2" charset="2"/>
              <a:buNone/>
            </a:pPr>
            <a:r>
              <a:rPr lang="en-GB" altLang="en-US" sz="2800" smtClean="0">
                <a:solidFill>
                  <a:srgbClr val="990000"/>
                </a:solidFill>
                <a:latin typeface="Times New Roman" pitchFamily="18" charset="0"/>
              </a:rPr>
              <a:t>these sentences.</a:t>
            </a:r>
          </a:p>
          <a:p>
            <a:pPr eaLnBrk="1" hangingPunct="1">
              <a:lnSpc>
                <a:spcPct val="105000"/>
              </a:lnSpc>
              <a:spcBef>
                <a:spcPct val="5000"/>
              </a:spcBef>
              <a:buFont typeface="Wingdings" pitchFamily="2" charset="2"/>
              <a:buNone/>
            </a:pPr>
            <a:r>
              <a:rPr lang="en-GB" altLang="en-US" sz="2800" b="1" smtClean="0">
                <a:latin typeface="Times New Roman" pitchFamily="18" charset="0"/>
              </a:rPr>
              <a:t>1. A </a:t>
            </a:r>
            <a:r>
              <a:rPr lang="en-GB" altLang="en-US" sz="2800" b="1" i="1" smtClean="0">
                <a:latin typeface="Times New Roman" pitchFamily="18" charset="0"/>
              </a:rPr>
              <a:t>blind</a:t>
            </a:r>
            <a:r>
              <a:rPr lang="en-GB" altLang="en-US" sz="2800" b="1" smtClean="0">
                <a:latin typeface="Times New Roman" pitchFamily="18" charset="0"/>
              </a:rPr>
              <a:t> person is ____.</a:t>
            </a:r>
          </a:p>
          <a:p>
            <a:pPr eaLnBrk="1" hangingPunct="1">
              <a:lnSpc>
                <a:spcPct val="105000"/>
              </a:lnSpc>
              <a:spcBef>
                <a:spcPct val="5000"/>
              </a:spcBef>
              <a:buFont typeface="Wingdings" pitchFamily="2" charset="2"/>
              <a:buNone/>
            </a:pPr>
            <a:r>
              <a:rPr lang="en-GB" altLang="en-US" sz="2800" b="1" smtClean="0">
                <a:latin typeface="Times New Roman" pitchFamily="18" charset="0"/>
              </a:rPr>
              <a:t>    a. not able to see                       b. not able to hear</a:t>
            </a:r>
          </a:p>
          <a:p>
            <a:pPr eaLnBrk="1" hangingPunct="1">
              <a:lnSpc>
                <a:spcPct val="105000"/>
              </a:lnSpc>
              <a:spcBef>
                <a:spcPct val="5000"/>
              </a:spcBef>
              <a:buFont typeface="Wingdings" pitchFamily="2" charset="2"/>
              <a:buNone/>
            </a:pPr>
            <a:r>
              <a:rPr lang="en-GB" altLang="en-US" sz="2800" b="1" smtClean="0">
                <a:latin typeface="Times New Roman" pitchFamily="18" charset="0"/>
              </a:rPr>
              <a:t>2. If I do something </a:t>
            </a:r>
            <a:r>
              <a:rPr lang="en-GB" altLang="en-US" sz="2800" b="1" i="1" smtClean="0">
                <a:latin typeface="Times New Roman" pitchFamily="18" charset="0"/>
              </a:rPr>
              <a:t>by myself</a:t>
            </a:r>
            <a:r>
              <a:rPr lang="en-GB" altLang="en-US" sz="2800" b="1" smtClean="0">
                <a:latin typeface="Times New Roman" pitchFamily="18" charset="0"/>
              </a:rPr>
              <a:t>, I do it ____.</a:t>
            </a:r>
          </a:p>
          <a:p>
            <a:pPr eaLnBrk="1" hangingPunct="1">
              <a:lnSpc>
                <a:spcPct val="105000"/>
              </a:lnSpc>
              <a:spcBef>
                <a:spcPct val="5000"/>
              </a:spcBef>
              <a:buFont typeface="Wingdings" pitchFamily="2" charset="2"/>
              <a:buNone/>
            </a:pPr>
            <a:r>
              <a:rPr lang="en-GB" altLang="en-US" sz="2800" b="1" smtClean="0">
                <a:latin typeface="Times New Roman" pitchFamily="18" charset="0"/>
              </a:rPr>
              <a:t>    a. without help              </a:t>
            </a:r>
          </a:p>
          <a:p>
            <a:pPr eaLnBrk="1" hangingPunct="1">
              <a:lnSpc>
                <a:spcPct val="105000"/>
              </a:lnSpc>
              <a:spcBef>
                <a:spcPct val="5000"/>
              </a:spcBef>
              <a:buFont typeface="Wingdings" pitchFamily="2" charset="2"/>
              <a:buNone/>
            </a:pPr>
            <a:r>
              <a:rPr lang="en-GB" altLang="en-US" sz="2800" b="1" smtClean="0">
                <a:latin typeface="Times New Roman" pitchFamily="18" charset="0"/>
              </a:rPr>
              <a:t>    b. with help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3635375" y="3656013"/>
            <a:ext cx="39528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en-US" sz="3000">
                <a:solidFill>
                  <a:srgbClr val="FF0066"/>
                </a:solidFill>
              </a:rPr>
              <a:t>a</a:t>
            </a:r>
            <a:endParaRPr lang="zh-CN" altLang="en-US" sz="3000">
              <a:solidFill>
                <a:srgbClr val="FF0066"/>
              </a:solidFill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6227763" y="4576763"/>
            <a:ext cx="39528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en-US" sz="3000">
                <a:solidFill>
                  <a:srgbClr val="FF0066"/>
                </a:solidFill>
              </a:rPr>
              <a:t>a</a:t>
            </a:r>
            <a:endParaRPr lang="zh-CN" altLang="en-US" sz="300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utoUpdateAnimBg="0"/>
      <p:bldP spid="1331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313" y="1341438"/>
            <a:ext cx="8299450" cy="5040312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GB" altLang="en-US" sz="2800" b="1" smtClean="0">
                <a:latin typeface="Times New Roman" pitchFamily="18" charset="0"/>
                <a:cs typeface="Times New Roman" pitchFamily="18" charset="0"/>
              </a:rPr>
              <a:t>3. When you </a:t>
            </a:r>
            <a:r>
              <a:rPr lang="en-GB" altLang="en-US" sz="2800" b="1" i="1" smtClean="0">
                <a:latin typeface="Times New Roman" pitchFamily="18" charset="0"/>
                <a:cs typeface="Times New Roman" pitchFamily="18" charset="0"/>
              </a:rPr>
              <a:t>apologize</a:t>
            </a:r>
            <a:r>
              <a:rPr lang="en-GB" altLang="en-US" sz="2800" b="1" smtClean="0">
                <a:latin typeface="Times New Roman" pitchFamily="18" charset="0"/>
                <a:cs typeface="Times New Roman" pitchFamily="18" charset="0"/>
              </a:rPr>
              <a:t> to someone, you say ‘____’ to him or her.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GB" altLang="en-US" sz="2800" b="1" smtClean="0">
                <a:latin typeface="Times New Roman" pitchFamily="18" charset="0"/>
                <a:cs typeface="Times New Roman" pitchFamily="18" charset="0"/>
              </a:rPr>
              <a:t>    a. Thank you                             b. Sorry</a:t>
            </a:r>
            <a:endParaRPr lang="zh-CN" altLang="en-US" sz="2800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GB" altLang="en-US" b="1" smtClean="0">
                <a:latin typeface="Times New Roman" pitchFamily="18" charset="0"/>
                <a:cs typeface="Times New Roman" pitchFamily="18" charset="0"/>
              </a:rPr>
              <a:t>4. If a person </a:t>
            </a:r>
            <a:r>
              <a:rPr lang="en-GB" altLang="en-US" b="1" i="1" smtClean="0">
                <a:latin typeface="Times New Roman" pitchFamily="18" charset="0"/>
                <a:cs typeface="Times New Roman" pitchFamily="18" charset="0"/>
              </a:rPr>
              <a:t>leads</a:t>
            </a:r>
            <a:r>
              <a:rPr lang="en-GB" altLang="en-US" b="1" smtClean="0">
                <a:latin typeface="Times New Roman" pitchFamily="18" charset="0"/>
                <a:cs typeface="Times New Roman" pitchFamily="18" charset="0"/>
              </a:rPr>
              <a:t> you </a:t>
            </a:r>
            <a:r>
              <a:rPr lang="en-GB" altLang="en-US" b="1" i="1" smtClean="0"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GB" altLang="en-US" b="1" smtClean="0">
                <a:latin typeface="Times New Roman" pitchFamily="18" charset="0"/>
                <a:cs typeface="Times New Roman" pitchFamily="18" charset="0"/>
              </a:rPr>
              <a:t> a place, he or she ____ you there.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GB" altLang="en-US" b="1" smtClean="0">
                <a:latin typeface="Times New Roman" pitchFamily="18" charset="0"/>
                <a:cs typeface="Times New Roman" pitchFamily="18" charset="0"/>
              </a:rPr>
              <a:t>    a. takes                                b. keeps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GB" altLang="en-US" b="1" smtClean="0">
                <a:latin typeface="Times New Roman" pitchFamily="18" charset="0"/>
                <a:cs typeface="Times New Roman" pitchFamily="18" charset="0"/>
              </a:rPr>
              <a:t>5. If someone </a:t>
            </a:r>
            <a:r>
              <a:rPr lang="en-GB" altLang="en-US" b="1" i="1" smtClean="0">
                <a:latin typeface="Times New Roman" pitchFamily="18" charset="0"/>
                <a:cs typeface="Times New Roman" pitchFamily="18" charset="0"/>
              </a:rPr>
              <a:t>wakes up</a:t>
            </a:r>
            <a:r>
              <a:rPr lang="en-GB" altLang="en-US" b="1" smtClean="0">
                <a:latin typeface="Times New Roman" pitchFamily="18" charset="0"/>
                <a:cs typeface="Times New Roman" pitchFamily="18" charset="0"/>
              </a:rPr>
              <a:t>, he or she ____.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GB" altLang="en-US" b="1" smtClean="0">
                <a:latin typeface="Times New Roman" pitchFamily="18" charset="0"/>
                <a:cs typeface="Times New Roman" pitchFamily="18" charset="0"/>
              </a:rPr>
              <a:t>    a. starts sleeping                  b. stops sleeping</a:t>
            </a:r>
            <a:endParaRPr lang="zh-CN" altLang="en-US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7451725" y="1341438"/>
            <a:ext cx="42386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en-US" sz="3400">
                <a:solidFill>
                  <a:srgbClr val="FF0066"/>
                </a:solidFill>
              </a:rPr>
              <a:t>b</a:t>
            </a:r>
            <a:endParaRPr lang="zh-CN" altLang="en-US" sz="3400">
              <a:solidFill>
                <a:srgbClr val="FF0066"/>
              </a:solidFill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042988" y="3716338"/>
            <a:ext cx="42386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en-US" sz="3400">
                <a:solidFill>
                  <a:srgbClr val="FF0066"/>
                </a:solidFill>
              </a:rPr>
              <a:t>a</a:t>
            </a:r>
            <a:endParaRPr lang="zh-CN" altLang="en-US" sz="3400">
              <a:solidFill>
                <a:srgbClr val="FF0066"/>
              </a:solidFill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6588125" y="5084763"/>
            <a:ext cx="42386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en-US" sz="3400">
                <a:solidFill>
                  <a:srgbClr val="FF0066"/>
                </a:solidFill>
              </a:rPr>
              <a:t>b</a:t>
            </a:r>
            <a:endParaRPr lang="zh-CN" altLang="en-US" sz="340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utoUpdateAnimBg="0"/>
      <p:bldP spid="14340" grpId="0" autoUpdateAnimBg="0"/>
      <p:bldP spid="14341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3026</Words>
  <PresentationFormat>全屏显示(4:3)</PresentationFormat>
  <Paragraphs>445</Paragraphs>
  <Slides>42</Slides>
  <Notes>0</Notes>
  <HiddenSlides>1</HiddenSlides>
  <MMClips>3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42</vt:i4>
      </vt:variant>
    </vt:vector>
  </HeadingPairs>
  <TitlesOfParts>
    <vt:vector size="58" baseType="lpstr">
      <vt:lpstr>Calibri</vt:lpstr>
      <vt:lpstr>宋体</vt:lpstr>
      <vt:lpstr>Arial</vt:lpstr>
      <vt:lpstr>Tahoma</vt:lpstr>
      <vt:lpstr>Wingdings</vt:lpstr>
      <vt:lpstr>Times New Roman</vt:lpstr>
      <vt:lpstr>MS Gothic</vt:lpstr>
      <vt:lpstr>Arial Rounded MT Bold</vt:lpstr>
      <vt:lpstr>Cooper Black</vt:lpstr>
      <vt:lpstr>Britannic Bold</vt:lpstr>
      <vt:lpstr>Franklin Gothic Demi</vt:lpstr>
      <vt:lpstr>Comic Sans MS</vt:lpstr>
      <vt:lpstr>Office 主题</vt:lpstr>
      <vt:lpstr>1_Office 主题</vt:lpstr>
      <vt:lpstr>Blends</vt:lpstr>
      <vt:lpstr>Blends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Vocabulary</vt:lpstr>
      <vt:lpstr>幻灯片 9</vt:lpstr>
      <vt:lpstr>Complete the passage below with the  words and phrases from the box.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Language Points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Language points</vt:lpstr>
      <vt:lpstr>Language points</vt:lpstr>
      <vt:lpstr>Language points</vt:lpstr>
      <vt:lpstr>幻灯片 39</vt:lpstr>
      <vt:lpstr>幻灯片 40</vt:lpstr>
      <vt:lpstr>幻灯片 41</vt:lpstr>
      <vt:lpstr>幻灯片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加油！成功等着你！！</dc:creator>
  <cp:lastModifiedBy>Microsoft</cp:lastModifiedBy>
  <cp:revision>2</cp:revision>
  <dcterms:created xsi:type="dcterms:W3CDTF">2015-06-20T07:28:07Z</dcterms:created>
  <dcterms:modified xsi:type="dcterms:W3CDTF">2016-07-14T21:37:00Z</dcterms:modified>
</cp:coreProperties>
</file>