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10" r:id="rId4"/>
    <p:sldId id="256" r:id="rId5"/>
    <p:sldId id="257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97CA9-4AFE-473D-BFB6-E7822583577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08EE8-83BA-40B7-A1AA-EF5A6DFD88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CB04-0B1F-4247-827F-55C3AB286EB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3A6F3-6419-4416-A02B-C2D8C508F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6B93D-8BCD-45DC-922E-D62751CBA14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ADA65-A7D4-423A-AEA8-B03433E42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9217F-2F1E-40D7-A7D9-0BD046DD3BA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B6DA9-6386-4FAD-AD83-BC46CA9A94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0A90E-DEB8-4517-962E-3AFFBF23DD5E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1AF7A-070F-4B9D-AB23-6D4E1030B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2F747-DA75-4414-ACFC-9E8850F01C6C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C3580-0D30-41CB-AB26-93E59399B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C4AAC-F4DC-4B16-8817-0648AC3979A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F308E-4604-490B-A388-765774AA39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2415E-FE91-46AE-9BFE-67A61635B74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3BAF1-AF02-4456-A03C-EF5F3BCDF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ADF2F-87C0-47D1-A80A-4DD2247F4BF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A81EE-7D89-48F7-81A6-0339CF1FBD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E801D-D247-406D-8ACF-528EB8EF118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E08CB-8B6F-44A0-B0C7-2794A58881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29D66-13FF-4224-949C-329E5DA9AB7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5BE2C-2185-4359-9503-72A7A1075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3BE69-BE60-4D1A-BC21-180C053B90D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B39FB-2C2A-4835-8A35-A86C10507D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16E32-8401-4663-A314-D055191B116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915C5-242B-4663-85AD-991A5002F0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A5537-DDF3-4DBD-8183-422EC386567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9F8AB-D708-4A43-9C9B-BEDB4F08D7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ED1B1-F853-4B5A-BCEC-06DED209856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38170-E990-4E65-8812-1F68E649A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ED4B-C94D-497E-951E-7B1E02D0EE0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CD4BE-432C-456E-97AF-6ECC6BD226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0260D-4515-43E3-8961-F4B00E657ED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E1C50-0F8A-4CFB-8F8D-BF4384069F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B37A6-FB70-4394-96E2-31C8A724DA5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7B1AA-7A1D-4AC7-88D5-6B8F216A5F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72170-0234-4207-B7D0-094E26C9BA3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67BEC-6551-4FB5-BB83-020003C58F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E370E-01E6-4989-A8EC-5AE19146FAC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A0F28-C691-4DD5-AD47-1992C82E16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2ECC8-56A7-463D-9B13-E5766AAE2E0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71755-2092-47FB-82F5-BD1CC1335A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68742-195D-47D9-87E7-44CA3EC8D9F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1E17E-5EE5-4595-AB5B-65B6CF39A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69190-D382-436A-9EB5-85205D3939F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DBFA3-70EF-47F0-A76C-641C04919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E33B2-24C9-4BCF-A4E2-4EA5CAF0C8C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402C4-EC39-4CB1-A8C4-0EA51D820B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6BA4E-AB6B-4E70-8380-E481E92B6CA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2BC4-2ADF-4105-9539-700D86D46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57255-8782-4AFF-A0C0-5B40228BA7FC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5C311-88BC-43C6-B132-D525EA0A6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FD03C-C6BF-44B6-88FD-F83E148AE3C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DAB4C-671A-44C3-81B8-C5CEC6981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40164-E616-4260-992D-5F32B017A30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AEC00-D548-4AD1-862B-B2ED80A0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1D184-06BD-4BBF-A15A-0237618B454E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E54B0-021D-4F76-9643-CA9E2DA117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DCD55-6274-4932-B87C-CC76660D98C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519B7-97D7-4220-A051-F3DCEBF07B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48C11-AB00-4972-B862-F17802AEDC2C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691D1-38EF-4C86-9908-A8BAF754B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DE743-A992-422A-9CD1-2C1A89CD1E7A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EB7DF-2592-40A6-B704-172AE60785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6FD21-3307-44E0-AB79-DF15BD0EB82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BB72E-3C00-4D00-A762-77E525BF9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45C4FA-F6F6-4786-A32C-B56E3A5EFB7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AFDFD7-24EA-4135-8644-01541A1B8B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36513" y="822325"/>
            <a:ext cx="9180513" cy="608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9BB569-A978-4AA1-80F6-CC24A0411BB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205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E5098B-79C1-41C5-8C96-7D69F882A0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CDDB00-2D3D-4AB8-B2FA-3E95B22F791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132973-AD05-4953-8374-B9B97A886A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2.wav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3.wav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4.wav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4.xml"/><Relationship Id="rId5" Type="http://schemas.openxmlformats.org/officeDocument/2006/relationships/slide" Target="slide24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1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WordArt 6"/>
          <p:cNvSpPr>
            <a:spLocks noChangeArrowheads="1" noChangeShapeType="1" noTextEdit="1"/>
          </p:cNvSpPr>
          <p:nvPr/>
        </p:nvSpPr>
        <p:spPr bwMode="auto">
          <a:xfrm>
            <a:off x="971550" y="692150"/>
            <a:ext cx="7056438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Segoe Print"/>
              </a:rPr>
              <a:t>U5 Water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Segoe Print"/>
            </a:endParaRP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684213" y="3933825"/>
            <a:ext cx="590391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复习</a:t>
            </a:r>
            <a:endParaRPr lang="zh-CN" altLang="en-US" sz="88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egoe Print" pitchFamily="2" charset="0"/>
              <a:ea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>
          <a:xfrm>
            <a:off x="684213" y="1270000"/>
            <a:ext cx="7704137" cy="16557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地球上大约3%的水是淡水。</a:t>
            </a:r>
            <a:endParaRPr lang="en-US" smtClean="0">
              <a:latin typeface="Comic Sans MS" pitchFamily="66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mtClean="0">
                <a:latin typeface="Comic Sans MS" pitchFamily="66" charset="0"/>
              </a:rPr>
              <a:t>About 3% of the water on Earth is </a:t>
            </a:r>
            <a:r>
              <a:rPr lang="en-US" altLang="zh-CN" smtClean="0">
                <a:solidFill>
                  <a:srgbClr val="F1550F"/>
                </a:solidFill>
                <a:latin typeface="Comic Sans MS" pitchFamily="66" charset="0"/>
              </a:rPr>
              <a:t>fresh water</a:t>
            </a:r>
            <a:r>
              <a:rPr lang="en-US" altLang="zh-CN" smtClean="0">
                <a:latin typeface="Comic Sans MS" pitchFamily="66" charset="0"/>
              </a:rPr>
              <a:t>. </a:t>
            </a:r>
            <a:endParaRPr lang="zh-CN" altLang="en-US" smtClean="0">
              <a:latin typeface="Comic Sans MS" pitchFamily="66" charset="0"/>
            </a:endParaRPr>
          </a:p>
        </p:txBody>
      </p:sp>
      <p:pic>
        <p:nvPicPr>
          <p:cNvPr id="14339" name="矩形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4450"/>
            <a:ext cx="5997575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2" descr="C:\Downloads\pic\earth-diagra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286125"/>
            <a:ext cx="73469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775" y="190500"/>
            <a:ext cx="1295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>
          <a:xfrm>
            <a:off x="468313" y="1412875"/>
            <a:ext cx="8229600" cy="103663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水很珍贵。</a:t>
            </a:r>
            <a:endParaRPr lang="en-US" smtClean="0">
              <a:latin typeface="Comic Sans MS" pitchFamily="66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mtClean="0">
                <a:latin typeface="Comic Sans MS" pitchFamily="66" charset="0"/>
              </a:rPr>
              <a:t>Water is </a:t>
            </a:r>
            <a:r>
              <a:rPr lang="en-US" altLang="zh-CN" smtClean="0">
                <a:solidFill>
                  <a:srgbClr val="FF0000"/>
                </a:solidFill>
                <a:latin typeface="Comic Sans MS" pitchFamily="66" charset="0"/>
              </a:rPr>
              <a:t>v</a:t>
            </a:r>
            <a:r>
              <a:rPr lang="zh-CN" altLang="en-US" smtClean="0">
                <a:solidFill>
                  <a:srgbClr val="FF0000"/>
                </a:solidFill>
                <a:latin typeface="Comic Sans MS" pitchFamily="66" charset="0"/>
              </a:rPr>
              <a:t>aluable</a:t>
            </a:r>
            <a:r>
              <a:rPr lang="en-US" altLang="zh-CN" smtClean="0">
                <a:latin typeface="Comic Sans MS" pitchFamily="66" charset="0"/>
              </a:rPr>
              <a:t>. </a:t>
            </a:r>
            <a:endParaRPr lang="zh-CN" altLang="en-US" smtClean="0">
              <a:latin typeface="Comic Sans MS" pitchFamily="66" charset="0"/>
            </a:endParaRPr>
          </a:p>
        </p:txBody>
      </p:sp>
      <p:pic>
        <p:nvPicPr>
          <p:cNvPr id="61442" name="矩形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60350"/>
            <a:ext cx="7377112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2" descr="c:\users\ADMINI~1\appdata\roaming\360se6\USERDA~1\Temp\WATER-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9188" y="2636838"/>
            <a:ext cx="6096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406400"/>
            <a:ext cx="22320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052513"/>
            <a:ext cx="10323513" cy="6840537"/>
          </a:xfrm>
        </p:spPr>
        <p:txBody>
          <a:bodyPr/>
          <a:lstStyle/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1.If you </a:t>
            </a:r>
            <a:r>
              <a:rPr lang="en-US" altLang="zh-CN" sz="2400" i="1" smtClean="0">
                <a:latin typeface="Comic Sans MS" pitchFamily="66" charset="0"/>
              </a:rPr>
              <a:t>turn </a:t>
            </a:r>
            <a:r>
              <a:rPr lang="en-US" altLang="zh-CN" sz="2400" smtClean="0">
                <a:latin typeface="Comic Sans MS" pitchFamily="66" charset="0"/>
              </a:rPr>
              <a:t>a tap </a:t>
            </a:r>
            <a:r>
              <a:rPr lang="en-US" altLang="zh-CN" sz="2400" i="1" smtClean="0">
                <a:latin typeface="Comic Sans MS" pitchFamily="66" charset="0"/>
              </a:rPr>
              <a:t>off</a:t>
            </a:r>
            <a:r>
              <a:rPr lang="en-US" altLang="zh-CN" sz="2400" smtClean="0">
                <a:latin typeface="Comic Sans MS" pitchFamily="66" charset="0"/>
              </a:rPr>
              <a:t>, the water</a:t>
            </a:r>
            <a:r>
              <a:rPr lang="en-US" altLang="zh-CN" sz="2400" u="sng" smtClean="0">
                <a:latin typeface="Comic Sans MS" pitchFamily="66" charset="0"/>
              </a:rPr>
              <a:t>     </a:t>
            </a:r>
            <a:r>
              <a:rPr lang="en-US" altLang="zh-CN" sz="2400" smtClean="0">
                <a:latin typeface="Comic Sans MS" pitchFamily="66" charset="0"/>
              </a:rPr>
              <a:t>from the tap.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a. stops running          b. starts running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2.The rain </a:t>
            </a:r>
            <a:r>
              <a:rPr lang="en-US" altLang="zh-CN" sz="2400" i="1" smtClean="0">
                <a:latin typeface="Comic Sans MS" pitchFamily="66" charset="0"/>
              </a:rPr>
              <a:t>dropped</a:t>
            </a:r>
            <a:r>
              <a:rPr lang="en-US" altLang="zh-CN" sz="2400" smtClean="0">
                <a:latin typeface="Comic Sans MS" pitchFamily="66" charset="0"/>
              </a:rPr>
              <a:t>. It</a:t>
            </a:r>
            <a:r>
              <a:rPr lang="en-US" altLang="zh-CN" sz="2400" u="sng" smtClean="0">
                <a:latin typeface="Comic Sans MS" pitchFamily="66" charset="0"/>
              </a:rPr>
              <a:t>     </a:t>
            </a:r>
            <a:r>
              <a:rPr lang="en-US" altLang="zh-CN" sz="2400" smtClean="0">
                <a:latin typeface="Comic Sans MS" pitchFamily="66" charset="0"/>
              </a:rPr>
              <a:t>from the sky.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a. fell down                 b. disappeared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3.When you </a:t>
            </a:r>
            <a:r>
              <a:rPr lang="en-US" altLang="zh-CN" sz="2400" i="1" smtClean="0">
                <a:latin typeface="Comic Sans MS" pitchFamily="66" charset="0"/>
              </a:rPr>
              <a:t>add</a:t>
            </a:r>
            <a:r>
              <a:rPr lang="en-US" altLang="zh-CN" sz="2400" smtClean="0">
                <a:latin typeface="Comic Sans MS" pitchFamily="66" charset="0"/>
              </a:rPr>
              <a:t> some chemicals </a:t>
            </a:r>
            <a:r>
              <a:rPr lang="en-US" altLang="zh-CN" sz="2400" i="1" smtClean="0">
                <a:latin typeface="Comic Sans MS" pitchFamily="66" charset="0"/>
              </a:rPr>
              <a:t>to</a:t>
            </a:r>
            <a:r>
              <a:rPr lang="en-US" altLang="zh-CN" sz="2400" smtClean="0">
                <a:latin typeface="Comic Sans MS" pitchFamily="66" charset="0"/>
              </a:rPr>
              <a:t> water, you</a:t>
            </a:r>
            <a:r>
              <a:rPr lang="en-US" altLang="zh-CN" sz="2400" u="sng" smtClean="0">
                <a:latin typeface="Comic Sans MS" pitchFamily="66" charset="0"/>
              </a:rPr>
              <a:t>     </a:t>
            </a:r>
            <a:r>
              <a:rPr lang="en-US" altLang="zh-CN" sz="2400" smtClean="0">
                <a:latin typeface="Comic Sans MS" pitchFamily="66" charset="0"/>
              </a:rPr>
              <a:t>the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water.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a. get some chemicals from   b. put some chemicals in</a:t>
            </a:r>
          </a:p>
          <a:p>
            <a:pPr marL="609600" indent="-609600"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4.If you had a good </a:t>
            </a:r>
            <a:r>
              <a:rPr lang="en-US" altLang="zh-CN" sz="2400" i="1" smtClean="0">
                <a:latin typeface="Comic Sans MS" pitchFamily="66" charset="0"/>
              </a:rPr>
              <a:t>journey</a:t>
            </a:r>
            <a:r>
              <a:rPr lang="en-US" altLang="zh-CN" sz="2400" smtClean="0">
                <a:latin typeface="Comic Sans MS" pitchFamily="66" charset="0"/>
              </a:rPr>
              <a:t>, you</a:t>
            </a:r>
            <a:r>
              <a:rPr lang="en-US" altLang="zh-CN" sz="2400" u="sng" smtClean="0">
                <a:latin typeface="Comic Sans MS" pitchFamily="66" charset="0"/>
              </a:rPr>
              <a:t>     </a:t>
            </a:r>
            <a:r>
              <a:rPr lang="en-US" altLang="zh-CN" sz="2400" smtClean="0">
                <a:latin typeface="Comic Sans MS" pitchFamily="66" charset="0"/>
              </a:rPr>
              <a:t>.</a:t>
            </a:r>
          </a:p>
          <a:p>
            <a:pPr marL="609600" indent="-609600"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a. had a wonderful party with your friends at home   </a:t>
            </a:r>
          </a:p>
          <a:p>
            <a:pPr marL="609600" indent="-609600"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b. travelled happily from one place to another</a:t>
            </a:r>
          </a:p>
          <a:p>
            <a:pPr marL="609600" indent="-609600"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5.Water is </a:t>
            </a:r>
            <a:r>
              <a:rPr lang="en-US" altLang="zh-CN" sz="2400" i="1" smtClean="0">
                <a:latin typeface="Comic Sans MS" pitchFamily="66" charset="0"/>
              </a:rPr>
              <a:t>valuable</a:t>
            </a:r>
            <a:r>
              <a:rPr lang="en-US" altLang="zh-CN" sz="2400" smtClean="0">
                <a:latin typeface="Comic Sans MS" pitchFamily="66" charset="0"/>
              </a:rPr>
              <a:t>. It is</a:t>
            </a:r>
            <a:r>
              <a:rPr lang="en-US" altLang="zh-CN" sz="2400" u="sng" smtClean="0">
                <a:latin typeface="Comic Sans MS" pitchFamily="66" charset="0"/>
              </a:rPr>
              <a:t>     </a:t>
            </a:r>
            <a:r>
              <a:rPr lang="en-US" altLang="zh-CN" sz="2400" smtClean="0">
                <a:latin typeface="Comic Sans MS" pitchFamily="66" charset="0"/>
              </a:rPr>
              <a:t>.</a:t>
            </a:r>
          </a:p>
          <a:p>
            <a:pPr marL="609600" indent="-609600"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2400" smtClean="0">
                <a:latin typeface="Comic Sans MS" pitchFamily="66" charset="0"/>
              </a:rPr>
              <a:t>    a. very clean      b. useful and important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endParaRPr lang="en-US" altLang="zh-CN" sz="2400" smtClean="0">
              <a:latin typeface="Comic Sans MS" pitchFamily="66" charset="0"/>
            </a:endParaRPr>
          </a:p>
        </p:txBody>
      </p:sp>
      <p:pic>
        <p:nvPicPr>
          <p:cNvPr id="16387" name="Picture 16" descr="d:\我的文档\桌面\pic\water-droplet-icon.jpg"/>
          <p:cNvPicPr>
            <a:picLocks noChangeAspect="1" noChangeArrowheads="1"/>
          </p:cNvPicPr>
          <p:nvPr/>
        </p:nvPicPr>
        <p:blipFill>
          <a:blip r:embed="rId2"/>
          <a:srcRect l="26242" t="3972" r="27513" b="7715"/>
          <a:stretch>
            <a:fillRect/>
          </a:stretch>
        </p:blipFill>
        <p:spPr bwMode="auto">
          <a:xfrm>
            <a:off x="465138" y="2420938"/>
            <a:ext cx="3619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6" descr="d:\我的文档\桌面\pic\water-droplet-icon.jpg"/>
          <p:cNvPicPr>
            <a:picLocks noChangeAspect="1" noChangeArrowheads="1"/>
          </p:cNvPicPr>
          <p:nvPr/>
        </p:nvPicPr>
        <p:blipFill>
          <a:blip r:embed="rId2"/>
          <a:srcRect l="26242" t="3972" r="27513" b="7715"/>
          <a:stretch>
            <a:fillRect/>
          </a:stretch>
        </p:blipFill>
        <p:spPr bwMode="auto">
          <a:xfrm>
            <a:off x="465138" y="1412875"/>
            <a:ext cx="3619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2468" name="TextBox 3"/>
          <p:cNvGrpSpPr>
            <a:grpSpLocks/>
          </p:cNvGrpSpPr>
          <p:nvPr/>
        </p:nvGrpSpPr>
        <p:grpSpPr bwMode="auto">
          <a:xfrm>
            <a:off x="1225550" y="-42863"/>
            <a:ext cx="6351588" cy="1281113"/>
            <a:chOff x="0" y="0"/>
            <a:chExt cx="4001" cy="807"/>
          </a:xfrm>
        </p:grpSpPr>
        <p:pic>
          <p:nvPicPr>
            <p:cNvPr id="62472" name="TextBox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4001" cy="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73" name="Text Box 7"/>
            <p:cNvSpPr txBox="1">
              <a:spLocks noChangeArrowheads="1"/>
            </p:cNvSpPr>
            <p:nvPr/>
          </p:nvSpPr>
          <p:spPr bwMode="auto">
            <a:xfrm>
              <a:off x="112" y="55"/>
              <a:ext cx="3856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Comic Sans MS" pitchFamily="66" charset="0"/>
                </a:rPr>
                <a:t>C1: Circle the correct answers to complete these sentences. </a:t>
              </a:r>
              <a:r>
                <a:rPr lang="en-US" altLang="zh-CN" sz="2800">
                  <a:solidFill>
                    <a:srgbClr val="FF0066"/>
                  </a:solidFill>
                  <a:latin typeface="Comic Sans MS" pitchFamily="66" charset="0"/>
                </a:rPr>
                <a:t>(P60)</a:t>
              </a:r>
            </a:p>
          </p:txBody>
        </p:sp>
      </p:grpSp>
      <p:pic>
        <p:nvPicPr>
          <p:cNvPr id="16392" name="Picture 16" descr="d:\我的文档\桌面\pic\water-droplet-icon.jpg"/>
          <p:cNvPicPr>
            <a:picLocks noChangeAspect="1" noChangeArrowheads="1"/>
          </p:cNvPicPr>
          <p:nvPr/>
        </p:nvPicPr>
        <p:blipFill>
          <a:blip r:embed="rId2"/>
          <a:srcRect l="26242" t="3972" r="27513" b="7715"/>
          <a:stretch>
            <a:fillRect/>
          </a:stretch>
        </p:blipFill>
        <p:spPr bwMode="auto">
          <a:xfrm>
            <a:off x="4932363" y="3717925"/>
            <a:ext cx="3619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6" descr="d:\我的文档\桌面\pic\water-droplet-icon.jpg"/>
          <p:cNvPicPr>
            <a:picLocks noChangeAspect="1" noChangeArrowheads="1"/>
          </p:cNvPicPr>
          <p:nvPr/>
        </p:nvPicPr>
        <p:blipFill>
          <a:blip r:embed="rId2"/>
          <a:srcRect l="26242" t="3972" r="27513" b="7715"/>
          <a:stretch>
            <a:fillRect/>
          </a:stretch>
        </p:blipFill>
        <p:spPr bwMode="auto">
          <a:xfrm>
            <a:off x="468313" y="5229225"/>
            <a:ext cx="3619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6" descr="d:\我的文档\桌面\pic\water-droplet-icon.jpg"/>
          <p:cNvPicPr>
            <a:picLocks noChangeAspect="1" noChangeArrowheads="1"/>
          </p:cNvPicPr>
          <p:nvPr/>
        </p:nvPicPr>
        <p:blipFill>
          <a:blip r:embed="rId2"/>
          <a:srcRect l="26242" t="3972" r="27513" b="7715"/>
          <a:stretch>
            <a:fillRect/>
          </a:stretch>
        </p:blipFill>
        <p:spPr bwMode="auto">
          <a:xfrm>
            <a:off x="3348038" y="6310313"/>
            <a:ext cx="3619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0975" y="44450"/>
            <a:ext cx="6121400" cy="6697663"/>
          </a:xfrm>
        </p:spPr>
        <p:txBody>
          <a:bodyPr/>
          <a:lstStyle/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Key phrases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1.关掉              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2.一个愤怒的声音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3.浪费水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4.一滴水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5.几天前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6.掉进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7.把...加入...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8.穿梭于管道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9.记住不要做某事</a:t>
            </a:r>
          </a:p>
          <a:p>
            <a:pPr marL="609600" indent="-609600"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10.走出</a:t>
            </a:r>
            <a:endParaRPr lang="en-US" smtClean="0">
              <a:latin typeface="Comic Sans MS" pitchFamily="66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/>
        </p:nvSpPr>
        <p:spPr bwMode="auto">
          <a:xfrm>
            <a:off x="2555875" y="44450"/>
            <a:ext cx="67691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endParaRPr lang="zh-CN" altLang="en-US" sz="3200">
              <a:solidFill>
                <a:schemeClr val="hlink"/>
              </a:solidFill>
              <a:latin typeface="Segoe Print" pitchFamily="2" charset="0"/>
            </a:endParaRP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turn off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      </a:t>
            </a:r>
            <a:r>
              <a:rPr lang="zh-CN" altLang="en-US" sz="3200">
                <a:solidFill>
                  <a:srgbClr val="FF0066"/>
                </a:solidFill>
                <a:latin typeface="Segoe Print" pitchFamily="2" charset="0"/>
              </a:rPr>
              <a:t>an</a:t>
            </a: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 angry voice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waste water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a drop of water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a few day</a:t>
            </a:r>
            <a:r>
              <a:rPr lang="zh-CN" altLang="en-US" sz="3200">
                <a:solidFill>
                  <a:srgbClr val="FF0066"/>
                </a:solidFill>
                <a:latin typeface="Segoe Print" pitchFamily="2" charset="0"/>
              </a:rPr>
              <a:t>s</a:t>
            </a: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 ago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drop into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   add...to...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  travel through the pipe</a:t>
            </a:r>
            <a:r>
              <a:rPr lang="zh-CN" altLang="en-US" sz="3200">
                <a:solidFill>
                  <a:srgbClr val="FF0066"/>
                </a:solidFill>
                <a:latin typeface="Segoe Print" pitchFamily="2" charset="0"/>
              </a:rPr>
              <a:t>s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      remember not to do sth.</a:t>
            </a:r>
          </a:p>
          <a:p>
            <a:pPr marL="609600" indent="-6096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>
                <a:solidFill>
                  <a:schemeClr val="hlink"/>
                </a:solidFill>
                <a:latin typeface="Segoe Print" pitchFamily="2" charset="0"/>
              </a:rPr>
              <a:t>come out of...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zh-CN" altLang="en-US" sz="4000" smtClean="0">
                <a:solidFill>
                  <a:srgbClr val="0000FF"/>
                </a:solidFill>
              </a:rPr>
              <a:t>短语收藏夹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47635313"/>
            <a:ext cx="8229600" cy="52117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mtClean="0"/>
              <a:t>turn off </a:t>
            </a:r>
            <a:r>
              <a:rPr lang="zh-CN" altLang="en-US" smtClean="0"/>
              <a:t>关掉</a:t>
            </a:r>
          </a:p>
          <a:p>
            <a:pPr>
              <a:buFont typeface="Arial" charset="0"/>
              <a:buNone/>
            </a:pPr>
            <a:r>
              <a:rPr lang="en-US" altLang="zh-CN" smtClean="0"/>
              <a:t>add ... to ... </a:t>
            </a:r>
            <a:r>
              <a:rPr lang="zh-CN" altLang="en-US" smtClean="0"/>
              <a:t>把</a:t>
            </a:r>
            <a:r>
              <a:rPr lang="en-US" altLang="zh-CN" smtClean="0"/>
              <a:t>……</a:t>
            </a:r>
            <a:r>
              <a:rPr lang="zh-CN" altLang="en-US" smtClean="0"/>
              <a:t>加入</a:t>
            </a:r>
            <a:r>
              <a:rPr lang="en-US" altLang="zh-CN" smtClean="0"/>
              <a:t>……</a:t>
            </a:r>
          </a:p>
          <a:p>
            <a:pPr>
              <a:buFont typeface="Arial" charset="0"/>
              <a:buNone/>
            </a:pPr>
            <a:r>
              <a:rPr lang="en-US" smtClean="0"/>
              <a:t>*</a:t>
            </a:r>
            <a:r>
              <a:rPr lang="en-US" altLang="zh-CN" smtClean="0"/>
              <a:t>look around </a:t>
            </a:r>
            <a:r>
              <a:rPr lang="zh-CN" altLang="en-US" smtClean="0"/>
              <a:t>环顾四周</a:t>
            </a:r>
          </a:p>
          <a:p>
            <a:pPr>
              <a:buFont typeface="Arial" charset="0"/>
              <a:buNone/>
            </a:pPr>
            <a:r>
              <a:rPr lang="zh-CN" altLang="en-US" smtClean="0"/>
              <a:t>*</a:t>
            </a:r>
            <a:r>
              <a:rPr lang="en-US" altLang="zh-CN" smtClean="0"/>
              <a:t>come from </a:t>
            </a:r>
            <a:r>
              <a:rPr lang="zh-CN" altLang="en-US" smtClean="0"/>
              <a:t>来自</a:t>
            </a:r>
          </a:p>
          <a:p>
            <a:pPr>
              <a:buFont typeface="Arial" charset="0"/>
              <a:buNone/>
            </a:pPr>
            <a:r>
              <a:rPr lang="zh-CN" altLang="en-US" smtClean="0"/>
              <a:t>*</a:t>
            </a:r>
            <a:r>
              <a:rPr lang="en-US" altLang="zh-CN" smtClean="0"/>
              <a:t>a drop of ... </a:t>
            </a:r>
            <a:r>
              <a:rPr lang="zh-CN" altLang="en-US" smtClean="0"/>
              <a:t>一滴</a:t>
            </a:r>
            <a:r>
              <a:rPr lang="en-US" altLang="zh-CN" smtClean="0"/>
              <a:t>……</a:t>
            </a:r>
          </a:p>
          <a:p>
            <a:pPr>
              <a:buFont typeface="Arial" charset="0"/>
              <a:buNone/>
            </a:pPr>
            <a:r>
              <a:rPr lang="en-US" smtClean="0"/>
              <a:t>*</a:t>
            </a:r>
            <a:r>
              <a:rPr lang="en-US" altLang="zh-CN" smtClean="0"/>
              <a:t>the end of ……</a:t>
            </a:r>
            <a:r>
              <a:rPr lang="zh-CN" altLang="en-US" smtClean="0"/>
              <a:t>的结尾</a:t>
            </a:r>
          </a:p>
          <a:p>
            <a:pPr>
              <a:buFont typeface="Arial" charset="0"/>
              <a:buNone/>
            </a:pPr>
            <a:r>
              <a:rPr lang="zh-CN" altLang="en-US" smtClean="0"/>
              <a:t>*</a:t>
            </a:r>
            <a:r>
              <a:rPr lang="en-US" altLang="zh-CN" smtClean="0"/>
              <a:t>a few </a:t>
            </a:r>
            <a:r>
              <a:rPr lang="zh-CN" altLang="en-US" smtClean="0"/>
              <a:t>几个；一些</a:t>
            </a:r>
          </a:p>
          <a:p>
            <a:pPr>
              <a:buFont typeface="Arial" charset="0"/>
              <a:buNone/>
            </a:pPr>
            <a:r>
              <a:rPr lang="zh-CN" altLang="en-US" smtClean="0"/>
              <a:t>*</a:t>
            </a:r>
            <a:r>
              <a:rPr lang="en-US" altLang="zh-CN" smtClean="0"/>
              <a:t>come out of </a:t>
            </a:r>
            <a:r>
              <a:rPr lang="zh-CN" altLang="en-US" smtClean="0"/>
              <a:t>从</a:t>
            </a:r>
            <a:r>
              <a:rPr lang="en-US" altLang="zh-CN" smtClean="0"/>
              <a:t>……</a:t>
            </a:r>
            <a:r>
              <a:rPr lang="zh-CN" altLang="en-US" smtClean="0"/>
              <a:t>出来</a:t>
            </a:r>
          </a:p>
        </p:txBody>
      </p:sp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838200" y="1066800"/>
            <a:ext cx="3048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endParaRPr lang="zh-CN" altLang="en-US" sz="3000">
              <a:latin typeface="Calibri" pitchFamily="34" charset="0"/>
            </a:endParaRP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add ... to ... </a:t>
            </a: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look around</a:t>
            </a:r>
            <a:endParaRPr lang="zh-CN" altLang="en-US" sz="3000">
              <a:latin typeface="Calibri" pitchFamily="34" charset="0"/>
            </a:endParaRP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come from</a:t>
            </a:r>
            <a:endParaRPr lang="zh-CN" altLang="en-US" sz="3000">
              <a:latin typeface="Calibri" pitchFamily="34" charset="0"/>
            </a:endParaRP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a few</a:t>
            </a: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 </a:t>
            </a: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the end of …</a:t>
            </a:r>
            <a:endParaRPr lang="zh-CN" altLang="en-US" sz="3000">
              <a:latin typeface="Calibri" pitchFamily="34" charset="0"/>
            </a:endParaRPr>
          </a:p>
          <a:p>
            <a:pPr eaLnBrk="0" hangingPunct="0">
              <a:lnSpc>
                <a:spcPct val="115000"/>
              </a:lnSpc>
              <a:spcBef>
                <a:spcPct val="15000"/>
              </a:spcBef>
            </a:pPr>
            <a:r>
              <a:rPr lang="en-US" altLang="zh-CN" sz="3000">
                <a:latin typeface="Calibri" pitchFamily="34" charset="0"/>
              </a:rPr>
              <a:t>come out of</a:t>
            </a:r>
            <a:endParaRPr lang="zh-CN" altLang="en-US" sz="3000">
              <a:latin typeface="Calibri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572000" y="1066800"/>
            <a:ext cx="34290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2800">
              <a:solidFill>
                <a:srgbClr val="FF0066"/>
              </a:solidFill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把</a:t>
            </a:r>
            <a:r>
              <a:rPr lang="en-US" altLang="zh-CN" sz="2800">
                <a:solidFill>
                  <a:srgbClr val="FF0066"/>
                </a:solidFill>
                <a:latin typeface="Calibri" pitchFamily="34" charset="0"/>
              </a:rPr>
              <a:t>……</a:t>
            </a: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加入</a:t>
            </a:r>
            <a:r>
              <a:rPr lang="en-US" altLang="zh-CN" sz="2800">
                <a:solidFill>
                  <a:srgbClr val="FF0066"/>
                </a:solidFill>
                <a:latin typeface="Calibri" pitchFamily="34" charset="0"/>
              </a:rPr>
              <a:t>……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环顾四周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来自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几个；一些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en-US" sz="2800">
              <a:solidFill>
                <a:srgbClr val="FF0066"/>
              </a:solidFill>
              <a:latin typeface="Calibri" pitchFamily="34" charset="0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……的结尾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从</a:t>
            </a:r>
            <a:r>
              <a:rPr lang="en-US" altLang="zh-CN" sz="2800">
                <a:solidFill>
                  <a:srgbClr val="FF0066"/>
                </a:solidFill>
                <a:latin typeface="Calibri" pitchFamily="34" charset="0"/>
              </a:rPr>
              <a:t>……</a:t>
            </a:r>
            <a:r>
              <a:rPr lang="zh-CN" altLang="en-US" sz="2800">
                <a:solidFill>
                  <a:srgbClr val="FF0066"/>
                </a:solidFill>
                <a:latin typeface="Calibri" pitchFamily="34" charset="0"/>
              </a:rPr>
              <a:t>出来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113" y="1624013"/>
            <a:ext cx="8751887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8429625" y="2428875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  <a:latin typeface="Calibri" pitchFamily="34" charset="0"/>
              </a:rPr>
              <a:t>2</a:t>
            </a:r>
            <a:endParaRPr lang="zh-CN" altLang="en-US" sz="2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8429625" y="3671888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  <a:latin typeface="Calibri" pitchFamily="34" charset="0"/>
              </a:rPr>
              <a:t>3</a:t>
            </a:r>
            <a:endParaRPr lang="zh-CN" altLang="en-US" sz="2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8429625" y="2886075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  <a:latin typeface="Calibri" pitchFamily="34" charset="0"/>
              </a:rPr>
              <a:t>4</a:t>
            </a:r>
            <a:endParaRPr lang="zh-CN" altLang="en-US" sz="2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8429625" y="4100513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  <a:latin typeface="Calibri" pitchFamily="34" charset="0"/>
              </a:rPr>
              <a:t>5</a:t>
            </a:r>
            <a:endParaRPr lang="zh-CN" altLang="en-US" sz="2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0487" name="云形 7"/>
          <p:cNvSpPr>
            <a:spLocks noChangeArrowheads="1"/>
          </p:cNvSpPr>
          <p:nvPr/>
        </p:nvSpPr>
        <p:spPr bwMode="auto">
          <a:xfrm>
            <a:off x="214313" y="857250"/>
            <a:ext cx="6643687" cy="1785938"/>
          </a:xfrm>
          <a:custGeom>
            <a:avLst/>
            <a:gdLst>
              <a:gd name="T0" fmla="*/ 6638151 w 43200"/>
              <a:gd name="T1" fmla="*/ 892969 h 43200"/>
              <a:gd name="T2" fmla="*/ 3321844 w 43200"/>
              <a:gd name="T3" fmla="*/ 1784036 h 43200"/>
              <a:gd name="T4" fmla="*/ 20608 w 43200"/>
              <a:gd name="T5" fmla="*/ 892969 h 43200"/>
              <a:gd name="T6" fmla="*/ 3321844 w 43200"/>
              <a:gd name="T7" fmla="*/ 10211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rgbClr val="DBEEF4"/>
          </a:solidFill>
          <a:ln w="25400" cmpd="sng">
            <a:solidFill>
              <a:srgbClr val="385D8A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6999"/>
              </a:srgb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>
                <a:solidFill>
                  <a:srgbClr val="002060"/>
                </a:solidFill>
                <a:latin typeface="+mn-lt"/>
                <a:ea typeface="+mn-ea"/>
              </a:rPr>
              <a:t>Look at the picture below and put the following sentences in the correct order. </a:t>
            </a:r>
            <a:br>
              <a:rPr lang="en-US" sz="2000" i="1">
                <a:solidFill>
                  <a:srgbClr val="002060"/>
                </a:solidFill>
                <a:latin typeface="+mn-lt"/>
                <a:ea typeface="+mn-ea"/>
              </a:rPr>
            </a:br>
            <a:r>
              <a:rPr lang="en-US" sz="2000" i="1">
                <a:solidFill>
                  <a:srgbClr val="002060"/>
                </a:solidFill>
                <a:latin typeface="+mn-lt"/>
                <a:ea typeface="+mn-ea"/>
              </a:rPr>
              <a:t>Write the numbers 1-5 in the boxes. </a:t>
            </a:r>
            <a:endParaRPr lang="zh-CN" altLang="en-US" sz="2000" i="1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20488" name="TextBox 9"/>
          <p:cNvSpPr txBox="1">
            <a:spLocks noChangeArrowheads="1"/>
          </p:cNvSpPr>
          <p:nvPr/>
        </p:nvSpPr>
        <p:spPr bwMode="auto">
          <a:xfrm>
            <a:off x="2000250" y="260350"/>
            <a:ext cx="70723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Before you read</a:t>
            </a: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 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(P58)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ChangeArrowheads="1"/>
          </p:cNvSpPr>
          <p:nvPr/>
        </p:nvSpPr>
        <p:spPr bwMode="auto">
          <a:xfrm>
            <a:off x="250825" y="44450"/>
            <a:ext cx="8858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B2  Look at the picture and the title of the  </a:t>
            </a:r>
          </a:p>
          <a:p>
            <a:pPr eaLnBrk="0" hangingPunct="0"/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       story on page 59. </a:t>
            </a:r>
          </a:p>
          <a:p>
            <a:pPr eaLnBrk="0" hangingPunct="0"/>
            <a:endParaRPr lang="zh-CN" altLang="en-US" sz="3600" b="1">
              <a:solidFill>
                <a:srgbClr val="0000CC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Who do you think is talking about to</a:t>
            </a:r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the</a:t>
            </a:r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girl?</a:t>
            </a:r>
          </a:p>
        </p:txBody>
      </p:sp>
      <p:pic>
        <p:nvPicPr>
          <p:cNvPr id="66562" name="Picture 2" descr="C:\Users\Administrator\Desktop\pic\360截图201312141859448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2420938"/>
            <a:ext cx="2855912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35150" y="5949950"/>
            <a:ext cx="4879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 is talking to the girl.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8208963" cy="1125538"/>
          </a:xfrm>
        </p:spPr>
        <p:txBody>
          <a:bodyPr/>
          <a:lstStyle/>
          <a:p>
            <a:pPr algn="l"/>
            <a:r>
              <a:rPr lang="zh-CN" altLang="en-US" sz="4000" b="1" smtClean="0">
                <a:solidFill>
                  <a:srgbClr val="0033CC"/>
                </a:solidFill>
              </a:rPr>
              <a:t>First-</a:t>
            </a:r>
            <a:r>
              <a:rPr lang="en-US" altLang="zh-CN" sz="4000" b="1" smtClean="0">
                <a:solidFill>
                  <a:srgbClr val="0033CC"/>
                </a:solidFill>
              </a:rPr>
              <a:t>Reading</a:t>
            </a:r>
            <a:r>
              <a:rPr lang="zh-CN" altLang="en-US" sz="4000" b="1" smtClean="0">
                <a:solidFill>
                  <a:srgbClr val="0033CC"/>
                </a:solidFill>
              </a:rPr>
              <a:t>: Skimming(快速略读)</a:t>
            </a:r>
            <a:endParaRPr lang="en-US" altLang="zh-CN" sz="4000" b="1" smtClean="0">
              <a:solidFill>
                <a:srgbClr val="0033CC"/>
              </a:solidFill>
            </a:endParaRPr>
          </a:p>
        </p:txBody>
      </p:sp>
      <p:pic>
        <p:nvPicPr>
          <p:cNvPr id="67586" name="Picture 3" descr="water-conservation-icon-thumb46869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Text Box 4"/>
          <p:cNvSpPr txBox="1">
            <a:spLocks noChangeArrowheads="1"/>
          </p:cNvSpPr>
          <p:nvPr/>
        </p:nvSpPr>
        <p:spPr bwMode="auto">
          <a:xfrm>
            <a:off x="323850" y="1054100"/>
            <a:ext cx="5410200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sz="2400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198438" y="952500"/>
            <a:ext cx="6481762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>
              <a:lnSpc>
                <a:spcPts val="3000"/>
              </a:lnSpc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Read fast and answer the questions.</a:t>
            </a:r>
          </a:p>
          <a:p>
            <a:pPr marL="342900" indent="-342900" eaLnBrk="0"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1. </a:t>
            </a:r>
            <a:r>
              <a:rPr lang="en-US" altLang="zh-CN" sz="2800" b="1">
                <a:latin typeface="Calibri" pitchFamily="34" charset="0"/>
              </a:rPr>
              <a:t>Where was Dora?</a:t>
            </a:r>
          </a:p>
          <a:p>
            <a:pPr marL="342900" indent="-342900" eaLnBrk="0">
              <a:lnSpc>
                <a:spcPts val="3000"/>
              </a:lnSpc>
              <a:spcBef>
                <a:spcPct val="50000"/>
              </a:spcBef>
            </a:pPr>
            <a:endParaRPr lang="en-US" altLang="zh-CN" sz="2800" b="1">
              <a:latin typeface="Calibri" pitchFamily="34" charset="0"/>
            </a:endParaRPr>
          </a:p>
          <a:p>
            <a:pPr marL="342900" indent="-342900" eaLnBrk="0">
              <a:lnSpc>
                <a:spcPts val="3000"/>
              </a:lnSpc>
              <a:buFont typeface="Wingdings" pitchFamily="2" charset="2"/>
              <a:buNone/>
            </a:pPr>
            <a:endParaRPr lang="zh-CN" altLang="en-US" sz="2800" b="1">
              <a:latin typeface="Calibri" pitchFamily="34" charset="0"/>
            </a:endParaRPr>
          </a:p>
          <a:p>
            <a:pPr marL="342900" indent="-342900" eaLnBrk="0">
              <a:lnSpc>
                <a:spcPts val="3000"/>
              </a:lnSpc>
              <a:buFont typeface="Wingdings" pitchFamily="2" charset="2"/>
              <a:buNone/>
            </a:pPr>
            <a:r>
              <a:rPr lang="zh-CN" altLang="en-US" sz="2800" b="1">
                <a:latin typeface="Calibri" pitchFamily="34" charset="0"/>
              </a:rPr>
              <a:t>2. </a:t>
            </a:r>
            <a:r>
              <a:rPr lang="en-US" altLang="zh-CN" sz="2800">
                <a:latin typeface="Calibri" pitchFamily="34" charset="0"/>
              </a:rPr>
              <a:t>Where does the drop of water’s </a:t>
            </a:r>
          </a:p>
          <a:p>
            <a:pPr marL="342900" indent="-342900" eaLnBrk="0">
              <a:lnSpc>
                <a:spcPts val="3000"/>
              </a:lnSpc>
              <a:buFont typeface="Wingdings" pitchFamily="2" charset="2"/>
              <a:buNone/>
            </a:pPr>
            <a:r>
              <a:rPr lang="zh-CN" altLang="en-US" sz="2800">
                <a:latin typeface="Calibri" pitchFamily="34" charset="0"/>
              </a:rPr>
              <a:t>    </a:t>
            </a:r>
            <a:r>
              <a:rPr lang="en-US" altLang="zh-CN" sz="2800">
                <a:latin typeface="Calibri" pitchFamily="34" charset="0"/>
              </a:rPr>
              <a:t>journey start? </a:t>
            </a:r>
          </a:p>
          <a:p>
            <a:pPr marL="342900" indent="-342900" eaLnBrk="0">
              <a:lnSpc>
                <a:spcPts val="3000"/>
              </a:lnSpc>
              <a:spcBef>
                <a:spcPct val="50000"/>
              </a:spcBef>
            </a:pPr>
            <a:endParaRPr lang="zh-CN" altLang="en-US" sz="2800" b="1">
              <a:latin typeface="Calibri" pitchFamily="34" charset="0"/>
            </a:endParaRPr>
          </a:p>
          <a:p>
            <a:pPr marL="342900" indent="-342900" eaLnBrk="0">
              <a:lnSpc>
                <a:spcPts val="3000"/>
              </a:lnSpc>
              <a:spcBef>
                <a:spcPct val="50000"/>
              </a:spcBef>
            </a:pPr>
            <a:endParaRPr lang="zh-CN" altLang="en-US" sz="2800" b="1">
              <a:latin typeface="Calibri" pitchFamily="34" charset="0"/>
            </a:endParaRPr>
          </a:p>
          <a:p>
            <a:pPr marL="342900" indent="-342900" eaLnBrk="0"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3. </a:t>
            </a:r>
            <a:r>
              <a:rPr lang="en-US" altLang="zh-CN" sz="2800" b="1">
                <a:latin typeface="Calibri" pitchFamily="34" charset="0"/>
              </a:rPr>
              <a:t>What did Dora do at last?</a:t>
            </a:r>
          </a:p>
          <a:p>
            <a:pPr marL="342900" indent="-342900" eaLnBrk="0" hangingPunct="0">
              <a:spcBef>
                <a:spcPct val="50000"/>
              </a:spcBef>
            </a:pP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53292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33CC"/>
                </a:solidFill>
                <a:latin typeface="Calibri" pitchFamily="34" charset="0"/>
              </a:rPr>
              <a:t>She was in the bathroom.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68313" y="3644900"/>
            <a:ext cx="55435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Calibri" pitchFamily="34" charset="0"/>
              </a:rPr>
              <a:t>Its journey starts from the sea. 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11188" y="5445125"/>
            <a:ext cx="441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33CC"/>
                </a:solidFill>
                <a:latin typeface="Calibri" pitchFamily="34" charset="0"/>
              </a:rPr>
              <a:t>She turned the tap off.</a:t>
            </a:r>
          </a:p>
        </p:txBody>
      </p:sp>
      <p:pic>
        <p:nvPicPr>
          <p:cNvPr id="67592" name="Picture 9" descr="QQ截图201301310928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2060575"/>
            <a:ext cx="32194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12775" y="2349500"/>
            <a:ext cx="431958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Times New Roman" pitchFamily="18" charset="0"/>
              </a:rPr>
              <a:t>Dora</a:t>
            </a:r>
            <a:r>
              <a:rPr lang="en-US" altLang="zh-CN" sz="2800" b="1">
                <a:solidFill>
                  <a:schemeClr val="folHlink"/>
                </a:solidFill>
                <a:latin typeface="Times New Roman" pitchFamily="18" charset="0"/>
              </a:rPr>
              <a:t> was in the bathroom.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11188" y="4221163"/>
            <a:ext cx="4392612" cy="8175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Times New Roman" pitchFamily="18" charset="0"/>
              </a:rPr>
              <a:t>...then into the sea again...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Times New Roman" pitchFamily="18" charset="0"/>
              </a:rPr>
              <a:t>...My journey starts there.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611188" y="5949950"/>
            <a:ext cx="4319587" cy="517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Times New Roman" pitchFamily="18" charset="0"/>
              </a:rPr>
              <a:t>Dora</a:t>
            </a:r>
            <a:r>
              <a:rPr lang="en-US" altLang="zh-CN" sz="28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zh-CN" altLang="en-US" sz="2800" b="1">
                <a:solidFill>
                  <a:schemeClr val="folHlink"/>
                </a:solidFill>
                <a:latin typeface="Times New Roman" pitchFamily="18" charset="0"/>
              </a:rPr>
              <a:t>turned the tap off...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utoUpdateAnimBg="0"/>
      <p:bldP spid="22535" grpId="0" autoUpdateAnimBg="0"/>
      <p:bldP spid="22536" grpId="0" autoUpdateAnimBg="0"/>
      <p:bldP spid="22538" grpId="0" bldLvl="0" animBg="1" autoUpdateAnimBg="0"/>
      <p:bldP spid="22539" grpId="0" bldLvl="0" animBg="1" autoUpdateAnimBg="0"/>
      <p:bldP spid="22540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615950"/>
            <a:ext cx="9142412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0450" y="2636838"/>
            <a:ext cx="173355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U5 R2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5 Reading for people to clean me 1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835400" y="820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55" fill="hold"/>
                                        <p:tgtEl>
                                          <p:spTgt spid="24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13" y="569913"/>
            <a:ext cx="91440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U5 R3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5 Reading clean you2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24300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05" fill="hold"/>
                                        <p:tgtEl>
                                          <p:spTgt spid="256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WordArt 6"/>
          <p:cNvSpPr>
            <a:spLocks noChangeArrowheads="1" noChangeShapeType="1" noTextEdit="1"/>
          </p:cNvSpPr>
          <p:nvPr/>
        </p:nvSpPr>
        <p:spPr bwMode="auto">
          <a:xfrm>
            <a:off x="971550" y="692150"/>
            <a:ext cx="7056438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Segoe Print"/>
              </a:rPr>
              <a:t>U5 Water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Segoe Print"/>
            </a:endParaRP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684213" y="3933825"/>
            <a:ext cx="590391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Reading</a:t>
            </a:r>
            <a:endParaRPr lang="zh-CN" altLang="en-US" sz="88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egoe Print" pitchFamily="2" charset="0"/>
              <a:ea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流程图: 文档 7"/>
          <p:cNvSpPr>
            <a:spLocks noChangeArrowheads="1"/>
          </p:cNvSpPr>
          <p:nvPr/>
        </p:nvSpPr>
        <p:spPr bwMode="auto">
          <a:xfrm flipV="1">
            <a:off x="0" y="5286375"/>
            <a:ext cx="9144000" cy="1571625"/>
          </a:xfrm>
          <a:prstGeom prst="flowChartDocument">
            <a:avLst/>
          </a:prstGeom>
          <a:solidFill>
            <a:srgbClr val="93CDDD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2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179388" y="117475"/>
            <a:ext cx="34559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Second-reading</a:t>
            </a:r>
          </a:p>
        </p:txBody>
      </p:sp>
      <p:sp>
        <p:nvSpPr>
          <p:cNvPr id="70659" name="Rectangle 4"/>
          <p:cNvSpPr>
            <a:spLocks noGrp="1" noChangeArrowheads="1"/>
          </p:cNvSpPr>
          <p:nvPr/>
        </p:nvSpPr>
        <p:spPr bwMode="auto">
          <a:xfrm>
            <a:off x="304800" y="1752600"/>
            <a:ext cx="8534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1. Why </a:t>
            </a:r>
            <a:r>
              <a:rPr lang="en-US" altLang="zh-CN" sz="3000">
                <a:latin typeface="Calibri" pitchFamily="34" charset="0"/>
              </a:rPr>
              <a:t>was the drop of water angry?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   __________________________________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2. Why </a:t>
            </a:r>
            <a:r>
              <a:rPr lang="en-US" altLang="zh-CN" sz="3000">
                <a:latin typeface="Calibri" pitchFamily="34" charset="0"/>
              </a:rPr>
              <a:t>did people clean the water after it ran into 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3000">
                <a:latin typeface="Calibri" pitchFamily="34" charset="0"/>
              </a:rPr>
              <a:t>    a reservoir ?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   __________________________________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3. Wh</a:t>
            </a:r>
            <a:r>
              <a:rPr lang="en-US" altLang="zh-CN" sz="3000">
                <a:latin typeface="Calibri" pitchFamily="34" charset="0"/>
              </a:rPr>
              <a:t>y would the drop of water go into the sea 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3000">
                <a:latin typeface="Calibri" pitchFamily="34" charset="0"/>
              </a:rPr>
              <a:t>    again?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   __________________________________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4. Wh</a:t>
            </a:r>
            <a:r>
              <a:rPr lang="en-US" altLang="zh-CN" sz="3000">
                <a:latin typeface="Calibri" pitchFamily="34" charset="0"/>
              </a:rPr>
              <a:t>y did the drop of water tell Dora not to 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3000">
                <a:latin typeface="Calibri" pitchFamily="34" charset="0"/>
              </a:rPr>
              <a:t>    waste or pollute it?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000">
                <a:latin typeface="Calibri" pitchFamily="34" charset="0"/>
              </a:rPr>
              <a:t>   __________________________________</a:t>
            </a:r>
          </a:p>
        </p:txBody>
      </p:sp>
      <p:sp>
        <p:nvSpPr>
          <p:cNvPr id="70660" name="Rectangle 5"/>
          <p:cNvSpPr>
            <a:spLocks noChangeArrowheads="1"/>
          </p:cNvSpPr>
          <p:nvPr/>
        </p:nvSpPr>
        <p:spPr bwMode="auto">
          <a:xfrm>
            <a:off x="133350" y="762000"/>
            <a:ext cx="78644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33CC"/>
                </a:solidFill>
                <a:latin typeface="Calibri" pitchFamily="34" charset="0"/>
              </a:rPr>
              <a:t>D2: Read the story again and complete the answers </a:t>
            </a:r>
          </a:p>
          <a:p>
            <a:pPr eaLnBrk="0" hangingPunct="0"/>
            <a:r>
              <a:rPr lang="en-US" altLang="zh-CN" sz="2800" b="1">
                <a:solidFill>
                  <a:srgbClr val="0033CC"/>
                </a:solidFill>
                <a:latin typeface="Calibri" pitchFamily="34" charset="0"/>
              </a:rPr>
              <a:t>to the questions below.</a:t>
            </a:r>
            <a:r>
              <a:rPr lang="zh-CN" altLang="en-US" sz="2800" b="1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zh-CN" altLang="en-US" sz="2800" b="1">
                <a:solidFill>
                  <a:srgbClr val="FF0066"/>
                </a:solidFill>
                <a:latin typeface="Calibri" pitchFamily="34" charset="0"/>
              </a:rPr>
              <a:t>(P61)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762000" y="2057400"/>
            <a:ext cx="763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000">
                <a:solidFill>
                  <a:srgbClr val="0033CC"/>
                </a:solidFill>
                <a:latin typeface="Comic Sans MS" pitchFamily="66" charset="0"/>
              </a:rPr>
              <a:t>Because Dora was wasting water.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762000" y="3413125"/>
            <a:ext cx="763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000">
                <a:solidFill>
                  <a:srgbClr val="CC3300"/>
                </a:solidFill>
                <a:latin typeface="Comic Sans MS" pitchFamily="66" charset="0"/>
              </a:rPr>
              <a:t>Because it </a:t>
            </a:r>
            <a:r>
              <a:rPr lang="en-US" altLang="zh-CN" sz="3000">
                <a:solidFill>
                  <a:srgbClr val="0033CC"/>
                </a:solidFill>
                <a:latin typeface="Comic Sans MS" pitchFamily="66" charset="0"/>
              </a:rPr>
              <a:t>was dirty</a:t>
            </a:r>
            <a:r>
              <a:rPr lang="en-US" altLang="zh-CN" sz="3000">
                <a:solidFill>
                  <a:srgbClr val="CC33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762000" y="4800600"/>
            <a:ext cx="763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000">
                <a:solidFill>
                  <a:srgbClr val="CC3300"/>
                </a:solidFill>
                <a:latin typeface="Comic Sans MS" pitchFamily="66" charset="0"/>
              </a:rPr>
              <a:t>Because its journey </a:t>
            </a:r>
            <a:r>
              <a:rPr lang="en-US" altLang="zh-CN" sz="3000">
                <a:solidFill>
                  <a:srgbClr val="0033CC"/>
                </a:solidFill>
                <a:latin typeface="Comic Sans MS" pitchFamily="66" charset="0"/>
              </a:rPr>
              <a:t>starts there</a:t>
            </a:r>
            <a:r>
              <a:rPr lang="en-US" altLang="zh-CN" sz="3000">
                <a:solidFill>
                  <a:srgbClr val="CC33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85800" y="6232525"/>
            <a:ext cx="763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000">
                <a:solidFill>
                  <a:srgbClr val="CC3300"/>
                </a:solidFill>
                <a:latin typeface="Comic Sans MS" pitchFamily="66" charset="0"/>
              </a:rPr>
              <a:t>Because water </a:t>
            </a:r>
            <a:r>
              <a:rPr lang="en-US" altLang="zh-CN" sz="3000">
                <a:solidFill>
                  <a:srgbClr val="0033CC"/>
                </a:solidFill>
                <a:latin typeface="Comic Sans MS" pitchFamily="66" charset="0"/>
              </a:rPr>
              <a:t>is valuable</a:t>
            </a:r>
            <a:r>
              <a:rPr lang="en-US" altLang="zh-CN" sz="3000">
                <a:solidFill>
                  <a:srgbClr val="CC33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6156325" y="1773238"/>
            <a:ext cx="30607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latin typeface="Times New Roman" pitchFamily="18" charset="0"/>
              </a:rPr>
              <a:t>You're wasting water.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771775" y="3070225"/>
            <a:ext cx="1728788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latin typeface="Times New Roman" pitchFamily="18" charset="0"/>
              </a:rPr>
              <a:t>I was dirty.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836738" y="4437063"/>
            <a:ext cx="338455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latin typeface="Times New Roman" pitchFamily="18" charset="0"/>
              </a:rPr>
              <a:t>My journey starts there.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3781425" y="5805488"/>
            <a:ext cx="2016125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latin typeface="Times New Roman" pitchFamily="18" charset="0"/>
              </a:rPr>
              <a:t>I'm valuable.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ldLvl="0" autoUpdateAnimBg="0"/>
      <p:bldP spid="26631" grpId="0" bldLvl="0" autoUpdateAnimBg="0"/>
      <p:bldP spid="26632" grpId="0" bldLvl="0" autoUpdateAnimBg="0"/>
      <p:bldP spid="26633" grpId="0" bldLvl="0" autoUpdateAnimBg="0"/>
      <p:bldP spid="26634" grpId="0" bldLvl="0" animBg="1" autoUpdateAnimBg="0"/>
      <p:bldP spid="26635" grpId="0" bldLvl="0" animBg="1" autoUpdateAnimBg="0"/>
      <p:bldP spid="26636" grpId="0" bldLvl="0" animBg="1" autoUpdateAnimBg="0"/>
      <p:bldP spid="26637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485900"/>
            <a:ext cx="7308850" cy="548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1999"/>
              </a:srgbClr>
            </a:outerShdw>
          </a:effectLst>
        </p:spPr>
      </p:pic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3851275" y="1773238"/>
            <a:ext cx="18272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clouds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059113" y="2781300"/>
            <a:ext cx="18272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river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4427538" y="3357563"/>
            <a:ext cx="18272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reservoir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2411413" y="4510088"/>
            <a:ext cx="18272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pipes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6948488" y="5013325"/>
            <a:ext cx="18272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17375E"/>
                </a:solidFill>
                <a:latin typeface="Calibri" pitchFamily="34" charset="0"/>
              </a:rPr>
              <a:t>sea</a:t>
            </a:r>
            <a:endParaRPr lang="zh-CN" altLang="en-US" sz="4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27656" name="TextBox 10"/>
          <p:cNvSpPr txBox="1">
            <a:spLocks noChangeArrowheads="1"/>
          </p:cNvSpPr>
          <p:nvPr/>
        </p:nvSpPr>
        <p:spPr bwMode="auto">
          <a:xfrm>
            <a:off x="1187450" y="6094413"/>
            <a:ext cx="36734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Dora’s bathroom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71688" name="TextBox 11"/>
          <p:cNvSpPr txBox="1">
            <a:spLocks noChangeArrowheads="1"/>
          </p:cNvSpPr>
          <p:nvPr/>
        </p:nvSpPr>
        <p:spPr bwMode="auto">
          <a:xfrm>
            <a:off x="5651500" y="5876925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Clean the water here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71689" name="TextBox 14"/>
          <p:cNvSpPr txBox="1">
            <a:spLocks noChangeArrowheads="1"/>
          </p:cNvSpPr>
          <p:nvPr/>
        </p:nvSpPr>
        <p:spPr bwMode="auto">
          <a:xfrm>
            <a:off x="5292725" y="4292600"/>
            <a:ext cx="18272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17375E"/>
                </a:solidFill>
                <a:latin typeface="Calibri" pitchFamily="34" charset="0"/>
              </a:rPr>
              <a:t>Clean the water here</a:t>
            </a:r>
            <a:endParaRPr lang="zh-CN" altLang="en-US" sz="2800">
              <a:solidFill>
                <a:srgbClr val="17375E"/>
              </a:solidFill>
              <a:latin typeface="Calibri" pitchFamily="34" charset="0"/>
            </a:endParaRPr>
          </a:p>
        </p:txBody>
      </p:sp>
      <p:pic>
        <p:nvPicPr>
          <p:cNvPr id="71690" name="图片 15" descr="waterdrop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330222" flipH="1">
            <a:off x="6948488" y="1773238"/>
            <a:ext cx="16795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691" name="直接箭头连接符 15"/>
          <p:cNvCxnSpPr>
            <a:cxnSpLocks noChangeShapeType="1"/>
          </p:cNvCxnSpPr>
          <p:nvPr/>
        </p:nvCxnSpPr>
        <p:spPr bwMode="auto">
          <a:xfrm rot="10800000">
            <a:off x="3665538" y="2033588"/>
            <a:ext cx="514350" cy="762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27661" name="U5 reservoir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5 reservoir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286500" y="3571875"/>
            <a:ext cx="242888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693" name="直接连接符 19"/>
          <p:cNvCxnSpPr>
            <a:cxnSpLocks noChangeShapeType="1"/>
          </p:cNvCxnSpPr>
          <p:nvPr/>
        </p:nvCxnSpPr>
        <p:spPr bwMode="auto">
          <a:xfrm>
            <a:off x="4294188" y="2225675"/>
            <a:ext cx="97155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sp>
        <p:nvSpPr>
          <p:cNvPr id="71694" name="Line 15"/>
          <p:cNvSpPr>
            <a:spLocks noChangeShapeType="1"/>
          </p:cNvSpPr>
          <p:nvPr/>
        </p:nvSpPr>
        <p:spPr bwMode="auto">
          <a:xfrm>
            <a:off x="1692275" y="6597650"/>
            <a:ext cx="2573338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5" name="Line 16"/>
          <p:cNvSpPr>
            <a:spLocks noChangeShapeType="1"/>
          </p:cNvSpPr>
          <p:nvPr/>
        </p:nvSpPr>
        <p:spPr bwMode="auto">
          <a:xfrm>
            <a:off x="7524750" y="5734050"/>
            <a:ext cx="7493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6" name="Line 17"/>
          <p:cNvSpPr>
            <a:spLocks noChangeShapeType="1"/>
          </p:cNvSpPr>
          <p:nvPr/>
        </p:nvSpPr>
        <p:spPr bwMode="auto">
          <a:xfrm>
            <a:off x="2933700" y="5019675"/>
            <a:ext cx="749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7" name="Line 18"/>
          <p:cNvSpPr>
            <a:spLocks noChangeShapeType="1"/>
          </p:cNvSpPr>
          <p:nvPr/>
        </p:nvSpPr>
        <p:spPr bwMode="auto">
          <a:xfrm>
            <a:off x="3563938" y="3213100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8" name="Line 19"/>
          <p:cNvSpPr>
            <a:spLocks noChangeShapeType="1"/>
          </p:cNvSpPr>
          <p:nvPr/>
        </p:nvSpPr>
        <p:spPr bwMode="auto">
          <a:xfrm>
            <a:off x="4643438" y="3789363"/>
            <a:ext cx="13684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TextBox 3"/>
          <p:cNvSpPr txBox="1">
            <a:spLocks noChangeArrowheads="1"/>
          </p:cNvSpPr>
          <p:nvPr/>
        </p:nvSpPr>
        <p:spPr bwMode="auto">
          <a:xfrm>
            <a:off x="179388" y="-26988"/>
            <a:ext cx="93614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Third-reading: </a:t>
            </a:r>
            <a:r>
              <a:rPr lang="en-US" sz="36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The water cycle</a:t>
            </a:r>
            <a:r>
              <a:rPr lang="zh-CN" altLang="en-US" sz="36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(水循环)</a:t>
            </a: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  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(P61)</a:t>
            </a:r>
          </a:p>
        </p:txBody>
      </p:sp>
      <p:sp>
        <p:nvSpPr>
          <p:cNvPr id="71700" name="矩形 4"/>
          <p:cNvSpPr>
            <a:spLocks noChangeArrowheads="1"/>
          </p:cNvSpPr>
          <p:nvPr/>
        </p:nvSpPr>
        <p:spPr bwMode="auto">
          <a:xfrm>
            <a:off x="107950" y="404813"/>
            <a:ext cx="88566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i="1">
                <a:latin typeface="Times New Roman" pitchFamily="18" charset="0"/>
                <a:cs typeface="Times New Roman" pitchFamily="18" charset="0"/>
              </a:rPr>
              <a:t>The map below shows the water’s journey. Read about the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journey of the drop of </a:t>
            </a:r>
            <a:r>
              <a:rPr lang="en-US" altLang="zh-CN" sz="2400" i="1">
                <a:latin typeface="Times New Roman" pitchFamily="18" charset="0"/>
                <a:cs typeface="Times New Roman" pitchFamily="18" charset="0"/>
              </a:rPr>
              <a:t>water again. and write the names of the different places on the map with the words from the box.</a:t>
            </a:r>
          </a:p>
        </p:txBody>
      </p:sp>
      <p:sp>
        <p:nvSpPr>
          <p:cNvPr id="27670" name="Rectangle 4"/>
          <p:cNvSpPr>
            <a:spLocks noChangeArrowheads="1"/>
          </p:cNvSpPr>
          <p:nvPr/>
        </p:nvSpPr>
        <p:spPr bwMode="auto">
          <a:xfrm rot="23427">
            <a:off x="395288" y="1701800"/>
            <a:ext cx="8509000" cy="4968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6999"/>
              </a:srgbClr>
            </a:outerShdw>
          </a:effectLst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…“A few days ago, I was in a cloud,” said the drop of water. “Then I dropped into a river and ran into a reservoir. Then it was time for people to clean me.” </a:t>
            </a:r>
            <a:endParaRPr lang="en-US" sz="3200">
              <a:solidFill>
                <a:srgbClr val="1E1C11"/>
              </a:solidFill>
              <a:latin typeface="+mn-lt"/>
              <a:ea typeface="+mn-ea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+mn-ea"/>
              </a:rPr>
              <a:t>…</a:t>
            </a: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 I was dirty. They cleaned me and added some chemicals to  me. </a:t>
            </a:r>
            <a:b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</a:b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Then I travelled through the pipes under the streets and now I’m here.”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…People will make me clean again. I’ll </a:t>
            </a:r>
            <a:endParaRPr lang="zh-CN" altLang="en-US" sz="3200">
              <a:solidFill>
                <a:srgbClr val="1E1C11"/>
              </a:solidFill>
              <a:latin typeface="+mn-lt"/>
              <a:ea typeface="MS Gothic" pitchFamily="49" charset="-128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go into a river and then into the sea again.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540" fill="hold"/>
                                        <p:tgtEl>
                                          <p:spTgt spid="276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1"/>
                  </p:tgtEl>
                </p:cond>
              </p:nextCondLst>
            </p:seq>
            <p:audio>
              <p:cMediaNode>
                <p:cTn id="6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61"/>
                </p:tgtEl>
              </p:cMediaNode>
            </p:audio>
          </p:childTnLst>
        </p:cTn>
      </p:par>
    </p:tnLst>
    <p:bldLst>
      <p:bldP spid="27651" grpId="0" autoUpdateAnimBg="0"/>
      <p:bldP spid="27652" grpId="0" autoUpdateAnimBg="0"/>
      <p:bldP spid="27653" grpId="0" autoUpdateAnimBg="0"/>
      <p:bldP spid="27654" grpId="0" autoUpdateAnimBg="0"/>
      <p:bldP spid="27655" grpId="0" autoUpdateAnimBg="0"/>
      <p:bldP spid="27656" grpId="0" autoUpdateAnimBg="0"/>
      <p:bldP spid="27670" grpId="0" bldLvl="0" animBg="1" autoUpdateAnimBg="0"/>
      <p:bldP spid="27670" grpId="1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7" descr="backgrou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9125"/>
            <a:ext cx="914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矩形 1"/>
          <p:cNvSpPr>
            <a:spLocks noChangeArrowheads="1"/>
          </p:cNvSpPr>
          <p:nvPr/>
        </p:nvSpPr>
        <p:spPr bwMode="auto">
          <a:xfrm>
            <a:off x="323850" y="333375"/>
            <a:ext cx="8245475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800" i="1">
                <a:latin typeface="Calibri" pitchFamily="34" charset="0"/>
              </a:rPr>
              <a:t>Find the verbs that tell about this journey. Label the picture on page 61 with these verbs.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 rot="23427">
            <a:off x="196850" y="1365250"/>
            <a:ext cx="8509000" cy="4968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6999"/>
              </a:srgbClr>
            </a:outerShdw>
          </a:effectLst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…“A few days ago, I was in a cloud,” said the drop of water. “Then I dropped into a river and ran into a reservoir. Then it was time for people to clean me.” </a:t>
            </a:r>
            <a:endParaRPr lang="en-US" sz="3200">
              <a:solidFill>
                <a:srgbClr val="1E1C11"/>
              </a:solidFill>
              <a:latin typeface="+mn-lt"/>
              <a:ea typeface="+mn-ea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+mn-ea"/>
              </a:rPr>
              <a:t>…</a:t>
            </a: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 I was dirty. They cleaned me and added some chemicals to  me. </a:t>
            </a:r>
            <a:b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</a:b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Then I travelled through the pipes under the streets and now I’m here.”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…People will make me clean again. I’ll </a:t>
            </a:r>
            <a:endParaRPr lang="zh-CN" altLang="en-US" sz="3200">
              <a:solidFill>
                <a:srgbClr val="1E1C11"/>
              </a:solidFill>
              <a:latin typeface="+mn-lt"/>
              <a:ea typeface="MS Gothic" pitchFamily="49" charset="-128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984250" algn="l"/>
              </a:tabLst>
              <a:defRPr/>
            </a:pPr>
            <a:r>
              <a:rPr lang="en-US" sz="3200">
                <a:solidFill>
                  <a:srgbClr val="1E1C11"/>
                </a:solidFill>
                <a:latin typeface="+mn-lt"/>
                <a:ea typeface="MS Gothic" pitchFamily="49" charset="-128"/>
              </a:rPr>
              <a:t>go into a river and then into the sea again.</a:t>
            </a:r>
          </a:p>
        </p:txBody>
      </p:sp>
      <p:pic>
        <p:nvPicPr>
          <p:cNvPr id="28677" name="图片 7" descr="watersmil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78713" y="5157788"/>
            <a:ext cx="11652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1999"/>
              </a:srgbClr>
            </a:outerShdw>
          </a:effectLst>
        </p:spPr>
      </p:pic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3132138" y="2349500"/>
            <a:ext cx="2087562" cy="0"/>
          </a:xfrm>
          <a:prstGeom prst="line">
            <a:avLst/>
          </a:prstGeom>
          <a:noFill/>
          <a:ln w="28575">
            <a:solidFill>
              <a:srgbClr val="F1550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7165975" y="2349500"/>
            <a:ext cx="1368425" cy="1588"/>
          </a:xfrm>
          <a:prstGeom prst="line">
            <a:avLst/>
          </a:prstGeom>
          <a:noFill/>
          <a:ln w="28575">
            <a:solidFill>
              <a:srgbClr val="F1550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6084888" y="3789363"/>
            <a:ext cx="1081087" cy="1587"/>
          </a:xfrm>
          <a:prstGeom prst="line">
            <a:avLst/>
          </a:prstGeom>
          <a:noFill/>
          <a:ln w="28575">
            <a:solidFill>
              <a:srgbClr val="F1550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1908175" y="4294188"/>
            <a:ext cx="574675" cy="0"/>
          </a:xfrm>
          <a:prstGeom prst="line">
            <a:avLst/>
          </a:prstGeom>
          <a:noFill/>
          <a:ln w="28575">
            <a:solidFill>
              <a:srgbClr val="F1550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1331913" y="4797425"/>
            <a:ext cx="2952750" cy="0"/>
          </a:xfrm>
          <a:prstGeom prst="line">
            <a:avLst/>
          </a:prstGeom>
          <a:noFill/>
          <a:ln w="28575">
            <a:solidFill>
              <a:srgbClr val="F1550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250825" y="6237288"/>
            <a:ext cx="1225550" cy="1587"/>
          </a:xfrm>
          <a:prstGeom prst="line">
            <a:avLst/>
          </a:prstGeom>
          <a:noFill/>
          <a:ln w="28575">
            <a:solidFill>
              <a:srgbClr val="F1550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7" descr="backgrou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9125"/>
            <a:ext cx="914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0900" y="566738"/>
            <a:ext cx="6907213" cy="1075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矩形 4"/>
          <p:cNvSpPr>
            <a:spLocks noChangeArrowheads="1"/>
          </p:cNvSpPr>
          <p:nvPr/>
        </p:nvSpPr>
        <p:spPr bwMode="auto">
          <a:xfrm>
            <a:off x="214313" y="2000250"/>
            <a:ext cx="2000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i="1">
                <a:latin typeface="Calibri" pitchFamily="34" charset="0"/>
              </a:rPr>
              <a:t>Now, label the picture with the verbs.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9701" name="矩形 5"/>
          <p:cNvSpPr>
            <a:spLocks noChangeArrowheads="1"/>
          </p:cNvSpPr>
          <p:nvPr/>
        </p:nvSpPr>
        <p:spPr bwMode="auto">
          <a:xfrm>
            <a:off x="3851275" y="1125538"/>
            <a:ext cx="2736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drop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ped into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9702" name="矩形 6"/>
          <p:cNvSpPr>
            <a:spLocks noChangeArrowheads="1"/>
          </p:cNvSpPr>
          <p:nvPr/>
        </p:nvSpPr>
        <p:spPr bwMode="auto">
          <a:xfrm>
            <a:off x="5364163" y="4149725"/>
            <a:ext cx="23828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add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ed...to...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  <a:ea typeface="MS Gothic" pitchFamily="49" charset="-128"/>
            </a:endParaRPr>
          </a:p>
        </p:txBody>
      </p:sp>
      <p:sp>
        <p:nvSpPr>
          <p:cNvPr id="29703" name="矩形 9"/>
          <p:cNvSpPr>
            <a:spLocks noChangeArrowheads="1"/>
          </p:cNvSpPr>
          <p:nvPr/>
        </p:nvSpPr>
        <p:spPr bwMode="auto">
          <a:xfrm>
            <a:off x="6227763" y="4581525"/>
            <a:ext cx="16144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went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 into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73735" name="直接箭头连接符 10"/>
          <p:cNvCxnSpPr>
            <a:cxnSpLocks noChangeShapeType="1"/>
          </p:cNvCxnSpPr>
          <p:nvPr/>
        </p:nvCxnSpPr>
        <p:spPr bwMode="auto">
          <a:xfrm rot="10800000">
            <a:off x="3643313" y="785813"/>
            <a:ext cx="64293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73736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3" y="4143375"/>
            <a:ext cx="2100262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矩形 7"/>
          <p:cNvSpPr>
            <a:spLocks noChangeArrowheads="1"/>
          </p:cNvSpPr>
          <p:nvPr/>
        </p:nvSpPr>
        <p:spPr bwMode="auto">
          <a:xfrm>
            <a:off x="3419475" y="4294188"/>
            <a:ext cx="1527175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travel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led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/>
            </a:r>
            <a:b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</a:br>
            <a:r>
              <a:rPr lang="en-US" altLang="zh-CN" sz="2800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through</a:t>
            </a:r>
            <a:r>
              <a:rPr lang="en-US" altLang="zh-CN" sz="2800">
                <a:solidFill>
                  <a:srgbClr val="FF0000"/>
                </a:solidFill>
                <a:latin typeface="Calibri" pitchFamily="34" charset="0"/>
                <a:ea typeface="MS Gothic" pitchFamily="49" charset="-128"/>
              </a:rPr>
              <a:t> 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9707" name="矩形 7"/>
          <p:cNvSpPr>
            <a:spLocks noChangeArrowheads="1"/>
          </p:cNvSpPr>
          <p:nvPr/>
        </p:nvSpPr>
        <p:spPr bwMode="auto">
          <a:xfrm>
            <a:off x="2411413" y="2420938"/>
            <a:ext cx="1349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ran into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utoUpdateAnimBg="0"/>
      <p:bldP spid="29702" grpId="0" bldLvl="0" autoUpdateAnimBg="0"/>
      <p:bldP spid="29703" grpId="0" bldLvl="0" autoUpdateAnimBg="0"/>
      <p:bldP spid="29706" grpId="0" bldLvl="0" autoUpdateAnimBg="0"/>
      <p:bldP spid="2970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-26988"/>
            <a:ext cx="3973512" cy="137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矩形 9"/>
          <p:cNvSpPr>
            <a:spLocks noChangeArrowheads="1"/>
          </p:cNvSpPr>
          <p:nvPr/>
        </p:nvSpPr>
        <p:spPr bwMode="auto">
          <a:xfrm>
            <a:off x="7075488" y="4168775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>
              <a:solidFill>
                <a:srgbClr val="604A7B"/>
              </a:solidFill>
              <a:latin typeface="Calibri" pitchFamily="34" charset="0"/>
            </a:endParaRPr>
          </a:p>
        </p:txBody>
      </p:sp>
      <p:sp>
        <p:nvSpPr>
          <p:cNvPr id="74755" name="TextBox 12"/>
          <p:cNvSpPr txBox="1">
            <a:spLocks noChangeArrowheads="1"/>
          </p:cNvSpPr>
          <p:nvPr/>
        </p:nvSpPr>
        <p:spPr bwMode="auto">
          <a:xfrm>
            <a:off x="4213225" y="0"/>
            <a:ext cx="472757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First,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 the drop of water _____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in the clouds.</a:t>
            </a:r>
          </a:p>
          <a:p>
            <a:pPr>
              <a:lnSpc>
                <a:spcPct val="20000"/>
              </a:lnSpc>
            </a:pPr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Second,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 it _</a:t>
            </a:r>
            <a:r>
              <a:rPr lang="zh-CN" altLang="en-US" sz="2800" b="1">
                <a:solidFill>
                  <a:srgbClr val="000099"/>
                </a:solidFill>
                <a:latin typeface="Calibri" pitchFamily="34" charset="0"/>
              </a:rPr>
              <a:t>__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_____  into a river.</a:t>
            </a:r>
          </a:p>
          <a:p>
            <a:pPr>
              <a:lnSpc>
                <a:spcPct val="40000"/>
              </a:lnSpc>
            </a:pPr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Third, 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it ____ into a reservoir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and then people __</a:t>
            </a:r>
            <a:r>
              <a:rPr lang="zh-CN" altLang="en-US" sz="2800" b="1">
                <a:solidFill>
                  <a:srgbClr val="000099"/>
                </a:solidFill>
                <a:latin typeface="Calibri" pitchFamily="34" charset="0"/>
              </a:rPr>
              <a:t>__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____ it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and ______ chemicals to it.</a:t>
            </a:r>
          </a:p>
          <a:p>
            <a:endParaRPr lang="en-US" altLang="zh-CN" sz="2800">
              <a:solidFill>
                <a:srgbClr val="000099"/>
              </a:solidFill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25" name="TextBox 13"/>
          <p:cNvSpPr txBox="1">
            <a:spLocks noChangeArrowheads="1"/>
          </p:cNvSpPr>
          <p:nvPr/>
        </p:nvSpPr>
        <p:spPr bwMode="auto">
          <a:xfrm>
            <a:off x="7812088" y="-26988"/>
            <a:ext cx="847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wa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s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726" name="TextBox 14"/>
          <p:cNvSpPr txBox="1">
            <a:spLocks noChangeArrowheads="1"/>
          </p:cNvSpPr>
          <p:nvPr/>
        </p:nvSpPr>
        <p:spPr bwMode="auto">
          <a:xfrm>
            <a:off x="5724525" y="836613"/>
            <a:ext cx="1620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drop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ped</a:t>
            </a:r>
          </a:p>
        </p:txBody>
      </p:sp>
      <p:sp>
        <p:nvSpPr>
          <p:cNvPr id="30727" name="TextBox 15"/>
          <p:cNvSpPr txBox="1">
            <a:spLocks noChangeArrowheads="1"/>
          </p:cNvSpPr>
          <p:nvPr/>
        </p:nvSpPr>
        <p:spPr bwMode="auto">
          <a:xfrm>
            <a:off x="5508625" y="1873250"/>
            <a:ext cx="744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r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n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728" name="TextBox 16"/>
          <p:cNvSpPr txBox="1">
            <a:spLocks noChangeArrowheads="1"/>
          </p:cNvSpPr>
          <p:nvPr/>
        </p:nvSpPr>
        <p:spPr bwMode="auto">
          <a:xfrm>
            <a:off x="6804025" y="2305050"/>
            <a:ext cx="1497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clean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ed</a:t>
            </a:r>
          </a:p>
        </p:txBody>
      </p:sp>
      <p:sp>
        <p:nvSpPr>
          <p:cNvPr id="30729" name="TextBox 17"/>
          <p:cNvSpPr txBox="1">
            <a:spLocks noChangeArrowheads="1"/>
          </p:cNvSpPr>
          <p:nvPr/>
        </p:nvSpPr>
        <p:spPr bwMode="auto">
          <a:xfrm>
            <a:off x="4860925" y="2709863"/>
            <a:ext cx="1239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add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ed</a:t>
            </a:r>
          </a:p>
        </p:txBody>
      </p:sp>
      <p:sp>
        <p:nvSpPr>
          <p:cNvPr id="74761" name="TextBox 12"/>
          <p:cNvSpPr txBox="1">
            <a:spLocks noChangeArrowheads="1"/>
          </p:cNvSpPr>
          <p:nvPr/>
        </p:nvSpPr>
        <p:spPr bwMode="auto">
          <a:xfrm>
            <a:off x="4213225" y="2952750"/>
            <a:ext cx="5543550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Then, 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water ______</a:t>
            </a:r>
            <a:r>
              <a:rPr lang="zh-CN" altLang="en-US" sz="2800" b="1">
                <a:solidFill>
                  <a:srgbClr val="000099"/>
                </a:solidFill>
                <a:latin typeface="Calibri" pitchFamily="34" charset="0"/>
              </a:rPr>
              <a:t>__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_ through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the pipes under the street.</a:t>
            </a:r>
          </a:p>
          <a:p>
            <a:pPr>
              <a:lnSpc>
                <a:spcPct val="40000"/>
              </a:lnSpc>
            </a:pPr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Next,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 it _____ to Dora’s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bathroom.</a:t>
            </a:r>
          </a:p>
          <a:p>
            <a:pPr>
              <a:lnSpc>
                <a:spcPct val="40000"/>
              </a:lnSpc>
            </a:pPr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Finally, 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it ______ into a river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and then into a sea again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after people ___</a:t>
            </a:r>
            <a:r>
              <a:rPr lang="zh-CN" altLang="en-US" sz="2800" b="1">
                <a:solidFill>
                  <a:srgbClr val="000099"/>
                </a:solidFill>
                <a:latin typeface="Calibri" pitchFamily="34" charset="0"/>
              </a:rPr>
              <a:t>__</a:t>
            </a: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___ it.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31" name="TextBox 5"/>
          <p:cNvSpPr txBox="1">
            <a:spLocks noChangeArrowheads="1"/>
          </p:cNvSpPr>
          <p:nvPr/>
        </p:nvSpPr>
        <p:spPr bwMode="auto">
          <a:xfrm>
            <a:off x="6156325" y="3335338"/>
            <a:ext cx="16875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travel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30732" name="TextBox 8"/>
          <p:cNvSpPr txBox="1">
            <a:spLocks noChangeArrowheads="1"/>
          </p:cNvSpPr>
          <p:nvPr/>
        </p:nvSpPr>
        <p:spPr bwMode="auto">
          <a:xfrm>
            <a:off x="5364163" y="4365625"/>
            <a:ext cx="1087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c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me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733" name="TextBox 10"/>
          <p:cNvSpPr txBox="1">
            <a:spLocks noChangeArrowheads="1"/>
          </p:cNvSpPr>
          <p:nvPr/>
        </p:nvSpPr>
        <p:spPr bwMode="auto">
          <a:xfrm>
            <a:off x="5724525" y="5373688"/>
            <a:ext cx="1049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went</a:t>
            </a: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6156325" y="6237288"/>
            <a:ext cx="1497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clean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ed</a:t>
            </a:r>
          </a:p>
        </p:txBody>
      </p:sp>
      <p:pic>
        <p:nvPicPr>
          <p:cNvPr id="74766" name="Picture 16" descr="d:\我的文档\桌面\pic\water-droplet-icon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 l="26242" t="3972" r="27513" b="7715"/>
          <a:stretch>
            <a:fillRect/>
          </a:stretch>
        </p:blipFill>
        <p:spPr bwMode="auto">
          <a:xfrm>
            <a:off x="8461375" y="5805488"/>
            <a:ext cx="6477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utoUpdateAnimBg="0"/>
      <p:bldP spid="30726" grpId="0" autoUpdateAnimBg="0"/>
      <p:bldP spid="30727" grpId="0" autoUpdateAnimBg="0"/>
      <p:bldP spid="30728" grpId="0" autoUpdateAnimBg="0"/>
      <p:bldP spid="30729" grpId="0" autoUpdateAnimBg="0"/>
      <p:bldP spid="30731" grpId="0" autoUpdateAnimBg="0"/>
      <p:bldP spid="30732" grpId="0" autoUpdateAnimBg="0"/>
      <p:bldP spid="30733" grpId="0" autoUpdateAnimBg="0"/>
      <p:bldP spid="3073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5124450" cy="922337"/>
          </a:xfrm>
          <a:solidFill>
            <a:srgbClr val="FFFF00"/>
          </a:solidFill>
        </p:spPr>
        <p:txBody>
          <a:bodyPr/>
          <a:lstStyle/>
          <a:p>
            <a:r>
              <a:rPr lang="zh-CN" altLang="en-US" sz="4000" smtClean="0">
                <a:solidFill>
                  <a:srgbClr val="CC00CC"/>
                </a:solidFill>
              </a:rPr>
              <a:t> Challenge yourselves！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539750" y="2781300"/>
            <a:ext cx="8353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Tell us</a:t>
            </a:r>
            <a:r>
              <a:rPr lang="zh-CN" altLang="en-US" sz="40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 </a:t>
            </a:r>
            <a:r>
              <a:rPr lang="zh-CN" altLang="en-US" sz="40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t</a:t>
            </a:r>
            <a:r>
              <a:rPr lang="en-US" sz="40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he water cycle</a:t>
            </a:r>
            <a:r>
              <a:rPr lang="zh-CN" altLang="en-US" sz="40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(水循环)</a:t>
            </a:r>
            <a:r>
              <a:rPr lang="zh-CN" altLang="en-US" sz="40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  <a:ea typeface="+mn-ea"/>
              </a:rPr>
              <a:t> </a:t>
            </a:r>
            <a:endParaRPr lang="zh-CN" altLang="en-US" sz="40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egoe Print" pitchFamily="2" charset="0"/>
              <a:ea typeface="+mn-ea"/>
            </a:endParaRPr>
          </a:p>
        </p:txBody>
      </p:sp>
      <p:pic>
        <p:nvPicPr>
          <p:cNvPr id="75780" name="Picture 16" descr="d:\我的文档\桌面\pic\water-droplet-i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l="26242" t="3972" r="27513" b="7715"/>
          <a:stretch>
            <a:fillRect/>
          </a:stretch>
        </p:blipFill>
        <p:spPr bwMode="auto">
          <a:xfrm>
            <a:off x="8245475" y="5589588"/>
            <a:ext cx="7191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心形 311">
            <a:hlinkClick r:id="rId5" action="ppaction://hlinksldjump"/>
          </p:cNvPr>
          <p:cNvSpPr>
            <a:spLocks/>
          </p:cNvSpPr>
          <p:nvPr/>
        </p:nvSpPr>
        <p:spPr bwMode="auto">
          <a:xfrm>
            <a:off x="900113" y="4005263"/>
            <a:ext cx="1655762" cy="1368425"/>
          </a:xfrm>
          <a:custGeom>
            <a:avLst/>
            <a:gdLst>
              <a:gd name="T0" fmla="*/ 952500 w 1905000"/>
              <a:gd name="T1" fmla="*/ 476250 h 1905000"/>
              <a:gd name="T2" fmla="*/ 952500 w 1905000"/>
              <a:gd name="T3" fmla="*/ 1905000 h 1905000"/>
              <a:gd name="T4" fmla="*/ 952500 w 1905000"/>
              <a:gd name="T5" fmla="*/ 476250 h 1905000"/>
              <a:gd name="T6" fmla="*/ 0 60000 65536"/>
              <a:gd name="T7" fmla="*/ 0 60000 65536"/>
              <a:gd name="T8" fmla="*/ 0 60000 65536"/>
              <a:gd name="T9" fmla="*/ 0 w 1905000"/>
              <a:gd name="T10" fmla="*/ 0 h 1905000"/>
              <a:gd name="T11" fmla="*/ 1905000 w 1905000"/>
              <a:gd name="T12" fmla="*/ 1905000 h 1905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000" h="1905000">
                <a:moveTo>
                  <a:pt x="952500" y="476250"/>
                </a:moveTo>
                <a:cubicBezTo>
                  <a:pt x="1349375" y="-635000"/>
                  <a:pt x="2897188" y="476250"/>
                  <a:pt x="952500" y="1905000"/>
                </a:cubicBezTo>
                <a:cubicBezTo>
                  <a:pt x="-992187" y="476250"/>
                  <a:pt x="555625" y="-635000"/>
                  <a:pt x="952500" y="476250"/>
                </a:cubicBezTo>
                <a:close/>
              </a:path>
            </a:pathLst>
          </a:custGeom>
          <a:solidFill>
            <a:srgbClr val="FF0066"/>
          </a:solidFill>
          <a:ln w="9525" cap="flat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5782" name="心形 311"/>
          <p:cNvSpPr>
            <a:spLocks/>
          </p:cNvSpPr>
          <p:nvPr/>
        </p:nvSpPr>
        <p:spPr bwMode="auto">
          <a:xfrm>
            <a:off x="3635375" y="4076700"/>
            <a:ext cx="1657350" cy="1368425"/>
          </a:xfrm>
          <a:custGeom>
            <a:avLst/>
            <a:gdLst>
              <a:gd name="T0" fmla="*/ 952500 w 1905000"/>
              <a:gd name="T1" fmla="*/ 476250 h 1905000"/>
              <a:gd name="T2" fmla="*/ 952500 w 1905000"/>
              <a:gd name="T3" fmla="*/ 1905000 h 1905000"/>
              <a:gd name="T4" fmla="*/ 952500 w 1905000"/>
              <a:gd name="T5" fmla="*/ 476250 h 1905000"/>
              <a:gd name="T6" fmla="*/ 0 60000 65536"/>
              <a:gd name="T7" fmla="*/ 0 60000 65536"/>
              <a:gd name="T8" fmla="*/ 0 60000 65536"/>
              <a:gd name="T9" fmla="*/ 0 w 1905000"/>
              <a:gd name="T10" fmla="*/ 0 h 1905000"/>
              <a:gd name="T11" fmla="*/ 1905000 w 1905000"/>
              <a:gd name="T12" fmla="*/ 1905000 h 1905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000" h="1905000">
                <a:moveTo>
                  <a:pt x="952500" y="476250"/>
                </a:moveTo>
                <a:cubicBezTo>
                  <a:pt x="1349375" y="-635000"/>
                  <a:pt x="2897188" y="476250"/>
                  <a:pt x="952500" y="1905000"/>
                </a:cubicBezTo>
                <a:cubicBezTo>
                  <a:pt x="-992187" y="476250"/>
                  <a:pt x="555625" y="-635000"/>
                  <a:pt x="952500" y="476250"/>
                </a:cubicBezTo>
                <a:close/>
              </a:path>
            </a:pathLst>
          </a:custGeom>
          <a:solidFill>
            <a:srgbClr val="FF0066"/>
          </a:solidFill>
          <a:ln w="9525" cap="flat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5783" name="心形 311">
            <a:hlinkClick r:id="" action="ppaction://noaction"/>
          </p:cNvPr>
          <p:cNvSpPr>
            <a:spLocks/>
          </p:cNvSpPr>
          <p:nvPr/>
        </p:nvSpPr>
        <p:spPr bwMode="auto">
          <a:xfrm>
            <a:off x="6516688" y="4076700"/>
            <a:ext cx="1655762" cy="1368425"/>
          </a:xfrm>
          <a:custGeom>
            <a:avLst/>
            <a:gdLst>
              <a:gd name="T0" fmla="*/ 952500 w 1905000"/>
              <a:gd name="T1" fmla="*/ 476250 h 1905000"/>
              <a:gd name="T2" fmla="*/ 952500 w 1905000"/>
              <a:gd name="T3" fmla="*/ 1905000 h 1905000"/>
              <a:gd name="T4" fmla="*/ 952500 w 1905000"/>
              <a:gd name="T5" fmla="*/ 476250 h 1905000"/>
              <a:gd name="T6" fmla="*/ 0 60000 65536"/>
              <a:gd name="T7" fmla="*/ 0 60000 65536"/>
              <a:gd name="T8" fmla="*/ 0 60000 65536"/>
              <a:gd name="T9" fmla="*/ 0 w 1905000"/>
              <a:gd name="T10" fmla="*/ 0 h 1905000"/>
              <a:gd name="T11" fmla="*/ 1905000 w 1905000"/>
              <a:gd name="T12" fmla="*/ 1905000 h 1905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000" h="1905000">
                <a:moveTo>
                  <a:pt x="952500" y="476250"/>
                </a:moveTo>
                <a:cubicBezTo>
                  <a:pt x="1349375" y="-635000"/>
                  <a:pt x="2897188" y="476250"/>
                  <a:pt x="952500" y="1905000"/>
                </a:cubicBezTo>
                <a:cubicBezTo>
                  <a:pt x="-992187" y="476250"/>
                  <a:pt x="555625" y="-635000"/>
                  <a:pt x="952500" y="476250"/>
                </a:cubicBezTo>
                <a:close/>
              </a:path>
            </a:pathLst>
          </a:custGeom>
          <a:solidFill>
            <a:srgbClr val="FF0066"/>
          </a:solidFill>
          <a:ln w="9525" cap="flat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4211638" y="4292600"/>
            <a:ext cx="11795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Calibri" pitchFamily="34" charset="0"/>
              </a:rPr>
              <a:t>3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1476375" y="4292600"/>
            <a:ext cx="11795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Calibri" pitchFamily="34" charset="0"/>
              </a:rPr>
              <a:t>1</a:t>
            </a: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7164388" y="4292600"/>
            <a:ext cx="11795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Calibri" pitchFamily="34" charset="0"/>
              </a:rPr>
              <a:t>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6350"/>
            <a:ext cx="3973513" cy="137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矩形 9"/>
          <p:cNvSpPr>
            <a:spLocks noChangeArrowheads="1"/>
          </p:cNvSpPr>
          <p:nvPr/>
        </p:nvSpPr>
        <p:spPr bwMode="auto">
          <a:xfrm>
            <a:off x="6859588" y="4429125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>
              <a:solidFill>
                <a:srgbClr val="604A7B"/>
              </a:solidFill>
              <a:latin typeface="Calibri" pitchFamily="34" charset="0"/>
            </a:endParaRPr>
          </a:p>
        </p:txBody>
      </p:sp>
      <p:sp>
        <p:nvSpPr>
          <p:cNvPr id="76803" name="TextBox 12"/>
          <p:cNvSpPr txBox="1">
            <a:spLocks noChangeArrowheads="1"/>
          </p:cNvSpPr>
          <p:nvPr/>
        </p:nvSpPr>
        <p:spPr bwMode="auto">
          <a:xfrm>
            <a:off x="3924300" y="981075"/>
            <a:ext cx="18415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endParaRPr lang="en-US" altLang="zh-CN" sz="2800">
              <a:solidFill>
                <a:srgbClr val="000099"/>
              </a:solidFill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6804" name="TextBox 10"/>
          <p:cNvSpPr txBox="1">
            <a:spLocks noChangeArrowheads="1"/>
          </p:cNvSpPr>
          <p:nvPr/>
        </p:nvSpPr>
        <p:spPr bwMode="auto">
          <a:xfrm>
            <a:off x="4213225" y="765175"/>
            <a:ext cx="2890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First,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 ---  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was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---</a:t>
            </a:r>
          </a:p>
        </p:txBody>
      </p:sp>
      <p:sp>
        <p:nvSpPr>
          <p:cNvPr id="76805" name="TextBox 18"/>
          <p:cNvSpPr txBox="1">
            <a:spLocks noChangeArrowheads="1"/>
          </p:cNvSpPr>
          <p:nvPr/>
        </p:nvSpPr>
        <p:spPr bwMode="auto">
          <a:xfrm>
            <a:off x="4140200" y="1412875"/>
            <a:ext cx="48228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Second,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--- drop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ped 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into--- 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6806" name="TextBox 19"/>
          <p:cNvSpPr txBox="1">
            <a:spLocks noChangeArrowheads="1"/>
          </p:cNvSpPr>
          <p:nvPr/>
        </p:nvSpPr>
        <p:spPr bwMode="auto">
          <a:xfrm>
            <a:off x="4140200" y="2133600"/>
            <a:ext cx="45370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Third,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 --- r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n into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,</a:t>
            </a:r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           --- clean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ed,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</a:t>
            </a:r>
          </a:p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           --- add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ed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--- to---</a:t>
            </a:r>
          </a:p>
        </p:txBody>
      </p:sp>
      <p:sp>
        <p:nvSpPr>
          <p:cNvPr id="76807" name="TextBox 5"/>
          <p:cNvSpPr txBox="1">
            <a:spLocks noChangeArrowheads="1"/>
          </p:cNvSpPr>
          <p:nvPr/>
        </p:nvSpPr>
        <p:spPr bwMode="auto">
          <a:xfrm>
            <a:off x="4140200" y="3860800"/>
            <a:ext cx="4735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Then,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--- travel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led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through,</a:t>
            </a:r>
          </a:p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            under ---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6808" name="TextBox 6"/>
          <p:cNvSpPr txBox="1">
            <a:spLocks noChangeArrowheads="1"/>
          </p:cNvSpPr>
          <p:nvPr/>
        </p:nvSpPr>
        <p:spPr bwMode="auto">
          <a:xfrm>
            <a:off x="4140200" y="5013325"/>
            <a:ext cx="3465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Next, 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--- c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a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me to ---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6809" name="TextBox 7"/>
          <p:cNvSpPr txBox="1">
            <a:spLocks noChangeArrowheads="1"/>
          </p:cNvSpPr>
          <p:nvPr/>
        </p:nvSpPr>
        <p:spPr bwMode="auto">
          <a:xfrm>
            <a:off x="4140200" y="5661025"/>
            <a:ext cx="38655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Finally, 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--- 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went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into, </a:t>
            </a:r>
          </a:p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            clean</a:t>
            </a:r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ed</a:t>
            </a:r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 ---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76810" name="Picture 16" descr="d:\我的文档\桌面\pic\water-droplet-icon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 l="26242" t="3972" r="27513" b="7715"/>
          <a:stretch>
            <a:fillRect/>
          </a:stretch>
        </p:blipFill>
        <p:spPr bwMode="auto">
          <a:xfrm>
            <a:off x="8316913" y="5661025"/>
            <a:ext cx="720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0" name="TextBox 3"/>
          <p:cNvSpPr txBox="1">
            <a:spLocks noChangeArrowheads="1"/>
          </p:cNvSpPr>
          <p:nvPr/>
        </p:nvSpPr>
        <p:spPr bwMode="auto">
          <a:xfrm>
            <a:off x="4211638" y="44450"/>
            <a:ext cx="5040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 </a:t>
            </a:r>
            <a:r>
              <a:rPr lang="en-US" sz="36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The water cycle</a:t>
            </a:r>
            <a:r>
              <a:rPr lang="zh-CN" altLang="en-US" sz="36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(水循环)</a:t>
            </a: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 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7727950" cy="12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矩形 9"/>
          <p:cNvSpPr>
            <a:spLocks noChangeArrowheads="1"/>
          </p:cNvSpPr>
          <p:nvPr/>
        </p:nvSpPr>
        <p:spPr bwMode="auto">
          <a:xfrm>
            <a:off x="6859588" y="4429125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>
              <a:solidFill>
                <a:srgbClr val="604A7B"/>
              </a:solidFill>
              <a:latin typeface="Calibri" pitchFamily="34" charset="0"/>
            </a:endParaRPr>
          </a:p>
        </p:txBody>
      </p:sp>
      <p:sp>
        <p:nvSpPr>
          <p:cNvPr id="77827" name="TextBox 12"/>
          <p:cNvSpPr txBox="1">
            <a:spLocks noChangeArrowheads="1"/>
          </p:cNvSpPr>
          <p:nvPr/>
        </p:nvSpPr>
        <p:spPr bwMode="auto">
          <a:xfrm>
            <a:off x="3924300" y="981075"/>
            <a:ext cx="18415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 b="1">
              <a:solidFill>
                <a:srgbClr val="000099"/>
              </a:solidFill>
              <a:latin typeface="Calibri" pitchFamily="34" charset="0"/>
            </a:endParaRPr>
          </a:p>
          <a:p>
            <a:endParaRPr lang="en-US" altLang="zh-CN" sz="2800">
              <a:solidFill>
                <a:srgbClr val="000099"/>
              </a:solidFill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77828" name="Picture 16" descr="d:\我的文档\桌面\pic\water-droplet-ico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l="26242" t="3972" r="27513" b="7715"/>
          <a:stretch>
            <a:fillRect/>
          </a:stretch>
        </p:blipFill>
        <p:spPr bwMode="auto">
          <a:xfrm>
            <a:off x="8316913" y="5589588"/>
            <a:ext cx="755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Box 3"/>
          <p:cNvSpPr txBox="1">
            <a:spLocks noChangeArrowheads="1"/>
          </p:cNvSpPr>
          <p:nvPr/>
        </p:nvSpPr>
        <p:spPr bwMode="auto">
          <a:xfrm>
            <a:off x="4211638" y="44450"/>
            <a:ext cx="5040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 </a:t>
            </a:r>
            <a:r>
              <a:rPr lang="en-US" sz="36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The water cycle</a:t>
            </a:r>
            <a:r>
              <a:rPr lang="zh-CN" altLang="en-US" sz="36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(水循环)</a:t>
            </a: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Calibri" pitchFamily="34" charset="0"/>
              </a:rPr>
              <a:t> 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流程图: 文档 7"/>
          <p:cNvSpPr>
            <a:spLocks noChangeArrowheads="1"/>
          </p:cNvSpPr>
          <p:nvPr/>
        </p:nvSpPr>
        <p:spPr bwMode="auto">
          <a:xfrm flipV="1">
            <a:off x="0" y="5286375"/>
            <a:ext cx="9144000" cy="1571625"/>
          </a:xfrm>
          <a:prstGeom prst="flowChartDocument">
            <a:avLst/>
          </a:prstGeom>
          <a:solidFill>
            <a:srgbClr val="93CDDD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2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179388" y="117475"/>
            <a:ext cx="34559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Pre-reading</a:t>
            </a:r>
          </a:p>
        </p:txBody>
      </p:sp>
      <p:sp>
        <p:nvSpPr>
          <p:cNvPr id="78851" name="Rectangle 4"/>
          <p:cNvSpPr>
            <a:spLocks noGrp="1" noChangeArrowheads="1"/>
          </p:cNvSpPr>
          <p:nvPr/>
        </p:nvSpPr>
        <p:spPr bwMode="auto">
          <a:xfrm>
            <a:off x="323850" y="1196975"/>
            <a:ext cx="77771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>
                <a:latin typeface="Comic Sans MS" pitchFamily="66" charset="0"/>
              </a:rPr>
              <a:t>Role-play the article.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zh-CN" altLang="en-US" sz="3600">
              <a:latin typeface="Comic Sans MS" pitchFamily="66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>
                <a:latin typeface="Comic Sans MS" pitchFamily="66" charset="0"/>
              </a:rPr>
              <a:t>Group Work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>
                <a:solidFill>
                  <a:srgbClr val="CC00CC"/>
                </a:solidFill>
                <a:latin typeface="Comic Sans MS" pitchFamily="66" charset="0"/>
              </a:rPr>
              <a:t>Student A: Dora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>
                <a:solidFill>
                  <a:srgbClr val="CC00CC"/>
                </a:solidFill>
                <a:latin typeface="Comic Sans MS" pitchFamily="66" charset="0"/>
              </a:rPr>
              <a:t>Student B: the drop of water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>
                <a:solidFill>
                  <a:srgbClr val="CC00CC"/>
                </a:solidFill>
                <a:latin typeface="Comic Sans MS" pitchFamily="66" charset="0"/>
              </a:rPr>
              <a:t>   ...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zh-CN" altLang="en-US" sz="3600">
              <a:solidFill>
                <a:srgbClr val="CC00CC"/>
              </a:solidFill>
              <a:latin typeface="Comic Sans MS" pitchFamily="66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zh-CN" altLang="en-US" sz="3600">
              <a:latin typeface="Comic Sans MS" pitchFamily="66" charset="0"/>
            </a:endParaRPr>
          </a:p>
        </p:txBody>
      </p:sp>
      <p:sp>
        <p:nvSpPr>
          <p:cNvPr id="78852" name="Rectangle 5"/>
          <p:cNvSpPr>
            <a:spLocks noChangeArrowheads="1"/>
          </p:cNvSpPr>
          <p:nvPr/>
        </p:nvSpPr>
        <p:spPr bwMode="auto">
          <a:xfrm>
            <a:off x="2916238" y="117475"/>
            <a:ext cx="41703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33CC"/>
                </a:solidFill>
                <a:latin typeface="Calibri" pitchFamily="34" charset="0"/>
              </a:rPr>
              <a:t>Students' Show Time</a:t>
            </a:r>
          </a:p>
        </p:txBody>
      </p:sp>
      <p:pic>
        <p:nvPicPr>
          <p:cNvPr id="78853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3933825"/>
            <a:ext cx="2384425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5381625"/>
            <a:ext cx="8610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300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 you think water is valuable?</a:t>
            </a:r>
          </a:p>
        </p:txBody>
      </p:sp>
      <p:pic>
        <p:nvPicPr>
          <p:cNvPr id="79874" name="Picture 1" descr="C:\Downloads\pic\Splash-Water-Wallpapers13-300x1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85900"/>
            <a:ext cx="6699250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53251" name="Picture 4" descr="世界水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about world water da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3581400"/>
            <a:ext cx="31908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68780b54x88c03e815597&amp;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23850" y="2854325"/>
            <a:ext cx="7056438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 let the last drop of water on Earth becomes the tear of human！</a:t>
            </a:r>
          </a:p>
          <a:p>
            <a:endParaRPr lang="zh-CN" altLang="en-US" sz="3600" b="1">
              <a:latin typeface="Comic Sans MS" pitchFamily="66" charset="0"/>
            </a:endParaRPr>
          </a:p>
        </p:txBody>
      </p:sp>
      <p:sp>
        <p:nvSpPr>
          <p:cNvPr id="80899" name="Rectangle 4"/>
          <p:cNvSpPr>
            <a:spLocks noGrp="1" noChangeArrowheads="1"/>
          </p:cNvSpPr>
          <p:nvPr/>
        </p:nvSpPr>
        <p:spPr bwMode="auto">
          <a:xfrm>
            <a:off x="395288" y="188913"/>
            <a:ext cx="3887787" cy="6048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4000">
                <a:solidFill>
                  <a:srgbClr val="990099"/>
                </a:solidFill>
                <a:latin typeface="Calibri" pitchFamily="34" charset="0"/>
              </a:rPr>
              <a:t>Please remember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3" descr="backgrou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86313"/>
            <a:ext cx="91440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150" y="333375"/>
            <a:ext cx="9166225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684213" y="2492375"/>
            <a:ext cx="18716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voice</a:t>
            </a:r>
          </a:p>
        </p:txBody>
      </p:sp>
      <p:sp>
        <p:nvSpPr>
          <p:cNvPr id="37893" name="TextBox 5"/>
          <p:cNvSpPr txBox="1">
            <a:spLocks noChangeArrowheads="1"/>
          </p:cNvSpPr>
          <p:nvPr/>
        </p:nvSpPr>
        <p:spPr bwMode="auto">
          <a:xfrm>
            <a:off x="3924300" y="2565400"/>
            <a:ext cx="1143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turn</a:t>
            </a:r>
          </a:p>
        </p:txBody>
      </p:sp>
      <p:sp>
        <p:nvSpPr>
          <p:cNvPr id="37894" name="TextBox 6"/>
          <p:cNvSpPr txBox="1">
            <a:spLocks noChangeArrowheads="1"/>
          </p:cNvSpPr>
          <p:nvPr/>
        </p:nvSpPr>
        <p:spPr bwMode="auto">
          <a:xfrm>
            <a:off x="6229350" y="2636838"/>
            <a:ext cx="1143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off</a:t>
            </a:r>
          </a:p>
        </p:txBody>
      </p:sp>
      <p:sp>
        <p:nvSpPr>
          <p:cNvPr id="37895" name="TextBox 7"/>
          <p:cNvSpPr txBox="1">
            <a:spLocks noChangeArrowheads="1"/>
          </p:cNvSpPr>
          <p:nvPr/>
        </p:nvSpPr>
        <p:spPr bwMode="auto">
          <a:xfrm>
            <a:off x="5148263" y="2997200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journey</a:t>
            </a:r>
          </a:p>
        </p:txBody>
      </p:sp>
      <p:sp>
        <p:nvSpPr>
          <p:cNvPr id="37896" name="TextBox 8"/>
          <p:cNvSpPr txBox="1">
            <a:spLocks noChangeArrowheads="1"/>
          </p:cNvSpPr>
          <p:nvPr/>
        </p:nvSpPr>
        <p:spPr bwMode="auto">
          <a:xfrm>
            <a:off x="7092950" y="2997200"/>
            <a:ext cx="2376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dropped</a:t>
            </a:r>
          </a:p>
        </p:txBody>
      </p:sp>
      <p:sp>
        <p:nvSpPr>
          <p:cNvPr id="37897" name="TextBox 9"/>
          <p:cNvSpPr txBox="1">
            <a:spLocks noChangeArrowheads="1"/>
          </p:cNvSpPr>
          <p:nvPr/>
        </p:nvSpPr>
        <p:spPr bwMode="auto">
          <a:xfrm>
            <a:off x="3563938" y="3933825"/>
            <a:ext cx="2233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added</a:t>
            </a:r>
          </a:p>
        </p:txBody>
      </p:sp>
      <p:sp>
        <p:nvSpPr>
          <p:cNvPr id="37898" name="TextBox 10"/>
          <p:cNvSpPr txBox="1">
            <a:spLocks noChangeArrowheads="1"/>
          </p:cNvSpPr>
          <p:nvPr/>
        </p:nvSpPr>
        <p:spPr bwMode="auto">
          <a:xfrm>
            <a:off x="6948488" y="3933825"/>
            <a:ext cx="865187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to</a:t>
            </a:r>
          </a:p>
        </p:txBody>
      </p:sp>
      <p:sp>
        <p:nvSpPr>
          <p:cNvPr id="37899" name="TextBox 11"/>
          <p:cNvSpPr txBox="1">
            <a:spLocks noChangeArrowheads="1"/>
          </p:cNvSpPr>
          <p:nvPr/>
        </p:nvSpPr>
        <p:spPr bwMode="auto">
          <a:xfrm>
            <a:off x="1836738" y="4797425"/>
            <a:ext cx="25923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valuable</a:t>
            </a:r>
          </a:p>
        </p:txBody>
      </p:sp>
      <p:pic>
        <p:nvPicPr>
          <p:cNvPr id="81931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620713"/>
            <a:ext cx="5903913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utoUpdateAnimBg="0"/>
      <p:bldP spid="37894" grpId="0" autoUpdateAnimBg="0"/>
      <p:bldP spid="37897" grpId="0" autoUpdateAnimBg="0"/>
      <p:bldP spid="37898" grpId="0" autoUpdateAnimBg="0"/>
      <p:bldP spid="3789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标题 1"/>
          <p:cNvSpPr>
            <a:spLocks noGrp="1"/>
          </p:cNvSpPr>
          <p:nvPr>
            <p:ph type="title" idx="4294967295"/>
          </p:nvPr>
        </p:nvSpPr>
        <p:spPr>
          <a:xfrm>
            <a:off x="171450" y="1098550"/>
            <a:ext cx="5638800" cy="635000"/>
          </a:xfrm>
        </p:spPr>
        <p:txBody>
          <a:bodyPr/>
          <a:lstStyle/>
          <a:p>
            <a:pPr algn="l"/>
            <a:r>
              <a:rPr lang="zh-CN" altLang="zh-CN" sz="2400" b="1" smtClean="0">
                <a:solidFill>
                  <a:srgbClr val="0000FF"/>
                </a:solidFill>
                <a:latin typeface="方正行楷简体"/>
                <a:ea typeface="方正行楷简体"/>
                <a:cs typeface="方正行楷简体"/>
              </a:rPr>
              <a:t>I. </a:t>
            </a:r>
            <a:r>
              <a:rPr lang="zh-CN" altLang="en-US" sz="2400" b="1" smtClean="0">
                <a:solidFill>
                  <a:srgbClr val="0000FF"/>
                </a:solidFill>
                <a:latin typeface="方正行楷简体"/>
                <a:ea typeface="方正行楷简体"/>
                <a:cs typeface="方正行楷简体"/>
              </a:rPr>
              <a:t>根据句意和所给的首字母填空。</a:t>
            </a:r>
          </a:p>
        </p:txBody>
      </p:sp>
      <p:sp>
        <p:nvSpPr>
          <p:cNvPr id="38915" name="内容占位符 2"/>
          <p:cNvSpPr>
            <a:spLocks noGrp="1"/>
          </p:cNvSpPr>
          <p:nvPr>
            <p:ph idx="4294967295"/>
          </p:nvPr>
        </p:nvSpPr>
        <p:spPr>
          <a:xfrm>
            <a:off x="173038" y="1633538"/>
            <a:ext cx="8655050" cy="4989512"/>
          </a:xfrm>
        </p:spPr>
        <p:txBody>
          <a:bodyPr/>
          <a:lstStyle/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zh-CN" altLang="en-US" b="1" dirty="0">
                <a:latin typeface="Times New Roman" pitchFamily="18" charset="0"/>
              </a:rPr>
              <a:t>We should not waste water because it is v______ . 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zh-CN" altLang="en-US" b="1" dirty="0">
                <a:latin typeface="Times New Roman" pitchFamily="18" charset="0"/>
              </a:rPr>
              <a:t>Keep your v____ down, that is, don't speak loudly.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zh-CN" altLang="en-US" b="1" dirty="0">
                <a:latin typeface="Times New Roman" pitchFamily="18" charset="0"/>
              </a:rPr>
              <a:t>Mary drank the last d____ of milk from the cup. 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zh-CN" altLang="en-US" b="1" dirty="0">
                <a:latin typeface="Times New Roman" pitchFamily="18" charset="0"/>
              </a:rPr>
              <a:t>Don’t a___ too much salt into the soup. </a:t>
            </a:r>
          </a:p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zh-CN" altLang="en-US" b="1" dirty="0">
                <a:latin typeface="Times New Roman" pitchFamily="18" charset="0"/>
              </a:rPr>
              <a:t>The factory p______ the air and water last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zh-CN" altLang="en-US" b="1" dirty="0">
                <a:latin typeface="Times New Roman" pitchFamily="18" charset="0"/>
              </a:rPr>
              <a:t>     year. </a:t>
            </a:r>
          </a:p>
        </p:txBody>
      </p: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704850" y="2089150"/>
            <a:ext cx="18732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valuable</a:t>
            </a:r>
          </a:p>
        </p:txBody>
      </p:sp>
      <p:sp>
        <p:nvSpPr>
          <p:cNvPr id="38917" name="TextBox 4"/>
          <p:cNvSpPr txBox="1">
            <a:spLocks noChangeArrowheads="1"/>
          </p:cNvSpPr>
          <p:nvPr/>
        </p:nvSpPr>
        <p:spPr bwMode="auto">
          <a:xfrm>
            <a:off x="2609850" y="2698750"/>
            <a:ext cx="12001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voice</a:t>
            </a:r>
          </a:p>
        </p:txBody>
      </p:sp>
      <p:sp>
        <p:nvSpPr>
          <p:cNvPr id="38918" name="TextBox 5"/>
          <p:cNvSpPr txBox="1">
            <a:spLocks noChangeArrowheads="1"/>
          </p:cNvSpPr>
          <p:nvPr/>
        </p:nvSpPr>
        <p:spPr bwMode="auto">
          <a:xfrm>
            <a:off x="4286250" y="3765550"/>
            <a:ext cx="1066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drop</a:t>
            </a:r>
          </a:p>
        </p:txBody>
      </p:sp>
      <p:sp>
        <p:nvSpPr>
          <p:cNvPr id="38919" name="TextBox 6"/>
          <p:cNvSpPr txBox="1">
            <a:spLocks noChangeArrowheads="1"/>
          </p:cNvSpPr>
          <p:nvPr/>
        </p:nvSpPr>
        <p:spPr bwMode="auto">
          <a:xfrm>
            <a:off x="1771650" y="4832350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add</a:t>
            </a:r>
          </a:p>
        </p:txBody>
      </p:sp>
      <p:sp>
        <p:nvSpPr>
          <p:cNvPr id="38920" name="TextBox 7"/>
          <p:cNvSpPr txBox="1">
            <a:spLocks noChangeArrowheads="1"/>
          </p:cNvSpPr>
          <p:nvPr/>
        </p:nvSpPr>
        <p:spPr bwMode="auto">
          <a:xfrm>
            <a:off x="2838450" y="5441950"/>
            <a:ext cx="18732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polluted</a:t>
            </a:r>
          </a:p>
        </p:txBody>
      </p:sp>
      <p:sp>
        <p:nvSpPr>
          <p:cNvPr id="38921" name="TextBox 3"/>
          <p:cNvSpPr txBox="1">
            <a:spLocks noChangeArrowheads="1"/>
          </p:cNvSpPr>
          <p:nvPr/>
        </p:nvSpPr>
        <p:spPr bwMode="auto">
          <a:xfrm>
            <a:off x="1619250" y="260350"/>
            <a:ext cx="403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Exercises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p" autoUpdateAnimBg="0"/>
      <p:bldP spid="38917" grpId="0" build="p" autoUpdateAnimBg="0"/>
      <p:bldP spid="38918" grpId="0" build="p" autoUpdateAnimBg="0"/>
      <p:bldP spid="38919" grpId="0" build="p" autoUpdateAnimBg="0"/>
      <p:bldP spid="38920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内容占位符 2"/>
          <p:cNvSpPr>
            <a:spLocks noGrp="1"/>
          </p:cNvSpPr>
          <p:nvPr>
            <p:ph idx="4294967295"/>
          </p:nvPr>
        </p:nvSpPr>
        <p:spPr>
          <a:xfrm>
            <a:off x="179388" y="620713"/>
            <a:ext cx="8929687" cy="6121400"/>
          </a:xfrm>
        </p:spPr>
        <p:txBody>
          <a:bodyPr/>
          <a:lstStyle/>
          <a:p>
            <a:pPr marL="514350" indent="-51435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en-US" b="1" smtClean="0">
                <a:latin typeface="Times New Roman" pitchFamily="18" charset="0"/>
              </a:rPr>
              <a:t>是时候该完成你的作业了。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     It is ____ ____ ____ to ______ your homework. 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2. 请记得按时把书还给图书馆。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    Please _________ _____ _____ your book to the library.  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3. 请在我的咖啡里加点牛奶。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    Please _____ some milk ____ my coffee. 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4. 我想关掉空调因为我觉得冷。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    I want to _____ _____ the air conditioner </a:t>
            </a:r>
          </a:p>
          <a:p>
            <a:pPr marL="514350" indent="-514350">
              <a:lnSpc>
                <a:spcPct val="110000"/>
              </a:lnSpc>
              <a:buFont typeface="Arial" charset="0"/>
              <a:buNone/>
            </a:pPr>
            <a:r>
              <a:rPr lang="zh-CN" altLang="en-US" b="1" smtClean="0">
                <a:latin typeface="Times New Roman" pitchFamily="18" charset="0"/>
              </a:rPr>
              <a:t>    because I feel cold. </a:t>
            </a:r>
          </a:p>
        </p:txBody>
      </p:sp>
      <p:sp>
        <p:nvSpPr>
          <p:cNvPr id="83970" name="标题 1"/>
          <p:cNvSpPr txBox="1">
            <a:spLocks noChangeArrowheads="1"/>
          </p:cNvSpPr>
          <p:nvPr/>
        </p:nvSpPr>
        <p:spPr bwMode="auto">
          <a:xfrm>
            <a:off x="611188" y="44450"/>
            <a:ext cx="48768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zh-CN" sz="2800" b="1">
                <a:solidFill>
                  <a:srgbClr val="0000FF"/>
                </a:solidFill>
                <a:latin typeface="方正行楷简体"/>
                <a:ea typeface="方正行楷简体"/>
                <a:cs typeface="方正行楷简体"/>
              </a:rPr>
              <a:t>II. </a:t>
            </a:r>
            <a:r>
              <a:rPr lang="zh-CN" altLang="en-US" sz="2800" b="1">
                <a:solidFill>
                  <a:srgbClr val="0000FF"/>
                </a:solidFill>
                <a:latin typeface="方正行楷简体"/>
                <a:ea typeface="方正行楷简体"/>
                <a:cs typeface="方正行楷简体"/>
              </a:rPr>
              <a:t>根据中文意思完成句子。</a:t>
            </a:r>
          </a:p>
        </p:txBody>
      </p:sp>
      <p:sp>
        <p:nvSpPr>
          <p:cNvPr id="39940" name="TextBox 7"/>
          <p:cNvSpPr txBox="1">
            <a:spLocks noChangeArrowheads="1"/>
          </p:cNvSpPr>
          <p:nvPr/>
        </p:nvSpPr>
        <p:spPr bwMode="auto">
          <a:xfrm>
            <a:off x="1476375" y="1270000"/>
            <a:ext cx="441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time   for    you      finish</a:t>
            </a:r>
          </a:p>
        </p:txBody>
      </p:sp>
      <p:sp>
        <p:nvSpPr>
          <p:cNvPr id="39941" name="TextBox 7"/>
          <p:cNvSpPr txBox="1">
            <a:spLocks noChangeArrowheads="1"/>
          </p:cNvSpPr>
          <p:nvPr/>
        </p:nvSpPr>
        <p:spPr bwMode="auto">
          <a:xfrm>
            <a:off x="1763713" y="2565400"/>
            <a:ext cx="4321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remember     to   return</a:t>
            </a:r>
          </a:p>
        </p:txBody>
      </p:sp>
      <p:sp>
        <p:nvSpPr>
          <p:cNvPr id="39942" name="TextBox 7"/>
          <p:cNvSpPr txBox="1">
            <a:spLocks noChangeArrowheads="1"/>
          </p:cNvSpPr>
          <p:nvPr/>
        </p:nvSpPr>
        <p:spPr bwMode="auto">
          <a:xfrm>
            <a:off x="1979613" y="4365625"/>
            <a:ext cx="381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add                        to </a:t>
            </a:r>
          </a:p>
        </p:txBody>
      </p:sp>
      <p:sp>
        <p:nvSpPr>
          <p:cNvPr id="39943" name="TextBox 7"/>
          <p:cNvSpPr txBox="1">
            <a:spLocks noChangeArrowheads="1"/>
          </p:cNvSpPr>
          <p:nvPr/>
        </p:nvSpPr>
        <p:spPr bwMode="auto">
          <a:xfrm>
            <a:off x="2339975" y="5589588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turn    off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 autoUpdateAnimBg="0"/>
      <p:bldP spid="39941" grpId="0" build="p" autoUpdateAnimBg="0"/>
      <p:bldP spid="39942" grpId="0" build="p" autoUpdateAnimBg="0"/>
      <p:bldP spid="39943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 1"/>
          <p:cNvSpPr>
            <a:spLocks noChangeArrowheads="1"/>
          </p:cNvSpPr>
          <p:nvPr/>
        </p:nvSpPr>
        <p:spPr bwMode="auto">
          <a:xfrm>
            <a:off x="1714500" y="0"/>
            <a:ext cx="357188" cy="6858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84994" name="图片 5" descr="post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-71438"/>
            <a:ext cx="19288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TextBox 6"/>
          <p:cNvSpPr txBox="1">
            <a:spLocks noChangeArrowheads="1"/>
          </p:cNvSpPr>
          <p:nvPr/>
        </p:nvSpPr>
        <p:spPr bwMode="auto">
          <a:xfrm rot="-212941">
            <a:off x="455613" y="541338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i="1">
                <a:solidFill>
                  <a:srgbClr val="002060"/>
                </a:solidFill>
                <a:latin typeface="Bradley Hand ITC"/>
              </a:rPr>
              <a:t>H</a:t>
            </a:r>
            <a:endParaRPr lang="zh-CN" altLang="en-US" sz="5400" b="1" i="1">
              <a:solidFill>
                <a:srgbClr val="002060"/>
              </a:solidFill>
              <a:latin typeface="Bradley Hand ITC"/>
            </a:endParaRP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2108200" y="260350"/>
            <a:ext cx="7072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Homework</a:t>
            </a:r>
            <a:endParaRPr lang="zh-CN" altLang="en-US" sz="3600" b="1">
              <a:solidFill>
                <a:srgbClr val="31859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84997" name="矩形 6"/>
          <p:cNvSpPr>
            <a:spLocks noChangeArrowheads="1"/>
          </p:cNvSpPr>
          <p:nvPr/>
        </p:nvSpPr>
        <p:spPr bwMode="auto">
          <a:xfrm>
            <a:off x="2051050" y="1428750"/>
            <a:ext cx="709295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zh-CN" altLang="en-US" sz="3600" b="1">
                <a:solidFill>
                  <a:schemeClr val="tx2"/>
                </a:solidFill>
                <a:latin typeface="Calibri" pitchFamily="34" charset="0"/>
              </a:rPr>
              <a:t>1.</a:t>
            </a:r>
            <a:r>
              <a:rPr lang="en-US" altLang="zh-CN" sz="3600" b="1">
                <a:solidFill>
                  <a:schemeClr val="tx2"/>
                </a:solidFill>
                <a:latin typeface="Calibri" pitchFamily="34" charset="0"/>
              </a:rPr>
              <a:t>Write a passage about water .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solidFill>
                  <a:schemeClr val="tx2"/>
                </a:solidFill>
                <a:latin typeface="Calibri" pitchFamily="34" charset="0"/>
              </a:rPr>
              <a:t>Title: </a:t>
            </a:r>
            <a:r>
              <a:rPr lang="en-US" altLang="zh-CN" sz="3600" b="1">
                <a:solidFill>
                  <a:srgbClr val="CC0066"/>
                </a:solidFill>
                <a:latin typeface="Calibri" pitchFamily="34" charset="0"/>
              </a:rPr>
              <a:t>Water is </a:t>
            </a:r>
            <a:r>
              <a:rPr lang="zh-CN" altLang="en-US" sz="3600" b="1">
                <a:solidFill>
                  <a:srgbClr val="CC0066"/>
                </a:solidFill>
                <a:latin typeface="Calibri" pitchFamily="34" charset="0"/>
              </a:rPr>
              <a:t>_______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solidFill>
                  <a:schemeClr val="tx2"/>
                </a:solidFill>
                <a:latin typeface="Calibri" pitchFamily="34" charset="0"/>
              </a:rPr>
              <a:t>Words: within 100.</a:t>
            </a:r>
            <a:endParaRPr lang="zh-CN" altLang="en-US" sz="3600" b="1">
              <a:solidFill>
                <a:schemeClr val="tx2"/>
              </a:solidFill>
              <a:latin typeface="Calibri" pitchFamily="34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solidFill>
                  <a:schemeClr val="tx2"/>
                </a:solidFill>
                <a:latin typeface="Calibri" pitchFamily="34" charset="0"/>
              </a:rPr>
              <a:t>2. </a:t>
            </a:r>
            <a:r>
              <a:rPr lang="zh-CN" altLang="en-US" sz="3600" b="1">
                <a:solidFill>
                  <a:schemeClr val="tx2"/>
                </a:solidFill>
                <a:latin typeface="Calibri" pitchFamily="34" charset="0"/>
              </a:rPr>
              <a:t>Student Times No.21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K:\七下\七下Unit 5 cheryl\pic\flowers-in-water-wallpaper-9498-hd-widescreen-wallpapers.jpg"/>
          <p:cNvPicPr>
            <a:picLocks noChangeAspect="1" noChangeArrowheads="1"/>
          </p:cNvPicPr>
          <p:nvPr/>
        </p:nvPicPr>
        <p:blipFill>
          <a:blip r:embed="rId2"/>
          <a:srcRect l="16335"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WordArt 3"/>
          <p:cNvSpPr>
            <a:spLocks noChangeArrowheads="1" noChangeShapeType="1"/>
          </p:cNvSpPr>
          <p:nvPr/>
        </p:nvSpPr>
        <p:spPr bwMode="auto">
          <a:xfrm>
            <a:off x="539750" y="4076700"/>
            <a:ext cx="36004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Bookman Old Style"/>
              </a:rPr>
              <a:t>Thank You!</a:t>
            </a:r>
            <a:endParaRPr lang="zh-CN" altLang="en-US" sz="3600" b="1" i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Bookman Old Styl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流程图: 文档 4"/>
          <p:cNvSpPr>
            <a:spLocks noChangeArrowheads="1"/>
          </p:cNvSpPr>
          <p:nvPr/>
        </p:nvSpPr>
        <p:spPr bwMode="auto">
          <a:xfrm flipV="1">
            <a:off x="0" y="4143375"/>
            <a:ext cx="9144000" cy="2714625"/>
          </a:xfrm>
          <a:prstGeom prst="flowChartDocumen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2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323850" y="1628775"/>
            <a:ext cx="87122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620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I am one of the </a:t>
            </a:r>
            <a:r>
              <a:rPr lang="en-US" altLang="zh-CN" sz="3600" b="1" u="sng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natural elements</a:t>
            </a:r>
            <a:r>
              <a:rPr lang="zh-CN" altLang="en-US" sz="3600" b="1" u="sng">
                <a:solidFill>
                  <a:srgbClr val="31859C"/>
                </a:solidFill>
                <a:latin typeface="Calibri" pitchFamily="34" charset="0"/>
              </a:rPr>
              <a:t>(自然元素)</a:t>
            </a:r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. 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I have no color,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I have no smell,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I have no taste,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I have no shape,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I am very </a:t>
            </a:r>
            <a:r>
              <a:rPr lang="en-US" altLang="zh-CN" sz="3600" b="1" u="sng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valuable</a:t>
            </a:r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   ,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Flowers and trees need me,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  <a:p>
            <a:pPr indent="76200" eaLnBrk="0" hangingPunct="0"/>
            <a:r>
              <a:rPr lang="en-US" altLang="zh-CN" sz="3600" b="1">
                <a:solidFill>
                  <a:srgbClr val="31859C"/>
                </a:solidFill>
                <a:latin typeface="Calibri" pitchFamily="34" charset="0"/>
                <a:cs typeface="Times New Roman" pitchFamily="18" charset="0"/>
              </a:rPr>
              <a:t>You need to drink me every day.</a:t>
            </a:r>
            <a:endParaRPr lang="en-US" altLang="zh-CN" sz="3600" b="1">
              <a:solidFill>
                <a:srgbClr val="31859C"/>
              </a:solidFill>
              <a:latin typeface="Calibri" pitchFamily="34" charset="0"/>
            </a:endParaRPr>
          </a:p>
        </p:txBody>
      </p:sp>
      <p:pic>
        <p:nvPicPr>
          <p:cNvPr id="6148" name="图片 6" descr="watersmil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2636838"/>
            <a:ext cx="1468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椭圆形标注 7"/>
          <p:cNvSpPr>
            <a:spLocks noChangeArrowheads="1"/>
          </p:cNvSpPr>
          <p:nvPr/>
        </p:nvSpPr>
        <p:spPr bwMode="auto">
          <a:xfrm>
            <a:off x="3851275" y="2781300"/>
            <a:ext cx="2857500" cy="1571625"/>
          </a:xfrm>
          <a:prstGeom prst="wedgeEllipseCallout">
            <a:avLst>
              <a:gd name="adj1" fmla="val 63352"/>
              <a:gd name="adj2" fmla="val 12375"/>
            </a:avLst>
          </a:prstGeom>
          <a:solidFill>
            <a:srgbClr val="B7DEE8"/>
          </a:solidFill>
          <a:ln w="25400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17375E"/>
                </a:solidFill>
                <a:latin typeface="Bookman Old Style" pitchFamily="18" charset="0"/>
              </a:rPr>
              <a:t>Right!</a:t>
            </a:r>
            <a:br>
              <a:rPr lang="en-US" altLang="zh-CN" sz="3200" b="1">
                <a:solidFill>
                  <a:srgbClr val="17375E"/>
                </a:solidFill>
                <a:latin typeface="Bookman Old Style" pitchFamily="18" charset="0"/>
              </a:rPr>
            </a:br>
            <a:r>
              <a:rPr lang="en-US" altLang="zh-CN" sz="3200" b="1">
                <a:solidFill>
                  <a:srgbClr val="17375E"/>
                </a:solidFill>
                <a:latin typeface="Bookman Old Style" pitchFamily="18" charset="0"/>
              </a:rPr>
              <a:t> I’m water!</a:t>
            </a:r>
            <a:endParaRPr lang="zh-CN" altLang="en-US" sz="3200" b="1">
              <a:solidFill>
                <a:srgbClr val="17375E"/>
              </a:solidFill>
              <a:latin typeface="Bookman Old Style" pitchFamily="18" charset="0"/>
            </a:endParaRPr>
          </a:p>
        </p:txBody>
      </p:sp>
      <p:pic>
        <p:nvPicPr>
          <p:cNvPr id="6150" name="U5 valuable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5 valuable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24300" y="43656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1547813" y="765175"/>
            <a:ext cx="62865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ts val="6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+mn-ea"/>
              </a:rPr>
              <a:t>	Who am I ?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  <a:ea typeface="+mn-ea"/>
            </a:endParaRPr>
          </a:p>
        </p:txBody>
      </p:sp>
      <p:pic>
        <p:nvPicPr>
          <p:cNvPr id="6152" name="图片 4" descr="Unknown-Person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2349500"/>
            <a:ext cx="29479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0" name="Text Box 9"/>
          <p:cNvSpPr txBox="1">
            <a:spLocks noChangeArrowheads="1"/>
          </p:cNvSpPr>
          <p:nvPr/>
        </p:nvSpPr>
        <p:spPr bwMode="auto">
          <a:xfrm>
            <a:off x="323850" y="188913"/>
            <a:ext cx="3313113" cy="639762"/>
          </a:xfrm>
          <a:prstGeom prst="rect">
            <a:avLst/>
          </a:prstGeom>
          <a:solidFill>
            <a:srgbClr val="CC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omic Sans MS" pitchFamily="66" charset="0"/>
              </a:rPr>
              <a:t>Brainstorming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2627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audio>
              <p:cMediaNode>
                <p:cTn id="85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  <p:bldLst>
      <p:bldP spid="6149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7" descr="backgrou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9125"/>
            <a:ext cx="914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1" descr="watersmil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428625"/>
            <a:ext cx="2000250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1999"/>
              </a:srgbClr>
            </a:outerShdw>
          </a:effectLst>
        </p:spPr>
      </p:pic>
      <p:sp>
        <p:nvSpPr>
          <p:cNvPr id="55299" name="TextBox 2"/>
          <p:cNvSpPr txBox="1">
            <a:spLocks noChangeArrowheads="1"/>
          </p:cNvSpPr>
          <p:nvPr/>
        </p:nvSpPr>
        <p:spPr bwMode="auto">
          <a:xfrm>
            <a:off x="2857500" y="1714500"/>
            <a:ext cx="6286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403152"/>
                </a:solidFill>
                <a:latin typeface="Calibri" pitchFamily="34" charset="0"/>
              </a:rPr>
              <a:t>What do you think of water?</a:t>
            </a:r>
            <a:endParaRPr lang="zh-CN" altLang="en-US" sz="4000" b="1">
              <a:solidFill>
                <a:srgbClr val="403152"/>
              </a:solidFill>
              <a:latin typeface="Calibri" pitchFamily="34" charset="0"/>
            </a:endParaRPr>
          </a:p>
        </p:txBody>
      </p:sp>
      <p:sp>
        <p:nvSpPr>
          <p:cNvPr id="55300" name="TextBox 3"/>
          <p:cNvSpPr txBox="1">
            <a:spLocks noChangeArrowheads="1"/>
          </p:cNvSpPr>
          <p:nvPr/>
        </p:nvSpPr>
        <p:spPr bwMode="auto">
          <a:xfrm>
            <a:off x="785813" y="3429000"/>
            <a:ext cx="8358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31859C"/>
                </a:solidFill>
                <a:latin typeface="Calibri" pitchFamily="34" charset="0"/>
              </a:rPr>
              <a:t>Water is _______________</a:t>
            </a:r>
            <a:endParaRPr lang="zh-CN" altLang="en-US" sz="5400" b="1">
              <a:solidFill>
                <a:srgbClr val="31859C"/>
              </a:solidFill>
              <a:latin typeface="Calibri" pitchFamily="34" charset="0"/>
            </a:endParaRPr>
          </a:p>
        </p:txBody>
      </p:sp>
      <p:sp>
        <p:nvSpPr>
          <p:cNvPr id="9222" name="TextBox 4"/>
          <p:cNvSpPr txBox="1">
            <a:spLocks noChangeArrowheads="1"/>
          </p:cNvSpPr>
          <p:nvPr/>
        </p:nvSpPr>
        <p:spPr bwMode="auto">
          <a:xfrm>
            <a:off x="3563938" y="3573463"/>
            <a:ext cx="4286250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66"/>
                </a:solidFill>
                <a:latin typeface="Calibri" pitchFamily="34" charset="0"/>
              </a:rPr>
              <a:t>important</a:t>
            </a:r>
          </a:p>
          <a:p>
            <a:r>
              <a:rPr lang="zh-CN" altLang="en-US" sz="4400" b="1">
                <a:solidFill>
                  <a:srgbClr val="FF0066"/>
                </a:solidFill>
                <a:latin typeface="Calibri" pitchFamily="34" charset="0"/>
              </a:rPr>
              <a:t>useful</a:t>
            </a:r>
          </a:p>
          <a:p>
            <a:r>
              <a:rPr lang="zh-CN" altLang="en-US" sz="4400" b="1">
                <a:solidFill>
                  <a:srgbClr val="FF0066"/>
                </a:solidFill>
                <a:latin typeface="Calibri" pitchFamily="34" charset="0"/>
              </a:rPr>
              <a:t>valuable</a:t>
            </a:r>
          </a:p>
          <a:p>
            <a:r>
              <a:rPr lang="zh-CN" altLang="en-US" sz="4400" b="1">
                <a:solidFill>
                  <a:srgbClr val="FF0066"/>
                </a:solidFill>
                <a:latin typeface="Calibri" pitchFamily="34" charset="0"/>
              </a:rPr>
              <a:t>...</a:t>
            </a:r>
            <a:endParaRPr lang="en-US" altLang="zh-CN" sz="4400" b="1">
              <a:solidFill>
                <a:srgbClr val="FF00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2071688" y="354013"/>
            <a:ext cx="7072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Reading</a:t>
            </a:r>
            <a:endParaRPr lang="zh-CN" altLang="en-US" sz="3600" b="1">
              <a:solidFill>
                <a:srgbClr val="31859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2000250" y="1085850"/>
            <a:ext cx="6572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W</a:t>
            </a:r>
            <a:r>
              <a:rPr lang="en-US" sz="6000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ATER </a:t>
            </a:r>
            <a:r>
              <a:rPr lang="en-US" sz="72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r>
              <a:rPr lang="en-US" sz="6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ALKS</a:t>
            </a:r>
            <a:endParaRPr lang="zh-CN" altLang="en-US" sz="6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44" name="Picture 2" descr="http://goeshealth.com/wp-content/uploads/2012/09/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0"/>
            <a:ext cx="91440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1999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矩形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5025" y="2133600"/>
            <a:ext cx="455930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内容占位符 2"/>
          <p:cNvSpPr txBox="1">
            <a:spLocks noChangeArrowheads="1"/>
          </p:cNvSpPr>
          <p:nvPr/>
        </p:nvSpPr>
        <p:spPr bwMode="auto">
          <a:xfrm>
            <a:off x="1116013" y="4149725"/>
            <a:ext cx="66246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>
                <a:latin typeface="Comic Sans MS" pitchFamily="66" charset="0"/>
              </a:rPr>
              <a:t>一滴水       </a:t>
            </a:r>
            <a:r>
              <a:rPr lang="en-US" altLang="zh-CN" sz="3200">
                <a:solidFill>
                  <a:srgbClr val="F1550F"/>
                </a:solidFill>
                <a:latin typeface="Comic Sans MS" pitchFamily="66" charset="0"/>
              </a:rPr>
              <a:t>a drop of </a:t>
            </a:r>
            <a:r>
              <a:rPr lang="zh-CN" altLang="en-US" sz="3200">
                <a:solidFill>
                  <a:srgbClr val="F1550F"/>
                </a:solidFill>
                <a:latin typeface="Comic Sans MS" pitchFamily="66" charset="0"/>
              </a:rPr>
              <a:t>water</a:t>
            </a:r>
          </a:p>
          <a:p>
            <a:pPr>
              <a:spcBef>
                <a:spcPct val="20000"/>
              </a:spcBef>
            </a:pPr>
            <a:r>
              <a:rPr lang="zh-CN" altLang="en-US" sz="3200">
                <a:latin typeface="Comic Sans MS" pitchFamily="66" charset="0"/>
              </a:rPr>
              <a:t>一滴雨       </a:t>
            </a:r>
            <a:r>
              <a:rPr lang="zh-CN" altLang="en-US" sz="3200">
                <a:solidFill>
                  <a:srgbClr val="F1550F"/>
                </a:solidFill>
                <a:latin typeface="Comic Sans MS" pitchFamily="66" charset="0"/>
              </a:rPr>
              <a:t>a drop of rain</a:t>
            </a:r>
          </a:p>
          <a:p>
            <a:pPr>
              <a:spcBef>
                <a:spcPct val="20000"/>
              </a:spcBef>
            </a:pPr>
            <a:r>
              <a:rPr lang="zh-CN" altLang="en-US" sz="3200">
                <a:latin typeface="Comic Sans MS" pitchFamily="66" charset="0"/>
              </a:rPr>
              <a:t>一滴眼泪    </a:t>
            </a:r>
            <a:r>
              <a:rPr lang="zh-CN" altLang="en-US" sz="3200">
                <a:solidFill>
                  <a:srgbClr val="F1550F"/>
                </a:solidFill>
                <a:latin typeface="Comic Sans MS" pitchFamily="66" charset="0"/>
              </a:rPr>
              <a:t>a drop of tears</a:t>
            </a:r>
          </a:p>
        </p:txBody>
      </p:sp>
      <p:pic>
        <p:nvPicPr>
          <p:cNvPr id="57347" name="Picture 4" descr="f997c05d-7237-4f6a-b3b2-87694c16ec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1628775"/>
            <a:ext cx="165735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076700"/>
            <a:ext cx="3673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725988"/>
            <a:ext cx="33131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3725" y="5373688"/>
            <a:ext cx="38877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矩形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44450"/>
            <a:ext cx="48291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2206625"/>
            <a:ext cx="1223962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c:\users\ADMINI~1\appdata\roaming\360se6\USERDA~1\Temp\B7003A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0938" y="1200150"/>
            <a:ext cx="2408237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内容占位符 2"/>
          <p:cNvSpPr>
            <a:spLocks noGrp="1"/>
          </p:cNvSpPr>
          <p:nvPr>
            <p:ph idx="4294967295"/>
          </p:nvPr>
        </p:nvSpPr>
        <p:spPr>
          <a:xfrm>
            <a:off x="411163" y="4249738"/>
            <a:ext cx="8229600" cy="29130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他往咖啡里加了些糖。</a:t>
            </a:r>
            <a:endParaRPr lang="en-US" smtClean="0">
              <a:latin typeface="Comic Sans MS" pitchFamily="66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mtClean="0">
                <a:latin typeface="Comic Sans MS" pitchFamily="66" charset="0"/>
              </a:rPr>
              <a:t>He </a:t>
            </a:r>
            <a:r>
              <a:rPr lang="en-US" altLang="zh-CN" smtClean="0">
                <a:solidFill>
                  <a:srgbClr val="F1550F"/>
                </a:solidFill>
                <a:latin typeface="Comic Sans MS" pitchFamily="66" charset="0"/>
              </a:rPr>
              <a:t>added</a:t>
            </a:r>
            <a:r>
              <a:rPr lang="en-US" altLang="zh-CN" smtClean="0">
                <a:latin typeface="Comic Sans MS" pitchFamily="66" charset="0"/>
              </a:rPr>
              <a:t> some sugar </a:t>
            </a:r>
            <a:r>
              <a:rPr lang="en-US" altLang="zh-CN" smtClean="0">
                <a:solidFill>
                  <a:srgbClr val="F1550F"/>
                </a:solidFill>
                <a:latin typeface="Comic Sans MS" pitchFamily="66" charset="0"/>
              </a:rPr>
              <a:t>to</a:t>
            </a:r>
            <a:r>
              <a:rPr lang="en-US" altLang="zh-CN" smtClean="0">
                <a:latin typeface="Comic Sans MS" pitchFamily="66" charset="0"/>
              </a:rPr>
              <a:t> the coffee. </a:t>
            </a:r>
            <a:endParaRPr lang="zh-CN" altLang="en-US" smtClean="0">
              <a:latin typeface="Comic Sans MS" pitchFamily="66" charset="0"/>
            </a:endParaRPr>
          </a:p>
        </p:txBody>
      </p:sp>
      <p:pic>
        <p:nvPicPr>
          <p:cNvPr id="12292" name="矩形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054100"/>
            <a:ext cx="4979988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矩形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1938" y="2127250"/>
            <a:ext cx="612775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空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1054100"/>
            <a:ext cx="8953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空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2133600"/>
            <a:ext cx="237648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/>
          </p:cNvSpPr>
          <p:nvPr>
            <p:ph idx="4294967295"/>
          </p:nvPr>
        </p:nvSpPr>
        <p:spPr>
          <a:xfrm>
            <a:off x="468313" y="5086350"/>
            <a:ext cx="8229600" cy="15446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mtClean="0">
                <a:latin typeface="Comic Sans MS" pitchFamily="66" charset="0"/>
              </a:rPr>
              <a:t>有些化学品很危险。</a:t>
            </a:r>
            <a:endParaRPr lang="en-US" smtClean="0">
              <a:latin typeface="Comic Sans MS" pitchFamily="66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mtClean="0">
                <a:latin typeface="Comic Sans MS" pitchFamily="66" charset="0"/>
              </a:rPr>
              <a:t>Some chemical</a:t>
            </a:r>
            <a:r>
              <a:rPr lang="en-US" altLang="zh-CN" smtClean="0">
                <a:solidFill>
                  <a:srgbClr val="F1550F"/>
                </a:solidFill>
                <a:latin typeface="Comic Sans MS" pitchFamily="66" charset="0"/>
              </a:rPr>
              <a:t>s</a:t>
            </a:r>
            <a:r>
              <a:rPr lang="en-US" altLang="zh-CN" smtClean="0">
                <a:latin typeface="Comic Sans MS" pitchFamily="66" charset="0"/>
              </a:rPr>
              <a:t> are dangerous.</a:t>
            </a:r>
            <a:endParaRPr lang="zh-CN" altLang="en-US" smtClean="0">
              <a:latin typeface="Comic Sans MS" pitchFamily="66" charset="0"/>
            </a:endParaRPr>
          </a:p>
        </p:txBody>
      </p:sp>
      <p:pic>
        <p:nvPicPr>
          <p:cNvPr id="13315" name="矩形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04813"/>
            <a:ext cx="499268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" descr="C:\Downloads\pic\21861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0900" y="1773238"/>
            <a:ext cx="3646488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空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477838"/>
            <a:ext cx="21605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AutoShape 6"/>
          <p:cNvSpPr>
            <a:spLocks noChangeArrowheads="1"/>
          </p:cNvSpPr>
          <p:nvPr/>
        </p:nvSpPr>
        <p:spPr bwMode="auto">
          <a:xfrm rot="540000">
            <a:off x="5867400" y="117475"/>
            <a:ext cx="3241675" cy="36036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Segoe Print" pitchFamily="2" charset="0"/>
              </a:rPr>
              <a:t>常用</a:t>
            </a:r>
            <a:r>
              <a:rPr lang="zh-CN" altLang="en-US" sz="2800">
                <a:solidFill>
                  <a:srgbClr val="CC0066"/>
                </a:solidFill>
                <a:latin typeface="Segoe Print" pitchFamily="2" charset="0"/>
              </a:rPr>
              <a:t>复</a:t>
            </a:r>
            <a:r>
              <a:rPr lang="zh-CN" altLang="en-US" sz="2800">
                <a:latin typeface="Segoe Print" pitchFamily="2" charset="0"/>
              </a:rPr>
              <a:t>数chemical</a:t>
            </a:r>
            <a:r>
              <a:rPr lang="zh-CN" altLang="en-US" sz="2800">
                <a:solidFill>
                  <a:srgbClr val="CC0066"/>
                </a:solidFill>
                <a:latin typeface="Segoe Print" pitchFamily="2" charset="0"/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 autoUpdateAnimBg="0"/>
      <p:bldP spid="13318" grpId="0" bldLvl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1232</Words>
  <PresentationFormat>全屏显示(4:3)</PresentationFormat>
  <Paragraphs>276</Paragraphs>
  <Slides>35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Calibri</vt:lpstr>
      <vt:lpstr>宋体</vt:lpstr>
      <vt:lpstr>Arial</vt:lpstr>
      <vt:lpstr>Segoe Print</vt:lpstr>
      <vt:lpstr>Times New Roman</vt:lpstr>
      <vt:lpstr>Bookman Old Style</vt:lpstr>
      <vt:lpstr>Comic Sans MS</vt:lpstr>
      <vt:lpstr>Cooper Black</vt:lpstr>
      <vt:lpstr>Wingdings</vt:lpstr>
      <vt:lpstr>MS Gothic</vt:lpstr>
      <vt:lpstr>微软雅黑</vt:lpstr>
      <vt:lpstr>方正行楷简体</vt:lpstr>
      <vt:lpstr>Bradley Hand ITC</vt:lpstr>
      <vt:lpstr>Office 主题</vt:lpstr>
      <vt:lpstr>1_Office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短语收藏夹</vt:lpstr>
      <vt:lpstr>幻灯片 15</vt:lpstr>
      <vt:lpstr>幻灯片 16</vt:lpstr>
      <vt:lpstr>First-Reading: Skimming(快速略读)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 Challenge yourselves！</vt:lpstr>
      <vt:lpstr>幻灯片 26</vt:lpstr>
      <vt:lpstr>幻灯片 27</vt:lpstr>
      <vt:lpstr>幻灯片 28</vt:lpstr>
      <vt:lpstr>Do you think water is valuable?</vt:lpstr>
      <vt:lpstr>幻灯片 30</vt:lpstr>
      <vt:lpstr>幻灯片 31</vt:lpstr>
      <vt:lpstr>I. 根据句意和所给的首字母填空。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加油！成功等着你！！</dc:creator>
  <cp:lastModifiedBy>Microsoft</cp:lastModifiedBy>
  <cp:revision>2</cp:revision>
  <dcterms:created xsi:type="dcterms:W3CDTF">2015-06-20T07:40:47Z</dcterms:created>
  <dcterms:modified xsi:type="dcterms:W3CDTF">2016-07-14T21:46:33Z</dcterms:modified>
</cp:coreProperties>
</file>