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46"/>
  </p:notesMasterIdLst>
  <p:sldIdLst>
    <p:sldId id="376" r:id="rId3"/>
    <p:sldId id="256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F597499-716A-4313-A020-28768EC2784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96742A4-E77C-41C0-8DFD-2261292BD4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41413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4341813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EE6AF-0DAF-48B7-8458-DF52889A065A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69749-FB1B-47B7-A9A8-098D30EB61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F04F9-3BD2-4B4F-AA5B-B298D1371B9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BC8B9-60D8-4895-BBE7-B87DC672DC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0D1B5-62FF-43ED-9D62-141D2E4A7860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3DD05-D023-4502-8088-5ED2D74C5D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9BC55-74B9-4391-849C-7D46A363543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217D38-BCFE-416E-BDB7-EDD159D68F4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CFF03-7C1C-4640-BBC0-5CD3BB6CE69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54E5B-5F5D-4756-BB47-94FC571DF48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07004-34F7-4542-BBC5-4AD8232228C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58339-8558-464F-B663-572DC3B979F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EB8E3-655D-44A9-B480-B39ED97049B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7A9C7-7DF4-4025-ACB9-E4C74B81E57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D5AEC-F581-45EA-A323-3A08E88D2867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B12E7-CD72-4A58-BA90-68839A1D2F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3336D-E96C-4801-9887-154687E9646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6A699-1141-4D5C-B5B0-19645FFDF0C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2C859-D14E-4E17-BE52-D97B58D1FBE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39900-B4FC-4635-8B06-05637D9539B3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88675-0E0B-49E9-9C40-322A8E23EB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32881-B37A-40AE-91EB-C995DFD8250A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337F1-AD1B-49B0-A33F-283214FB68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31C8D-C8F4-4072-A04E-6637D1570AD6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7B916-B74C-4EC1-A557-22CF79C25E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7D619-0DE0-4D35-A235-B70A18124D58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AF437-5F5F-44DE-9960-7A4122DAF0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0569D-7946-4B49-9192-1BD804C20FE2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348A0-A079-476A-A900-CEB61E9C83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DE5DA-D407-444E-A0DD-1ED6716D83E1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253C-6B4B-46C8-807F-E35E40686C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68819-B23F-4696-99FD-84D14C821FF6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32BDE-35DF-41B2-9171-1396E5E5DF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AB9D8F-258E-4C68-9325-F827E71D95CD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1D1B95F-DEC0-414E-8DED-B4C2741982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3" r:id="rId3"/>
    <p:sldLayoutId id="2147483692" r:id="rId4"/>
    <p:sldLayoutId id="2147483691" r:id="rId5"/>
    <p:sldLayoutId id="2147483690" r:id="rId6"/>
    <p:sldLayoutId id="2147483689" r:id="rId7"/>
    <p:sldLayoutId id="2147483688" r:id="rId8"/>
    <p:sldLayoutId id="2147483687" r:id="rId9"/>
    <p:sldLayoutId id="2147483686" r:id="rId10"/>
    <p:sldLayoutId id="214748368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3317" name="文本占位符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D32B700-A522-44BC-9CF7-5ED5588700DB}" type="datetimeFigureOut">
              <a:rPr lang="zh-CN" altLang="en-US"/>
              <a:pPr>
                <a:defRPr/>
              </a:pPr>
              <a:t>2016/7/15 Friday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6812804-C55D-45B4-A4B1-F0F0024F17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隶书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3.wav"/><Relationship Id="rId1" Type="http://schemas.openxmlformats.org/officeDocument/2006/relationships/audio" Target="../media/audio2.wav"/><Relationship Id="rId5" Type="http://schemas.openxmlformats.org/officeDocument/2006/relationships/image" Target="../media/image16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4.wav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5.wav"/><Relationship Id="rId6" Type="http://schemas.openxmlformats.org/officeDocument/2006/relationships/image" Target="../media/image25.png"/><Relationship Id="rId5" Type="http://schemas.openxmlformats.org/officeDocument/2006/relationships/image" Target="../media/image1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48.png"/><Relationship Id="rId3" Type="http://schemas.openxmlformats.org/officeDocument/2006/relationships/audio" Target="../media/audio7.wav"/><Relationship Id="rId7" Type="http://schemas.openxmlformats.org/officeDocument/2006/relationships/audio" Target="../media/audio11.wav"/><Relationship Id="rId12" Type="http://schemas.openxmlformats.org/officeDocument/2006/relationships/image" Target="../media/image47.png"/><Relationship Id="rId2" Type="http://schemas.openxmlformats.org/officeDocument/2006/relationships/audio" Target="../media/audio6.wav"/><Relationship Id="rId1" Type="http://schemas.openxmlformats.org/officeDocument/2006/relationships/vmlDrawing" Target="../drawings/vmlDrawing1.vml"/><Relationship Id="rId6" Type="http://schemas.openxmlformats.org/officeDocument/2006/relationships/audio" Target="../media/audio10.wav"/><Relationship Id="rId11" Type="http://schemas.openxmlformats.org/officeDocument/2006/relationships/image" Target="../media/image46.png"/><Relationship Id="rId5" Type="http://schemas.openxmlformats.org/officeDocument/2006/relationships/audio" Target="../media/audio9.wav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audio" Target="../media/audio8.wav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8.wav"/><Relationship Id="rId13" Type="http://schemas.openxmlformats.org/officeDocument/2006/relationships/image" Target="../media/image57.png"/><Relationship Id="rId3" Type="http://schemas.openxmlformats.org/officeDocument/2006/relationships/audio" Target="../media/audio13.wav"/><Relationship Id="rId7" Type="http://schemas.openxmlformats.org/officeDocument/2006/relationships/audio" Target="../media/audio17.wav"/><Relationship Id="rId12" Type="http://schemas.openxmlformats.org/officeDocument/2006/relationships/image" Target="../media/image56.png"/><Relationship Id="rId2" Type="http://schemas.openxmlformats.org/officeDocument/2006/relationships/audio" Target="../media/audio12.wav"/><Relationship Id="rId16" Type="http://schemas.openxmlformats.org/officeDocument/2006/relationships/image" Target="../media/image59.png"/><Relationship Id="rId1" Type="http://schemas.openxmlformats.org/officeDocument/2006/relationships/vmlDrawing" Target="../drawings/vmlDrawing2.vml"/><Relationship Id="rId6" Type="http://schemas.openxmlformats.org/officeDocument/2006/relationships/audio" Target="../media/audio16.wav"/><Relationship Id="rId11" Type="http://schemas.openxmlformats.org/officeDocument/2006/relationships/image" Target="../media/image55.png"/><Relationship Id="rId5" Type="http://schemas.openxmlformats.org/officeDocument/2006/relationships/audio" Target="../media/audio15.wav"/><Relationship Id="rId15" Type="http://schemas.openxmlformats.org/officeDocument/2006/relationships/image" Target="../media/image45.png"/><Relationship Id="rId10" Type="http://schemas.openxmlformats.org/officeDocument/2006/relationships/image" Target="../media/image54.png"/><Relationship Id="rId4" Type="http://schemas.openxmlformats.org/officeDocument/2006/relationships/audio" Target="../media/audio14.wav"/><Relationship Id="rId9" Type="http://schemas.openxmlformats.org/officeDocument/2006/relationships/slideLayout" Target="../slideLayouts/slideLayout18.xml"/><Relationship Id="rId1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audio" Target="../media/audio20.wav"/><Relationship Id="rId7" Type="http://schemas.openxmlformats.org/officeDocument/2006/relationships/image" Target="../media/image63.png"/><Relationship Id="rId2" Type="http://schemas.openxmlformats.org/officeDocument/2006/relationships/audio" Target="../media/audio19.wav"/><Relationship Id="rId1" Type="http://schemas.openxmlformats.org/officeDocument/2006/relationships/vmlDrawing" Target="../drawings/vmlDrawing3.v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/>
          </p:cNvSpPr>
          <p:nvPr/>
        </p:nvSpPr>
        <p:spPr bwMode="auto">
          <a:xfrm>
            <a:off x="3657600" y="304800"/>
            <a:ext cx="41910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kern="10" dirty="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  <a:ea typeface="+mn-ea"/>
              </a:rPr>
              <a:t>U8</a:t>
            </a:r>
            <a:r>
              <a:rPr lang="zh-CN" altLang="en-US" sz="4400" b="1" kern="10" dirty="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/>
                <a:ea typeface="+mn-ea"/>
              </a:rPr>
              <a:t>复习</a:t>
            </a:r>
            <a:endParaRPr lang="zh-CN" altLang="en-US" sz="4400" b="1" kern="10" dirty="0">
              <a:ln w="12700" cmpd="sng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Comic Sans MS"/>
              <a:ea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500188"/>
            <a:ext cx="8256588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矩形 7"/>
          <p:cNvSpPr>
            <a:spLocks noChangeArrowheads="1"/>
          </p:cNvSpPr>
          <p:nvPr/>
        </p:nvSpPr>
        <p:spPr bwMode="auto">
          <a:xfrm>
            <a:off x="0" y="1357313"/>
            <a:ext cx="9144000" cy="5500687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  <a:ea typeface="华文楷体" pitchFamily="2" charset="-122"/>
            </a:endParaRPr>
          </a:p>
        </p:txBody>
      </p:sp>
      <p:pic>
        <p:nvPicPr>
          <p:cNvPr id="36867" name="图片 5" descr="posti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8" y="-71438"/>
            <a:ext cx="19288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Box 6"/>
          <p:cNvSpPr txBox="1">
            <a:spLocks noChangeArrowheads="1"/>
          </p:cNvSpPr>
          <p:nvPr/>
        </p:nvSpPr>
        <p:spPr bwMode="auto">
          <a:xfrm rot="-212941">
            <a:off x="384175" y="541338"/>
            <a:ext cx="13573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 i="1">
                <a:solidFill>
                  <a:srgbClr val="002060"/>
                </a:solidFill>
                <a:latin typeface="Bradley Hand ITC"/>
              </a:rPr>
              <a:t>1</a:t>
            </a:r>
            <a:endParaRPr lang="zh-CN" altLang="en-US" sz="5400" b="1" i="1">
              <a:solidFill>
                <a:srgbClr val="002060"/>
              </a:solidFill>
              <a:latin typeface="Bradley Hand ITC"/>
              <a:ea typeface="华文楷体" pitchFamily="2" charset="-122"/>
            </a:endParaRPr>
          </a:p>
        </p:txBody>
      </p:sp>
      <p:sp>
        <p:nvSpPr>
          <p:cNvPr id="13318" name="TextBox 3"/>
          <p:cNvSpPr txBox="1">
            <a:spLocks noChangeArrowheads="1"/>
          </p:cNvSpPr>
          <p:nvPr/>
        </p:nvSpPr>
        <p:spPr bwMode="auto">
          <a:xfrm>
            <a:off x="2000250" y="357188"/>
            <a:ext cx="7072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92B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Getting ready</a:t>
            </a:r>
            <a:endParaRPr lang="zh-CN" altLang="en-US" sz="3600" b="1">
              <a:solidFill>
                <a:srgbClr val="392B4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sp>
        <p:nvSpPr>
          <p:cNvPr id="13319" name="椭圆形标注 5"/>
          <p:cNvSpPr>
            <a:spLocks noChangeArrowheads="1"/>
          </p:cNvSpPr>
          <p:nvPr/>
        </p:nvSpPr>
        <p:spPr bwMode="auto">
          <a:xfrm>
            <a:off x="3143250" y="2571750"/>
            <a:ext cx="5143500" cy="1714500"/>
          </a:xfrm>
          <a:prstGeom prst="wedgeEllipseCallout">
            <a:avLst>
              <a:gd name="adj1" fmla="val -51782"/>
              <a:gd name="adj2" fmla="val 62125"/>
            </a:avLst>
          </a:prstGeom>
          <a:solidFill>
            <a:srgbClr val="CCFF66"/>
          </a:solidFill>
          <a:ln w="25400" cmpd="sng">
            <a:solidFill>
              <a:srgbClr val="CCFF33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>
                <a:solidFill>
                  <a:srgbClr val="1E1C11"/>
                </a:solidFill>
                <a:latin typeface="Kristen ITC" pitchFamily="66" charset="0"/>
                <a:ea typeface="+mn-ea"/>
              </a:rPr>
              <a:t>What do you enjoy doing in your free time?</a:t>
            </a:r>
            <a:endParaRPr lang="zh-CN" altLang="en-US" sz="3200">
              <a:solidFill>
                <a:srgbClr val="1E1C11"/>
              </a:solidFill>
              <a:latin typeface="Kristen ITC" pitchFamily="66" charset="0"/>
              <a:ea typeface="+mn-ea"/>
            </a:endParaRPr>
          </a:p>
        </p:txBody>
      </p:sp>
      <p:pic>
        <p:nvPicPr>
          <p:cNvPr id="13320" name="图片 6" descr="00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3460750"/>
            <a:ext cx="2441575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 autoUpdateAnimBg="0"/>
      <p:bldP spid="13319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2000250" y="357188"/>
            <a:ext cx="7072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92B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Brainstorming</a:t>
            </a:r>
            <a:endParaRPr lang="zh-CN" altLang="en-US" sz="3600" b="1">
              <a:solidFill>
                <a:srgbClr val="392B4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sp>
        <p:nvSpPr>
          <p:cNvPr id="14339" name="流程图: 文档 5"/>
          <p:cNvSpPr>
            <a:spLocks noChangeArrowheads="1"/>
          </p:cNvSpPr>
          <p:nvPr/>
        </p:nvSpPr>
        <p:spPr bwMode="auto">
          <a:xfrm flipV="1">
            <a:off x="0" y="5643563"/>
            <a:ext cx="9144000" cy="1214437"/>
          </a:xfrm>
          <a:prstGeom prst="flowChartDocument">
            <a:avLst/>
          </a:prstGeom>
          <a:solidFill>
            <a:srgbClr val="E6B9B8"/>
          </a:solidFill>
          <a:ln w="9525">
            <a:noFill/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14340" name="图片 7" descr="00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4448175"/>
            <a:ext cx="2214563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sp>
        <p:nvSpPr>
          <p:cNvPr id="14341" name="椭圆形标注 9"/>
          <p:cNvSpPr>
            <a:spLocks noChangeArrowheads="1"/>
          </p:cNvSpPr>
          <p:nvPr/>
        </p:nvSpPr>
        <p:spPr bwMode="auto">
          <a:xfrm>
            <a:off x="714375" y="1428750"/>
            <a:ext cx="6858000" cy="2357438"/>
          </a:xfrm>
          <a:prstGeom prst="wedgeEllipseCallout">
            <a:avLst>
              <a:gd name="adj1" fmla="val 35370"/>
              <a:gd name="adj2" fmla="val 87565"/>
            </a:avLst>
          </a:prstGeom>
          <a:solidFill>
            <a:srgbClr val="FF7C80"/>
          </a:solidFill>
          <a:ln w="25400" cmpd="sng">
            <a:solidFill>
              <a:srgbClr val="FF7C80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>
                <a:solidFill>
                  <a:srgbClr val="1E1C11"/>
                </a:solidFill>
                <a:latin typeface="Kristen ITC" pitchFamily="66" charset="0"/>
                <a:ea typeface="+mn-ea"/>
              </a:rPr>
              <a:t>What would you like to do </a:t>
            </a:r>
            <a:r>
              <a:rPr lang="en-US" sz="3200" u="sng">
                <a:solidFill>
                  <a:srgbClr val="1E1C11"/>
                </a:solidFill>
                <a:latin typeface="Kristen ITC" pitchFamily="66" charset="0"/>
                <a:ea typeface="+mn-ea"/>
              </a:rPr>
              <a:t>in the future</a:t>
            </a:r>
            <a:r>
              <a:rPr lang="en-US" sz="3200">
                <a:solidFill>
                  <a:srgbClr val="1E1C11"/>
                </a:solidFill>
                <a:latin typeface="Kristen ITC" pitchFamily="66" charset="0"/>
                <a:ea typeface="+mn-ea"/>
              </a:rPr>
              <a:t>   ?</a:t>
            </a:r>
            <a:endParaRPr lang="zh-CN" altLang="en-US" sz="3200">
              <a:solidFill>
                <a:srgbClr val="1E1C11"/>
              </a:solidFill>
              <a:latin typeface="Kristen ITC" pitchFamily="66" charset="0"/>
              <a:ea typeface="+mn-ea"/>
            </a:endParaRPr>
          </a:p>
        </p:txBody>
      </p:sp>
      <p:pic>
        <p:nvPicPr>
          <p:cNvPr id="14342" name="U8 in the future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U8 in the future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553075" y="2714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2"/>
                </p:tgtEl>
              </p:cMediaNode>
            </p:audio>
          </p:childTnLst>
        </p:cTn>
      </p:par>
    </p:tnLst>
    <p:bldLst>
      <p:bldP spid="14341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流程图: 文档 6"/>
          <p:cNvSpPr>
            <a:spLocks noChangeArrowheads="1"/>
          </p:cNvSpPr>
          <p:nvPr/>
        </p:nvSpPr>
        <p:spPr bwMode="auto">
          <a:xfrm flipV="1">
            <a:off x="0" y="4929188"/>
            <a:ext cx="9144000" cy="1928812"/>
          </a:xfrm>
          <a:prstGeom prst="flowChartDocument">
            <a:avLst/>
          </a:prstGeom>
          <a:solidFill>
            <a:srgbClr val="B3A2C7"/>
          </a:solidFill>
          <a:ln w="9525">
            <a:noFill/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15363" name="TextBox 1"/>
          <p:cNvSpPr txBox="1">
            <a:spLocks noChangeArrowheads="1"/>
          </p:cNvSpPr>
          <p:nvPr/>
        </p:nvSpPr>
        <p:spPr bwMode="auto">
          <a:xfrm>
            <a:off x="2000250" y="357188"/>
            <a:ext cx="7072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92B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A hobby &amp; a job</a:t>
            </a:r>
            <a:endParaRPr lang="zh-CN" altLang="en-US" sz="3600" b="1">
              <a:solidFill>
                <a:srgbClr val="392B4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sp>
        <p:nvSpPr>
          <p:cNvPr id="15364" name="圆角矩形 2"/>
          <p:cNvSpPr>
            <a:spLocks noChangeArrowheads="1"/>
          </p:cNvSpPr>
          <p:nvPr/>
        </p:nvSpPr>
        <p:spPr bwMode="auto">
          <a:xfrm>
            <a:off x="571500" y="2000250"/>
            <a:ext cx="3500438" cy="2214563"/>
          </a:xfrm>
          <a:prstGeom prst="roundRect">
            <a:avLst>
              <a:gd name="adj" fmla="val 16667"/>
            </a:avLst>
          </a:prstGeom>
          <a:solidFill>
            <a:srgbClr val="CCFF33"/>
          </a:solidFill>
          <a:ln w="25400">
            <a:solidFill>
              <a:srgbClr val="CCFF66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1E1C11"/>
                </a:solidFill>
                <a:latin typeface="Kristen ITC"/>
              </a:rPr>
              <a:t>what you like  doing in your free time</a:t>
            </a:r>
            <a:endParaRPr lang="zh-CN" altLang="en-US" sz="3200">
              <a:solidFill>
                <a:srgbClr val="1E1C11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15365" name="圆角矩形 3"/>
          <p:cNvSpPr>
            <a:spLocks noChangeArrowheads="1"/>
          </p:cNvSpPr>
          <p:nvPr/>
        </p:nvSpPr>
        <p:spPr bwMode="auto">
          <a:xfrm>
            <a:off x="5143500" y="1928813"/>
            <a:ext cx="3500438" cy="2214562"/>
          </a:xfrm>
          <a:prstGeom prst="roundRect">
            <a:avLst>
              <a:gd name="adj" fmla="val 16667"/>
            </a:avLst>
          </a:prstGeom>
          <a:solidFill>
            <a:srgbClr val="93CDDD"/>
          </a:solidFill>
          <a:ln w="25400">
            <a:solidFill>
              <a:srgbClr val="B7DEE8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1E1C11"/>
                </a:solidFill>
                <a:latin typeface="Kristen ITC"/>
              </a:rPr>
              <a:t>what you would like to do in the future</a:t>
            </a:r>
            <a:endParaRPr lang="zh-CN" altLang="en-US" sz="3200">
              <a:solidFill>
                <a:srgbClr val="1E1C11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15366" name="椭圆形标注 4"/>
          <p:cNvSpPr>
            <a:spLocks noChangeArrowheads="1"/>
          </p:cNvSpPr>
          <p:nvPr/>
        </p:nvSpPr>
        <p:spPr bwMode="auto">
          <a:xfrm>
            <a:off x="428625" y="4500563"/>
            <a:ext cx="4071938" cy="1714500"/>
          </a:xfrm>
          <a:prstGeom prst="wedgeEllipseCallout">
            <a:avLst>
              <a:gd name="adj1" fmla="val -20144"/>
              <a:gd name="adj2" fmla="val -83648"/>
            </a:avLst>
          </a:prstGeom>
          <a:solidFill>
            <a:srgbClr val="FFFF66"/>
          </a:solidFill>
          <a:ln w="25400">
            <a:solidFill>
              <a:srgbClr val="1E1C1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4800">
                <a:solidFill>
                  <a:srgbClr val="1E1C11"/>
                </a:solidFill>
                <a:latin typeface="Kristen ITC"/>
              </a:rPr>
              <a:t>a hobby</a:t>
            </a:r>
            <a:endParaRPr lang="zh-CN" altLang="en-US" sz="4800">
              <a:solidFill>
                <a:srgbClr val="1E1C11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15367" name="椭圆形标注 5"/>
          <p:cNvSpPr>
            <a:spLocks noChangeArrowheads="1"/>
          </p:cNvSpPr>
          <p:nvPr/>
        </p:nvSpPr>
        <p:spPr bwMode="auto">
          <a:xfrm>
            <a:off x="4857750" y="4500563"/>
            <a:ext cx="4071938" cy="1714500"/>
          </a:xfrm>
          <a:prstGeom prst="wedgeEllipseCallout">
            <a:avLst>
              <a:gd name="adj1" fmla="val 20278"/>
              <a:gd name="adj2" fmla="val -80366"/>
            </a:avLst>
          </a:prstGeom>
          <a:solidFill>
            <a:srgbClr val="FFFF66"/>
          </a:solidFill>
          <a:ln w="25400">
            <a:solidFill>
              <a:srgbClr val="1E1C1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4800">
                <a:solidFill>
                  <a:srgbClr val="1E1C11"/>
                </a:solidFill>
                <a:latin typeface="Kristen ITC"/>
              </a:rPr>
              <a:t>a job</a:t>
            </a:r>
            <a:endParaRPr lang="zh-CN" altLang="en-US" sz="4800">
              <a:solidFill>
                <a:srgbClr val="1E1C11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38919" name="TextBox 7"/>
          <p:cNvSpPr txBox="1">
            <a:spLocks noChangeArrowheads="1"/>
          </p:cNvSpPr>
          <p:nvPr/>
        </p:nvSpPr>
        <p:spPr bwMode="auto">
          <a:xfrm>
            <a:off x="2143125" y="1214438"/>
            <a:ext cx="52149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2060"/>
                </a:solidFill>
                <a:latin typeface="Calibri" pitchFamily="34" charset="0"/>
              </a:rPr>
              <a:t>We call …</a:t>
            </a:r>
            <a:endParaRPr lang="zh-CN" altLang="en-US" sz="3600" b="1">
              <a:solidFill>
                <a:srgbClr val="002060"/>
              </a:solidFill>
              <a:latin typeface="Calibri" pitchFamily="34" charset="0"/>
              <a:ea typeface="华文楷体" pitchFamily="2" charset="-122"/>
            </a:endParaRPr>
          </a:p>
        </p:txBody>
      </p:sp>
      <p:pic>
        <p:nvPicPr>
          <p:cNvPr id="38920" name="图片 8" descr="00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63" y="4906963"/>
            <a:ext cx="1401762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 autoUpdateAnimBg="0"/>
      <p:bldP spid="15365" grpId="0" animBg="1" autoUpdateAnimBg="0"/>
      <p:bldP spid="15366" grpId="0" animBg="1" autoUpdateAnimBg="0"/>
      <p:bldP spid="15367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流程图: 文档 3"/>
          <p:cNvSpPr>
            <a:spLocks noChangeArrowheads="1"/>
          </p:cNvSpPr>
          <p:nvPr/>
        </p:nvSpPr>
        <p:spPr bwMode="auto">
          <a:xfrm flipH="1" flipV="1">
            <a:off x="0" y="5643563"/>
            <a:ext cx="9144000" cy="1214437"/>
          </a:xfrm>
          <a:prstGeom prst="flowChartDocument">
            <a:avLst/>
          </a:prstGeom>
          <a:solidFill>
            <a:srgbClr val="FF7C80"/>
          </a:solidFill>
          <a:ln w="9525">
            <a:noFill/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16387" name="图片 1" descr="0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4191000"/>
            <a:ext cx="24511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sp>
        <p:nvSpPr>
          <p:cNvPr id="39939" name="云形标注 2"/>
          <p:cNvSpPr>
            <a:spLocks noChangeArrowheads="1"/>
          </p:cNvSpPr>
          <p:nvPr/>
        </p:nvSpPr>
        <p:spPr bwMode="auto">
          <a:xfrm>
            <a:off x="1785938" y="1500188"/>
            <a:ext cx="5929312" cy="2714625"/>
          </a:xfrm>
          <a:prstGeom prst="cloudCallout">
            <a:avLst>
              <a:gd name="adj1" fmla="val -47097"/>
              <a:gd name="adj2" fmla="val 57981"/>
            </a:avLst>
          </a:prstGeom>
          <a:solidFill>
            <a:srgbClr val="FFFF99"/>
          </a:solidFill>
          <a:ln w="25400">
            <a:solidFill>
              <a:srgbClr val="1E1C1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 b="1">
                <a:solidFill>
                  <a:srgbClr val="002060"/>
                </a:solidFill>
                <a:latin typeface="Kristen ITC"/>
              </a:rPr>
              <a:t>Can we make our hobbies into our jobs?</a:t>
            </a:r>
            <a:endParaRPr lang="zh-CN" altLang="en-US" sz="2800">
              <a:solidFill>
                <a:srgbClr val="002060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2000250" y="357188"/>
            <a:ext cx="7072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92B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Think about …</a:t>
            </a:r>
            <a:endParaRPr lang="zh-CN" altLang="en-US" sz="3600" b="1">
              <a:solidFill>
                <a:srgbClr val="392B4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圆角矩形 1"/>
          <p:cNvSpPr>
            <a:spLocks noChangeArrowheads="1"/>
          </p:cNvSpPr>
          <p:nvPr/>
        </p:nvSpPr>
        <p:spPr bwMode="auto">
          <a:xfrm>
            <a:off x="571500" y="2357438"/>
            <a:ext cx="2000250" cy="1071562"/>
          </a:xfrm>
          <a:prstGeom prst="roundRect">
            <a:avLst>
              <a:gd name="adj" fmla="val 16667"/>
            </a:avLst>
          </a:prstGeom>
          <a:solidFill>
            <a:srgbClr val="CCFF33"/>
          </a:solidFill>
          <a:ln w="25400">
            <a:solidFill>
              <a:srgbClr val="CCFF66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1E1C11"/>
                </a:solidFill>
                <a:latin typeface="Kristen ITC"/>
              </a:rPr>
              <a:t>hobby</a:t>
            </a:r>
            <a:endParaRPr lang="zh-CN" altLang="en-US" sz="3200">
              <a:solidFill>
                <a:srgbClr val="1E1C11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17411" name="圆角矩形 2"/>
          <p:cNvSpPr>
            <a:spLocks noChangeArrowheads="1"/>
          </p:cNvSpPr>
          <p:nvPr/>
        </p:nvSpPr>
        <p:spPr bwMode="auto">
          <a:xfrm>
            <a:off x="3643313" y="2357438"/>
            <a:ext cx="2000250" cy="1071562"/>
          </a:xfrm>
          <a:prstGeom prst="roundRect">
            <a:avLst>
              <a:gd name="adj" fmla="val 16667"/>
            </a:avLst>
          </a:prstGeom>
          <a:solidFill>
            <a:srgbClr val="CCFF33"/>
          </a:solidFill>
          <a:ln w="25400">
            <a:solidFill>
              <a:srgbClr val="CCFF66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1E1C11"/>
                </a:solidFill>
                <a:latin typeface="Kristen ITC"/>
              </a:rPr>
              <a:t>job</a:t>
            </a:r>
            <a:endParaRPr lang="zh-CN" altLang="en-US" sz="3200">
              <a:solidFill>
                <a:srgbClr val="1E1C11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571500" y="4000500"/>
            <a:ext cx="2428875" cy="461963"/>
          </a:xfrm>
          <a:prstGeom prst="rect">
            <a:avLst/>
          </a:prstGeom>
          <a:noFill/>
          <a:ln w="9525">
            <a:solidFill>
              <a:srgbClr val="FF7C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Franklin Gothic Book"/>
              </a:rPr>
              <a:t>Playing football</a:t>
            </a:r>
            <a:endParaRPr lang="zh-CN" altLang="en-US" sz="2400">
              <a:latin typeface="Franklin Gothic Book"/>
              <a:ea typeface="华文楷体" pitchFamily="2" charset="-122"/>
            </a:endParaRPr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571500" y="4538663"/>
            <a:ext cx="2428875" cy="461962"/>
          </a:xfrm>
          <a:prstGeom prst="rect">
            <a:avLst/>
          </a:prstGeom>
          <a:noFill/>
          <a:ln w="9525">
            <a:solidFill>
              <a:srgbClr val="FF7C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Franklin Gothic Book"/>
              </a:rPr>
              <a:t>Drawing </a:t>
            </a:r>
            <a:endParaRPr lang="zh-CN" altLang="en-US" sz="2400">
              <a:latin typeface="Franklin Gothic Book"/>
              <a:ea typeface="华文楷体" pitchFamily="2" charset="-122"/>
            </a:endParaRPr>
          </a:p>
        </p:txBody>
      </p:sp>
      <p:sp>
        <p:nvSpPr>
          <p:cNvPr id="17414" name="TextBox 5"/>
          <p:cNvSpPr txBox="1">
            <a:spLocks noChangeArrowheads="1"/>
          </p:cNvSpPr>
          <p:nvPr/>
        </p:nvSpPr>
        <p:spPr bwMode="auto">
          <a:xfrm>
            <a:off x="571500" y="5110163"/>
            <a:ext cx="2428875" cy="461962"/>
          </a:xfrm>
          <a:prstGeom prst="rect">
            <a:avLst/>
          </a:prstGeom>
          <a:noFill/>
          <a:ln w="9525">
            <a:solidFill>
              <a:srgbClr val="FF7C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Franklin Gothic Book"/>
              </a:rPr>
              <a:t>Singing </a:t>
            </a:r>
            <a:endParaRPr lang="zh-CN" altLang="en-US" sz="2400">
              <a:latin typeface="Franklin Gothic Book"/>
              <a:ea typeface="华文楷体" pitchFamily="2" charset="-122"/>
            </a:endParaRPr>
          </a:p>
        </p:txBody>
      </p:sp>
      <p:sp>
        <p:nvSpPr>
          <p:cNvPr id="17415" name="流程图: 文档 6"/>
          <p:cNvSpPr>
            <a:spLocks noChangeArrowheads="1"/>
          </p:cNvSpPr>
          <p:nvPr/>
        </p:nvSpPr>
        <p:spPr bwMode="auto">
          <a:xfrm flipH="1" flipV="1">
            <a:off x="0" y="5643563"/>
            <a:ext cx="9144000" cy="1214437"/>
          </a:xfrm>
          <a:prstGeom prst="flowChartDocument">
            <a:avLst/>
          </a:prstGeom>
          <a:solidFill>
            <a:srgbClr val="CCFF66"/>
          </a:solidFill>
          <a:ln w="9525">
            <a:noFill/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sp>
        <p:nvSpPr>
          <p:cNvPr id="17416" name="TextBox 7"/>
          <p:cNvSpPr txBox="1">
            <a:spLocks noChangeArrowheads="1"/>
          </p:cNvSpPr>
          <p:nvPr/>
        </p:nvSpPr>
        <p:spPr bwMode="auto">
          <a:xfrm>
            <a:off x="3571875" y="4000500"/>
            <a:ext cx="2428875" cy="461963"/>
          </a:xfrm>
          <a:prstGeom prst="rect">
            <a:avLst/>
          </a:prstGeom>
          <a:noFill/>
          <a:ln w="9525">
            <a:solidFill>
              <a:srgbClr val="FF7C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Franklin Gothic Book"/>
              </a:rPr>
              <a:t>Football player</a:t>
            </a:r>
            <a:endParaRPr lang="zh-CN" altLang="en-US" sz="2400">
              <a:latin typeface="Franklin Gothic Book"/>
              <a:ea typeface="华文楷体" pitchFamily="2" charset="-122"/>
            </a:endParaRPr>
          </a:p>
        </p:txBody>
      </p:sp>
      <p:sp>
        <p:nvSpPr>
          <p:cNvPr id="17417" name="TextBox 8"/>
          <p:cNvSpPr txBox="1">
            <a:spLocks noChangeArrowheads="1"/>
          </p:cNvSpPr>
          <p:nvPr/>
        </p:nvSpPr>
        <p:spPr bwMode="auto">
          <a:xfrm>
            <a:off x="3571875" y="4538663"/>
            <a:ext cx="2428875" cy="461962"/>
          </a:xfrm>
          <a:prstGeom prst="rect">
            <a:avLst/>
          </a:prstGeom>
          <a:noFill/>
          <a:ln w="9525">
            <a:solidFill>
              <a:srgbClr val="FF7C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Franklin Gothic Book"/>
              </a:rPr>
              <a:t>Artist </a:t>
            </a:r>
            <a:endParaRPr lang="zh-CN" altLang="en-US" sz="2400">
              <a:latin typeface="Franklin Gothic Book"/>
              <a:ea typeface="华文楷体" pitchFamily="2" charset="-122"/>
            </a:endParaRPr>
          </a:p>
        </p:txBody>
      </p:sp>
      <p:sp>
        <p:nvSpPr>
          <p:cNvPr id="17418" name="TextBox 9"/>
          <p:cNvSpPr txBox="1">
            <a:spLocks noChangeArrowheads="1"/>
          </p:cNvSpPr>
          <p:nvPr/>
        </p:nvSpPr>
        <p:spPr bwMode="auto">
          <a:xfrm>
            <a:off x="3571875" y="5072063"/>
            <a:ext cx="2428875" cy="461962"/>
          </a:xfrm>
          <a:prstGeom prst="rect">
            <a:avLst/>
          </a:prstGeom>
          <a:noFill/>
          <a:ln w="9525">
            <a:solidFill>
              <a:srgbClr val="FF7C8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Franklin Gothic Book"/>
              </a:rPr>
              <a:t>Singer</a:t>
            </a:r>
            <a:endParaRPr lang="zh-CN" altLang="en-US" sz="2400">
              <a:latin typeface="Franklin Gothic Book"/>
              <a:ea typeface="华文楷体" pitchFamily="2" charset="-122"/>
            </a:endParaRPr>
          </a:p>
        </p:txBody>
      </p:sp>
      <p:sp>
        <p:nvSpPr>
          <p:cNvPr id="17419" name="TextBox 10"/>
          <p:cNvSpPr txBox="1">
            <a:spLocks noChangeArrowheads="1"/>
          </p:cNvSpPr>
          <p:nvPr/>
        </p:nvSpPr>
        <p:spPr bwMode="auto">
          <a:xfrm>
            <a:off x="71438" y="3500438"/>
            <a:ext cx="2428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2060"/>
                </a:solidFill>
                <a:latin typeface="Franklin Gothic Book"/>
              </a:rPr>
              <a:t>For example: </a:t>
            </a:r>
            <a:endParaRPr lang="zh-CN" altLang="en-US" sz="2400">
              <a:solidFill>
                <a:srgbClr val="002060"/>
              </a:solidFill>
              <a:latin typeface="Franklin Gothic Book"/>
              <a:ea typeface="华文楷体" pitchFamily="2" charset="-122"/>
            </a:endParaRPr>
          </a:p>
        </p:txBody>
      </p:sp>
      <p:sp>
        <p:nvSpPr>
          <p:cNvPr id="17420" name="圆角矩形 12"/>
          <p:cNvSpPr>
            <a:spLocks noChangeArrowheads="1"/>
          </p:cNvSpPr>
          <p:nvPr/>
        </p:nvSpPr>
        <p:spPr bwMode="auto">
          <a:xfrm>
            <a:off x="3643313" y="2357438"/>
            <a:ext cx="2000250" cy="1071562"/>
          </a:xfrm>
          <a:prstGeom prst="roundRect">
            <a:avLst>
              <a:gd name="adj" fmla="val 16667"/>
            </a:avLst>
          </a:prstGeom>
          <a:solidFill>
            <a:srgbClr val="FF7C80"/>
          </a:solidFill>
          <a:ln w="25400">
            <a:solidFill>
              <a:srgbClr val="FF7C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 u="sng">
                <a:solidFill>
                  <a:srgbClr val="1E1C11"/>
                </a:solidFill>
                <a:latin typeface="Kristen ITC"/>
              </a:rPr>
              <a:t>career</a:t>
            </a:r>
            <a:endParaRPr lang="zh-CN" altLang="en-US" sz="3200" u="sng">
              <a:solidFill>
                <a:srgbClr val="1E1C11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17421" name="椭圆形标注 11"/>
          <p:cNvSpPr>
            <a:spLocks noChangeArrowheads="1"/>
          </p:cNvSpPr>
          <p:nvPr/>
        </p:nvSpPr>
        <p:spPr bwMode="auto">
          <a:xfrm>
            <a:off x="4572000" y="785813"/>
            <a:ext cx="4071938" cy="1714500"/>
          </a:xfrm>
          <a:prstGeom prst="wedgeEllipseCallout">
            <a:avLst>
              <a:gd name="adj1" fmla="val -48472"/>
              <a:gd name="adj2" fmla="val 49273"/>
            </a:avLst>
          </a:prstGeom>
          <a:solidFill>
            <a:srgbClr val="FFFF66"/>
          </a:solidFill>
          <a:ln w="25400">
            <a:solidFill>
              <a:srgbClr val="1E1C1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000">
                <a:solidFill>
                  <a:srgbClr val="1E1C11"/>
                </a:solidFill>
                <a:latin typeface="Kristen ITC"/>
              </a:rPr>
              <a:t>If you want to do your job for a whole life …</a:t>
            </a:r>
            <a:endParaRPr lang="zh-CN" altLang="en-US" sz="4800">
              <a:solidFill>
                <a:srgbClr val="1E1C11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17422" name="右箭头 14"/>
          <p:cNvSpPr>
            <a:spLocks noChangeArrowheads="1"/>
          </p:cNvSpPr>
          <p:nvPr/>
        </p:nvSpPr>
        <p:spPr bwMode="auto">
          <a:xfrm>
            <a:off x="2643188" y="2571750"/>
            <a:ext cx="1000125" cy="714375"/>
          </a:xfrm>
          <a:prstGeom prst="rightArrow">
            <a:avLst>
              <a:gd name="adj1" fmla="val 50000"/>
              <a:gd name="adj2" fmla="val 49998"/>
            </a:avLst>
          </a:prstGeom>
          <a:solidFill>
            <a:srgbClr val="93CDDD"/>
          </a:solidFill>
          <a:ln w="25400">
            <a:solidFill>
              <a:srgbClr val="31859C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17423" name="云形标注 15"/>
          <p:cNvSpPr>
            <a:spLocks noChangeArrowheads="1"/>
          </p:cNvSpPr>
          <p:nvPr/>
        </p:nvSpPr>
        <p:spPr bwMode="auto">
          <a:xfrm>
            <a:off x="5857875" y="3786188"/>
            <a:ext cx="3286125" cy="2000250"/>
          </a:xfrm>
          <a:prstGeom prst="cloudCallout">
            <a:avLst>
              <a:gd name="adj1" fmla="val -58704"/>
              <a:gd name="adj2" fmla="val -79139"/>
            </a:avLst>
          </a:prstGeom>
          <a:solidFill>
            <a:srgbClr val="FFFF99"/>
          </a:solidFill>
          <a:ln w="25400">
            <a:solidFill>
              <a:srgbClr val="1E1C1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 u="sng">
                <a:solidFill>
                  <a:srgbClr val="002060"/>
                </a:solidFill>
                <a:latin typeface="Kristen ITC"/>
              </a:rPr>
              <a:t>achieve</a:t>
            </a:r>
            <a:r>
              <a:rPr lang="en-US" altLang="zh-CN" sz="2800">
                <a:solidFill>
                  <a:srgbClr val="002060"/>
                </a:solidFill>
                <a:latin typeface="Kristen ITC"/>
              </a:rPr>
              <a:t> your dream</a:t>
            </a:r>
            <a:endParaRPr lang="zh-CN" altLang="en-US" sz="2800">
              <a:solidFill>
                <a:srgbClr val="002060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17424" name="TextBox 16"/>
          <p:cNvSpPr txBox="1">
            <a:spLocks noChangeArrowheads="1"/>
          </p:cNvSpPr>
          <p:nvPr/>
        </p:nvSpPr>
        <p:spPr bwMode="auto">
          <a:xfrm>
            <a:off x="2000250" y="357188"/>
            <a:ext cx="7072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92B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Hobby &amp; job</a:t>
            </a:r>
            <a:endParaRPr lang="zh-CN" altLang="en-US" sz="3600" b="1">
              <a:solidFill>
                <a:srgbClr val="392B4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pic>
        <p:nvPicPr>
          <p:cNvPr id="17425" name="U8 career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U8 career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357813" y="2786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6" name="U8 achieve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U8 achieve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143875" y="4357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74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2808" fill="hold"/>
                                        <p:tgtEl>
                                          <p:spTgt spid="174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5"/>
                  </p:tgtEl>
                </p:cond>
              </p:nextCondLst>
            </p:seq>
            <p:audio>
              <p:cMediaNode>
                <p:cTn id="103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25"/>
                </p:tgtEl>
              </p:cMediaNode>
            </p:audi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7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2368" fill="hold"/>
                                        <p:tgtEl>
                                          <p:spTgt spid="174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6"/>
                  </p:tgtEl>
                </p:cond>
              </p:nextCondLst>
            </p:seq>
            <p:audio>
              <p:cMediaNode>
                <p:cTn id="109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26"/>
                </p:tgtEl>
              </p:cMediaNode>
            </p:audio>
          </p:childTnLst>
        </p:cTn>
      </p:par>
    </p:tnLst>
    <p:bldLst>
      <p:bldP spid="17410" grpId="0" animBg="1" autoUpdateAnimBg="0"/>
      <p:bldP spid="17411" grpId="0" animBg="1" autoUpdateAnimBg="0"/>
      <p:bldP spid="17412" grpId="0" animBg="1" autoUpdateAnimBg="0"/>
      <p:bldP spid="17413" grpId="0" animBg="1" autoUpdateAnimBg="0"/>
      <p:bldP spid="17414" grpId="0" animBg="1" autoUpdateAnimBg="0"/>
      <p:bldP spid="17416" grpId="0" animBg="1" autoUpdateAnimBg="0"/>
      <p:bldP spid="17417" grpId="0" animBg="1" autoUpdateAnimBg="0"/>
      <p:bldP spid="17418" grpId="0" animBg="1" autoUpdateAnimBg="0"/>
      <p:bldP spid="17419" grpId="0" autoUpdateAnimBg="0"/>
      <p:bldP spid="17420" grpId="0" animBg="1" autoUpdateAnimBg="0"/>
      <p:bldP spid="17421" grpId="0" animBg="1" autoUpdateAnimBg="0"/>
      <p:bldP spid="17422" grpId="0" animBg="1" autoUpdateAnimBg="0"/>
      <p:bldP spid="17423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5725" y="765175"/>
            <a:ext cx="9202738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179388" y="44450"/>
            <a:ext cx="7072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92B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Speak up</a:t>
            </a:r>
            <a:endParaRPr lang="zh-CN" altLang="en-US" sz="3600" b="1">
              <a:solidFill>
                <a:srgbClr val="392B4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pic>
        <p:nvPicPr>
          <p:cNvPr id="41987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4987925"/>
            <a:ext cx="2714625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U8 B Speak up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U8 B Speak up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286750" y="1714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243" fill="hold"/>
                                        <p:tgtEl>
                                          <p:spTgt spid="18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7"/>
                  </p:tgtEl>
                </p:cond>
              </p:nextCondLst>
            </p:seq>
            <p:audio>
              <p:cMediaNode>
                <p:cTn id="7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calvin.edu/academic/phys/observatory/images/Astr110.Fall2005/Defrain-star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0" y="993775"/>
            <a:ext cx="9156700" cy="587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矩形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563" y="1663700"/>
            <a:ext cx="8240712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流程图: 文档 4"/>
          <p:cNvSpPr>
            <a:spLocks noChangeArrowheads="1"/>
          </p:cNvSpPr>
          <p:nvPr/>
        </p:nvSpPr>
        <p:spPr bwMode="auto">
          <a:xfrm flipV="1">
            <a:off x="0" y="4929188"/>
            <a:ext cx="9144000" cy="1928812"/>
          </a:xfrm>
          <a:prstGeom prst="flowChartDocument">
            <a:avLst/>
          </a:prstGeom>
          <a:solidFill>
            <a:schemeClr val="bg1">
              <a:alpha val="53999"/>
            </a:schemeClr>
          </a:solidFill>
          <a:ln w="9525">
            <a:noFill/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20485" name="图片 1" descr="00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13" y="4137025"/>
            <a:ext cx="2500312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sp>
        <p:nvSpPr>
          <p:cNvPr id="20486" name="TextBox 5"/>
          <p:cNvSpPr txBox="1">
            <a:spLocks noChangeArrowheads="1"/>
          </p:cNvSpPr>
          <p:nvPr/>
        </p:nvSpPr>
        <p:spPr bwMode="auto">
          <a:xfrm>
            <a:off x="2000250" y="357188"/>
            <a:ext cx="7072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92B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Brainstorming</a:t>
            </a:r>
            <a:endParaRPr lang="zh-CN" altLang="en-US" sz="3600" b="1">
              <a:solidFill>
                <a:srgbClr val="392B4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sp>
        <p:nvSpPr>
          <p:cNvPr id="20487" name="TextBox 6"/>
          <p:cNvSpPr txBox="1">
            <a:spLocks noChangeArrowheads="1"/>
          </p:cNvSpPr>
          <p:nvPr/>
        </p:nvSpPr>
        <p:spPr bwMode="auto">
          <a:xfrm>
            <a:off x="785813" y="3214688"/>
            <a:ext cx="57150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rgbClr val="FFFF66"/>
                </a:solidFill>
                <a:latin typeface="Calibri" pitchFamily="34" charset="0"/>
              </a:rPr>
              <a:t>They look like …</a:t>
            </a:r>
            <a:endParaRPr lang="zh-CN" altLang="en-US" sz="4800">
              <a:solidFill>
                <a:srgbClr val="FFFF66"/>
              </a:solidFill>
              <a:latin typeface="Calibri" pitchFamily="34" charset="0"/>
              <a:ea typeface="华文楷体" pitchFamily="2" charset="-122"/>
            </a:endParaRPr>
          </a:p>
        </p:txBody>
      </p:sp>
      <p:pic>
        <p:nvPicPr>
          <p:cNvPr id="20488" name="U8 look loke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U8 look loke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196138" y="2214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822" fill="hold"/>
                                        <p:tgtEl>
                                          <p:spTgt spid="204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audio>
              <p:cMediaNode>
                <p:cTn id="29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8"/>
                </p:tgtEl>
              </p:cMediaNode>
            </p:audio>
          </p:childTnLst>
        </p:cTn>
      </p:par>
    </p:tnLst>
    <p:bldLst>
      <p:bldP spid="2048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3" name="Group 2"/>
          <p:cNvGrpSpPr>
            <a:grpSpLocks/>
          </p:cNvGrpSpPr>
          <p:nvPr/>
        </p:nvGrpSpPr>
        <p:grpSpPr bwMode="auto">
          <a:xfrm>
            <a:off x="0" y="0"/>
            <a:ext cx="4078288" cy="2570163"/>
            <a:chOff x="0" y="0"/>
            <a:chExt cx="2569" cy="1619"/>
          </a:xfrm>
        </p:grpSpPr>
        <p:pic>
          <p:nvPicPr>
            <p:cNvPr id="44040" name="Picture 3" descr="标题栏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499028">
              <a:off x="120" y="130"/>
              <a:ext cx="2449" cy="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6" name="WordArt 4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2472" cy="1619"/>
            </a:xfrm>
            <a:prstGeom prst="rect">
              <a:avLst/>
            </a:prstGeom>
          </p:spPr>
          <p:txBody>
            <a:bodyPr wrap="none" fromWordArt="1">
              <a:prstTxWarp prst="textCascadeUp">
                <a:avLst>
                  <a:gd name="adj" fmla="val 44444"/>
                </a:avLst>
              </a:prstTxWarp>
              <a:scene3d>
                <a:camera prst="legacyPerspectiveFront">
                  <a:rot lat="20519999" lon="1080000" rev="0"/>
                </a:camera>
                <a:lightRig rig="legacyFlat1" dir="r"/>
              </a:scene3d>
              <a:sp3d extrusionH="430200" prstMaterial="legacyMatte">
                <a:extrusionClr>
                  <a:srgbClr val="FF6600"/>
                </a:extrusionClr>
              </a:sp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>
                  <a:ln w="9525" cmpd="sng">
                    <a:round/>
                    <a:headEnd/>
                    <a:tailEnd/>
                  </a:ln>
                  <a:gradFill rotWithShape="0">
                    <a:gsLst>
                      <a:gs pos="0">
                        <a:srgbClr val="FFE701"/>
                      </a:gs>
                      <a:gs pos="100000">
                        <a:srgbClr val="FE3E02"/>
                      </a:gs>
                    </a:gsLst>
                    <a:lin ang="5400000" scaled="1"/>
                  </a:gradFill>
                  <a:latin typeface="Comic Sans MS"/>
                  <a:ea typeface="+mn-ea"/>
                </a:rPr>
                <a:t>Vocabulary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60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Comic Sans MS"/>
                <a:ea typeface="+mn-ea"/>
              </a:endParaRPr>
            </a:p>
          </p:txBody>
        </p:sp>
      </p:grpSp>
      <p:grpSp>
        <p:nvGrpSpPr>
          <p:cNvPr id="44034" name="Group 5"/>
          <p:cNvGrpSpPr>
            <a:grpSpLocks noChangeAspect="1"/>
          </p:cNvGrpSpPr>
          <p:nvPr/>
        </p:nvGrpSpPr>
        <p:grpSpPr bwMode="auto">
          <a:xfrm>
            <a:off x="611188" y="2276475"/>
            <a:ext cx="1981200" cy="1868488"/>
            <a:chOff x="0" y="0"/>
            <a:chExt cx="2557" cy="2394"/>
          </a:xfrm>
        </p:grpSpPr>
        <p:pic>
          <p:nvPicPr>
            <p:cNvPr id="44038" name="Picture 6" descr="happy-business-woman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2557" cy="2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039" name="Picture 7" descr="2007415232152760"/>
            <p:cNvPicPr>
              <a:picLocks noChangeAspect="1" noChangeArrowheads="1"/>
            </p:cNvPicPr>
            <p:nvPr/>
          </p:nvPicPr>
          <p:blipFill>
            <a:blip r:embed="rId4"/>
            <a:srcRect l="3487" r="20923" b="83171"/>
            <a:stretch>
              <a:fillRect/>
            </a:stretch>
          </p:blipFill>
          <p:spPr bwMode="auto">
            <a:xfrm>
              <a:off x="272" y="1996"/>
              <a:ext cx="1995" cy="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2916238" y="1485900"/>
            <a:ext cx="6119812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career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n</a:t>
            </a: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事业</a:t>
            </a: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, 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职业生涯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The professor advise that we should plan our </a:t>
            </a:r>
            <a:r>
              <a:rPr lang="en-US" sz="2800" b="1">
                <a:solidFill>
                  <a:srgbClr val="BC082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career</a:t>
            </a:r>
            <a:r>
              <a:rPr 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</a:p>
        </p:txBody>
      </p:sp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24525" y="4221163"/>
            <a:ext cx="3097213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323850" y="4581525"/>
            <a:ext cx="55435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3135E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Planet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3135E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n</a:t>
            </a:r>
            <a:r>
              <a:rPr lang="en-US" sz="3600" b="1">
                <a:solidFill>
                  <a:srgbClr val="3135E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zh-CN" altLang="en-US" sz="3600" b="1">
                <a:solidFill>
                  <a:srgbClr val="3135E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行星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latin typeface="Times New Roman" pitchFamily="18" charset="0"/>
                <a:ea typeface="+mn-ea"/>
                <a:cs typeface="Times New Roman" pitchFamily="18" charset="0"/>
              </a:rPr>
              <a:t>The picture shows  the nine </a:t>
            </a:r>
            <a:r>
              <a:rPr lang="en-US" sz="2800" b="1">
                <a:solidFill>
                  <a:srgbClr val="BC082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planets</a:t>
            </a:r>
            <a:r>
              <a:rPr lang="en-US" sz="2800" b="1">
                <a:latin typeface="Times New Roman" pitchFamily="18" charset="0"/>
                <a:ea typeface="+mn-ea"/>
                <a:cs typeface="Times New Roman" pitchFamily="18" charset="0"/>
              </a:rPr>
              <a:t> in the solar system.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5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0008174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28860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132138" y="404813"/>
            <a:ext cx="20161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4040D4"/>
                </a:solidFill>
                <a:latin typeface="Times New Roman" pitchFamily="18" charset="0"/>
                <a:ea typeface="华文楷体" pitchFamily="2" charset="-122"/>
              </a:rPr>
              <a:t>satellite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5292725" y="404813"/>
            <a:ext cx="209073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3135E3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600" b="1">
                <a:solidFill>
                  <a:srgbClr val="3135E3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3600" b="1">
                <a:solidFill>
                  <a:srgbClr val="3135E3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卫星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3132138" y="1268413"/>
            <a:ext cx="57610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60A2A"/>
                </a:solidFill>
                <a:latin typeface="Times New Roman" pitchFamily="18" charset="0"/>
                <a:ea typeface="华文楷体" pitchFamily="2" charset="-122"/>
              </a:rPr>
              <a:t>China launched </a:t>
            </a:r>
            <a:r>
              <a:rPr lang="en-US" altLang="zh-CN" sz="2800" b="1">
                <a:solidFill>
                  <a:srgbClr val="BC082F"/>
                </a:solidFill>
                <a:latin typeface="Times New Roman" pitchFamily="18" charset="0"/>
                <a:ea typeface="华文楷体" pitchFamily="2" charset="-122"/>
              </a:rPr>
              <a:t>satellite</a:t>
            </a:r>
            <a:r>
              <a:rPr lang="en-US" altLang="zh-CN" sz="2800" b="1">
                <a:solidFill>
                  <a:srgbClr val="060A2A"/>
                </a:solidFill>
                <a:latin typeface="Times New Roman" pitchFamily="18" charset="0"/>
                <a:ea typeface="华文楷体" pitchFamily="2" charset="-122"/>
              </a:rPr>
              <a:t> into space.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79388" y="2420938"/>
            <a:ext cx="20161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4040D4"/>
                </a:solidFill>
                <a:latin typeface="Times New Roman" pitchFamily="18" charset="0"/>
                <a:ea typeface="华文楷体" pitchFamily="2" charset="-122"/>
              </a:rPr>
              <a:t>velvet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763713" y="2420938"/>
            <a:ext cx="41052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4040D4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600" b="1">
                <a:solidFill>
                  <a:srgbClr val="4040D4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3600" b="1">
                <a:solidFill>
                  <a:srgbClr val="4040D4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丝绒；天鹅绒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250825" y="3284538"/>
            <a:ext cx="57610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60A2A"/>
                </a:solidFill>
                <a:latin typeface="Times New Roman" pitchFamily="18" charset="0"/>
                <a:ea typeface="华文楷体" pitchFamily="2" charset="-122"/>
              </a:rPr>
              <a:t>This material feels like </a:t>
            </a:r>
            <a:r>
              <a:rPr lang="en-US" altLang="zh-CN" sz="2800" b="1">
                <a:solidFill>
                  <a:srgbClr val="BC082F"/>
                </a:solidFill>
                <a:latin typeface="Times New Roman" pitchFamily="18" charset="0"/>
                <a:ea typeface="华文楷体" pitchFamily="2" charset="-122"/>
              </a:rPr>
              <a:t>velvet.</a:t>
            </a:r>
            <a:r>
              <a:rPr lang="en-US" altLang="zh-CN" sz="2800" b="1">
                <a:solidFill>
                  <a:srgbClr val="060A2A"/>
                </a:solidFill>
                <a:latin typeface="Times New Roman" pitchFamily="18" charset="0"/>
                <a:ea typeface="华文楷体" pitchFamily="2" charset="-122"/>
              </a:rPr>
              <a:t>.</a:t>
            </a:r>
          </a:p>
        </p:txBody>
      </p:sp>
      <p:pic>
        <p:nvPicPr>
          <p:cNvPr id="24585" name="Picture 9" descr="92198"/>
          <p:cNvPicPr>
            <a:picLocks noChangeAspect="1" noChangeArrowheads="1"/>
          </p:cNvPicPr>
          <p:nvPr/>
        </p:nvPicPr>
        <p:blipFill>
          <a:blip r:embed="rId3"/>
          <a:srcRect b="11166"/>
          <a:stretch>
            <a:fillRect/>
          </a:stretch>
        </p:blipFill>
        <p:spPr bwMode="auto">
          <a:xfrm>
            <a:off x="5724525" y="1989138"/>
            <a:ext cx="32273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0" descr="dd727f88256f2df5d902a9490bf959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4221163"/>
            <a:ext cx="242570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276600" y="4652963"/>
            <a:ext cx="20161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4040D4"/>
                </a:solidFill>
                <a:latin typeface="Times New Roman" pitchFamily="18" charset="0"/>
                <a:ea typeface="华文楷体" pitchFamily="2" charset="-122"/>
              </a:rPr>
              <a:t>diamond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5219700" y="4652963"/>
            <a:ext cx="41052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 i="1">
                <a:solidFill>
                  <a:srgbClr val="4040D4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600" b="1">
                <a:solidFill>
                  <a:srgbClr val="4040D4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zh-CN" altLang="en-US" sz="3600" b="1">
                <a:solidFill>
                  <a:srgbClr val="4040D4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钻石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3382963" y="5589588"/>
            <a:ext cx="57610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60A2A"/>
                </a:solidFill>
                <a:latin typeface="Times New Roman" pitchFamily="18" charset="0"/>
                <a:cs typeface="Times New Roman" pitchFamily="18" charset="0"/>
              </a:rPr>
              <a:t>It is a large diamond.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0" grpId="0" autoUpdateAnimBg="0"/>
      <p:bldP spid="24581" grpId="0" autoUpdateAnimBg="0"/>
      <p:bldP spid="24582" grpId="0" autoUpdateAnimBg="0"/>
      <p:bldP spid="24583" grpId="0" bldLvl="0" autoUpdateAnimBg="0"/>
      <p:bldP spid="24584" grpId="0" autoUpdateAnimBg="0"/>
      <p:bldP spid="24587" grpId="0" autoUpdateAnimBg="0"/>
      <p:bldP spid="24588" grpId="0" bldLvl="0" autoUpdateAnimBg="0"/>
      <p:bldP spid="2458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4643438" y="404813"/>
            <a:ext cx="48958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v</a:t>
            </a: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射；冲；飞驰</a:t>
            </a:r>
            <a:endParaRPr lang="zh-CN" altLang="en-US" sz="3600">
              <a:solidFill>
                <a:srgbClr val="4040D4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4246563" y="1052513"/>
            <a:ext cx="48974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4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（过去式  </a:t>
            </a:r>
            <a:r>
              <a:rPr lang="en-US" altLang="zh-CN" sz="44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shot)</a:t>
            </a:r>
            <a:endParaRPr lang="en-US" altLang="zh-CN">
              <a:latin typeface="Franklin Gothic Book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348038" y="1844675"/>
            <a:ext cx="50831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Don't make a move or I'll </a:t>
            </a:r>
            <a:r>
              <a:rPr lang="en-US" altLang="zh-CN" sz="2800" b="1">
                <a:solidFill>
                  <a:srgbClr val="BC082F"/>
                </a:solidFill>
                <a:latin typeface="Times New Roman" pitchFamily="18" charset="0"/>
                <a:cs typeface="Times New Roman" pitchFamily="18" charset="0"/>
              </a:rPr>
              <a:t>shoot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132138" y="404813"/>
            <a:ext cx="20161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shoot</a:t>
            </a:r>
          </a:p>
        </p:txBody>
      </p:sp>
      <p:pic>
        <p:nvPicPr>
          <p:cNvPr id="46085" name="Picture 6" descr="t01172ef415d99316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27368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0" y="2492375"/>
            <a:ext cx="201612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host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971550" y="2492375"/>
            <a:ext cx="209073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v.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主持   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79388" y="3213100"/>
            <a:ext cx="3497262" cy="7096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hostess  </a:t>
            </a:r>
            <a:r>
              <a:rPr lang="zh-CN" altLang="en-US" sz="4000" b="1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女主人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484438" y="2492375"/>
            <a:ext cx="35290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n.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主持人；主人   </a:t>
            </a: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4005263"/>
            <a:ext cx="4927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华文楷体" pitchFamily="2" charset="-122"/>
              </a:rPr>
              <a:t>We will </a:t>
            </a:r>
            <a:r>
              <a:rPr lang="en-US" altLang="zh-CN" sz="2800" b="1">
                <a:solidFill>
                  <a:srgbClr val="BC082F"/>
                </a:solidFill>
                <a:latin typeface="Times New Roman" pitchFamily="18" charset="0"/>
                <a:ea typeface="华文楷体" pitchFamily="2" charset="-122"/>
              </a:rPr>
              <a:t>host</a:t>
            </a:r>
            <a:r>
              <a:rPr lang="en-US" altLang="zh-CN" sz="2800" b="1">
                <a:latin typeface="Times New Roman" pitchFamily="18" charset="0"/>
                <a:ea typeface="华文楷体" pitchFamily="2" charset="-122"/>
              </a:rPr>
              <a:t> the party tonight !</a:t>
            </a:r>
          </a:p>
        </p:txBody>
      </p:sp>
      <p:pic>
        <p:nvPicPr>
          <p:cNvPr id="25612" name="Picture 12" descr="W020101219002125467276"/>
          <p:cNvPicPr>
            <a:picLocks noChangeAspect="1" noChangeArrowheads="1"/>
          </p:cNvPicPr>
          <p:nvPr/>
        </p:nvPicPr>
        <p:blipFill>
          <a:blip r:embed="rId3"/>
          <a:srcRect l="7082" t="21275" b="14896"/>
          <a:stretch>
            <a:fillRect/>
          </a:stretch>
        </p:blipFill>
        <p:spPr bwMode="auto">
          <a:xfrm>
            <a:off x="5940425" y="2420938"/>
            <a:ext cx="27368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4356100" y="4508500"/>
            <a:ext cx="309562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knowledge</a:t>
            </a: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6732588" y="4508500"/>
            <a:ext cx="20891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n</a:t>
            </a: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知识</a:t>
            </a: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3995738" y="5157788"/>
            <a:ext cx="4859337" cy="9540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60A2A"/>
                </a:solidFill>
                <a:latin typeface="Times New Roman" pitchFamily="18" charset="0"/>
                <a:cs typeface="Times New Roman" pitchFamily="18" charset="0"/>
              </a:rPr>
              <a:t>knowledge</a:t>
            </a:r>
            <a:r>
              <a:rPr lang="en-US" altLang="zh-CN" sz="2800" b="1">
                <a:solidFill>
                  <a:srgbClr val="BC082F"/>
                </a:solidFill>
                <a:latin typeface="Times New Roman" pitchFamily="18" charset="0"/>
                <a:cs typeface="Times New Roman" pitchFamily="18" charset="0"/>
              </a:rPr>
              <a:t>able</a:t>
            </a:r>
            <a:r>
              <a:rPr lang="en-US" altLang="zh-CN" sz="2800" b="1">
                <a:solidFill>
                  <a:srgbClr val="060A2A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zh-CN" altLang="en-US" sz="2800" b="1">
                <a:solidFill>
                  <a:srgbClr val="060A2A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知识渊博的，有知识的；有见识的；</a:t>
            </a:r>
          </a:p>
        </p:txBody>
      </p:sp>
      <p:sp>
        <p:nvSpPr>
          <p:cNvPr id="25616" name="Rectangle 16"/>
          <p:cNvSpPr>
            <a:spLocks noChangeArrowheads="1"/>
          </p:cNvSpPr>
          <p:nvPr/>
        </p:nvSpPr>
        <p:spPr bwMode="auto">
          <a:xfrm>
            <a:off x="4319588" y="6165850"/>
            <a:ext cx="48244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BC082F"/>
                </a:solidFill>
                <a:latin typeface="Times New Roman" pitchFamily="18" charset="0"/>
                <a:cs typeface="Times New Roman" pitchFamily="18" charset="0"/>
              </a:rPr>
              <a:t>Knowledge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 is power  !</a:t>
            </a:r>
          </a:p>
        </p:txBody>
      </p:sp>
      <p:pic>
        <p:nvPicPr>
          <p:cNvPr id="25617" name="Picture 17" descr="45545_085141026_2"/>
          <p:cNvPicPr>
            <a:picLocks noChangeAspect="1" noChangeArrowheads="1"/>
          </p:cNvPicPr>
          <p:nvPr/>
        </p:nvPicPr>
        <p:blipFill>
          <a:blip r:embed="rId4"/>
          <a:srcRect l="3416" t="22060" r="4271" b="2986"/>
          <a:stretch>
            <a:fillRect/>
          </a:stretch>
        </p:blipFill>
        <p:spPr bwMode="auto">
          <a:xfrm>
            <a:off x="179388" y="4581525"/>
            <a:ext cx="28797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/>
      <p:bldP spid="25604" grpId="0" autoUpdateAnimBg="0"/>
      <p:bldP spid="25605" grpId="0" autoUpdateAnimBg="0"/>
      <p:bldP spid="25607" grpId="0" autoUpdateAnimBg="0"/>
      <p:bldP spid="25608" grpId="0" bldLvl="0" autoUpdateAnimBg="0"/>
      <p:bldP spid="25609" grpId="0" bldLvl="0" animBg="1" autoUpdateAnimBg="0"/>
      <p:bldP spid="25610" grpId="0" bldLvl="0" autoUpdateAnimBg="0"/>
      <p:bldP spid="25611" grpId="0" autoUpdateAnimBg="0"/>
      <p:bldP spid="25613" grpId="0" autoUpdateAnimBg="0"/>
      <p:bldP spid="25614" grpId="0" bldLvl="0" autoUpdateAnimBg="0"/>
      <p:bldP spid="25615" grpId="0" bldLvl="0" animBg="1" autoUpdateAnimBg="0"/>
      <p:bldP spid="2561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2"/>
          <p:cNvSpPr>
            <a:spLocks noChangeArrowheads="1" noChangeShapeType="1"/>
          </p:cNvSpPr>
          <p:nvPr/>
        </p:nvSpPr>
        <p:spPr bwMode="auto">
          <a:xfrm>
            <a:off x="4572000" y="2060575"/>
            <a:ext cx="3455988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华文宋体"/>
              </a:rPr>
              <a:t>Reading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998"/>
                  </a:srgbClr>
                </a:outerShdw>
              </a:effectLst>
              <a:latin typeface="华文宋体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06-8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1701800"/>
            <a:ext cx="3240087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3203575" y="188913"/>
            <a:ext cx="20161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lively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4716463" y="188913"/>
            <a:ext cx="36734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adj</a:t>
            </a: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生动的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348038" y="1125538"/>
            <a:ext cx="5329237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latin typeface="Times New Roman" pitchFamily="18" charset="0"/>
                <a:ea typeface="华文楷体" pitchFamily="2" charset="-122"/>
              </a:rPr>
              <a:t>Our teacher always makes our class </a:t>
            </a:r>
            <a:r>
              <a:rPr lang="zh-CN" altLang="en-US" sz="2800" b="1">
                <a:solidFill>
                  <a:srgbClr val="BC082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lively</a:t>
            </a:r>
            <a:r>
              <a:rPr lang="zh-CN" altLang="en-US" sz="2800" b="1">
                <a:latin typeface="Times New Roman" pitchFamily="18" charset="0"/>
                <a:ea typeface="华文楷体" pitchFamily="2" charset="-122"/>
              </a:rPr>
              <a:t>.</a:t>
            </a:r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15888"/>
            <a:ext cx="2879725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79388" y="2205038"/>
            <a:ext cx="20161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last</a:t>
            </a:r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116013" y="2205038"/>
            <a:ext cx="20891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v</a:t>
            </a: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 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持续</a:t>
            </a:r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0" y="2708275"/>
            <a:ext cx="44640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adj</a:t>
            </a: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上一个；最后</a:t>
            </a:r>
            <a:endParaRPr lang="zh-CN" altLang="en-US" sz="3600">
              <a:solidFill>
                <a:srgbClr val="4040D4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0" y="3357563"/>
            <a:ext cx="4751388" cy="5270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lasting   </a:t>
            </a:r>
            <a:r>
              <a:rPr lang="en-US" altLang="zh-CN" sz="2800" b="1" i="1">
                <a:latin typeface="Times New Roman" pitchFamily="18" charset="0"/>
                <a:cs typeface="Times New Roman" pitchFamily="18" charset="0"/>
              </a:rPr>
              <a:t>adj  </a:t>
            </a:r>
            <a:r>
              <a:rPr lang="zh-CN" altLang="en-US" sz="2800" b="1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持久的；永恒的</a:t>
            </a:r>
          </a:p>
        </p:txBody>
      </p:sp>
      <p:sp>
        <p:nvSpPr>
          <p:cNvPr id="47114" name="Rectangle 11"/>
          <p:cNvSpPr>
            <a:spLocks noChangeArrowheads="1"/>
          </p:cNvSpPr>
          <p:nvPr/>
        </p:nvSpPr>
        <p:spPr bwMode="auto">
          <a:xfrm>
            <a:off x="2105025" y="3248025"/>
            <a:ext cx="309563" cy="365125"/>
          </a:xfrm>
          <a:prstGeom prst="rect">
            <a:avLst/>
          </a:prstGeom>
          <a:solidFill>
            <a:srgbClr val="F2F2F2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Times New Roman" pitchFamily="18" charset="0"/>
              <a:ea typeface="华文楷体" pitchFamily="2" charset="-122"/>
            </a:endParaRPr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0" y="3789363"/>
            <a:ext cx="75612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The snowstorm will </a:t>
            </a:r>
            <a:r>
              <a:rPr lang="en-US" altLang="zh-CN" sz="2800" b="1">
                <a:solidFill>
                  <a:srgbClr val="BC082F"/>
                </a:solidFill>
                <a:latin typeface="Times New Roman" pitchFamily="18" charset="0"/>
                <a:cs typeface="Times New Roman" pitchFamily="18" charset="0"/>
              </a:rPr>
              <a:t>last</a:t>
            </a:r>
            <a:r>
              <a:rPr lang="en-US" altLang="zh-CN" sz="2800" b="1">
                <a:latin typeface="Times New Roman" pitchFamily="18" charset="0"/>
                <a:cs typeface="Times New Roman" pitchFamily="18" charset="0"/>
              </a:rPr>
              <a:t> till tomorrow afternoon.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3276600" y="4725988"/>
            <a:ext cx="25177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actually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5148263" y="4868863"/>
            <a:ext cx="338455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adv</a:t>
            </a: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事实上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3348038" y="5734050"/>
            <a:ext cx="5472112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Actually, they are twins.</a:t>
            </a:r>
          </a:p>
        </p:txBody>
      </p:sp>
      <p:pic>
        <p:nvPicPr>
          <p:cNvPr id="26640" name="Picture 16" descr="201003191507319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4365625"/>
            <a:ext cx="28797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  <p:bldP spid="26628" grpId="0" bldLvl="0" autoUpdateAnimBg="0"/>
      <p:bldP spid="26629" grpId="0" bldLvl="0" autoUpdateAnimBg="0"/>
      <p:bldP spid="26631" grpId="0" autoUpdateAnimBg="0"/>
      <p:bldP spid="26632" grpId="0" bldLvl="0" autoUpdateAnimBg="0"/>
      <p:bldP spid="26633" grpId="0" bldLvl="0" autoUpdateAnimBg="0"/>
      <p:bldP spid="26634" grpId="0" bldLvl="0" animBg="1" autoUpdateAnimBg="0"/>
      <p:bldP spid="26636" grpId="0" autoUpdateAnimBg="0"/>
      <p:bldP spid="26637" grpId="0" autoUpdateAnimBg="0"/>
      <p:bldP spid="26638" grpId="0" bldLvl="0" autoUpdateAnimBg="0"/>
      <p:bldP spid="2663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203575" y="260350"/>
            <a:ext cx="28082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anybody</a:t>
            </a:r>
            <a:endParaRPr lang="en-US" sz="3600" b="1">
              <a:solidFill>
                <a:srgbClr val="4040D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5578475" y="260350"/>
            <a:ext cx="33845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pron</a:t>
            </a: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任何人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987675" y="1341438"/>
            <a:ext cx="6049963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latin typeface="Times New Roman" pitchFamily="18" charset="0"/>
                <a:ea typeface="华文楷体" pitchFamily="2" charset="-122"/>
              </a:rPr>
              <a:t>He studies for himself, not for you or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latin typeface="Times New Roman" pitchFamily="18" charset="0"/>
                <a:ea typeface="华文楷体" pitchFamily="2" charset="-122"/>
              </a:rPr>
              <a:t>for me or for </a:t>
            </a:r>
            <a:r>
              <a:rPr 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anybody</a:t>
            </a:r>
            <a:r>
              <a:rPr lang="en-US" sz="2800" b="1">
                <a:latin typeface="Times New Roman" pitchFamily="18" charset="0"/>
                <a:ea typeface="华文楷体" pitchFamily="2" charset="-122"/>
              </a:rPr>
              <a:t> else.</a:t>
            </a:r>
          </a:p>
        </p:txBody>
      </p:sp>
      <p:pic>
        <p:nvPicPr>
          <p:cNvPr id="27653" name="Picture 5" descr="0530180001"/>
          <p:cNvPicPr>
            <a:picLocks noChangeAspect="1" noChangeArrowheads="1"/>
          </p:cNvPicPr>
          <p:nvPr/>
        </p:nvPicPr>
        <p:blipFill>
          <a:blip r:embed="rId2"/>
          <a:srcRect t="3703"/>
          <a:stretch>
            <a:fillRect/>
          </a:stretch>
        </p:blipFill>
        <p:spPr bwMode="auto">
          <a:xfrm>
            <a:off x="0" y="117475"/>
            <a:ext cx="306863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95288" y="2997200"/>
            <a:ext cx="201612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achieve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0" y="3716338"/>
            <a:ext cx="64436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v</a:t>
            </a:r>
            <a:r>
              <a:rPr 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r>
              <a:rPr lang="zh-CN" altLang="en-US" sz="3600" b="1">
                <a:solidFill>
                  <a:srgbClr val="4040D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达到（某目标、地位、标准）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179388" y="4581525"/>
            <a:ext cx="4900612" cy="64928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achievement   n.</a:t>
            </a:r>
            <a:r>
              <a:rPr lang="zh-CN" altLang="en-US" sz="3600" b="1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成绩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179388" y="5589588"/>
            <a:ext cx="54752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>
                <a:solidFill>
                  <a:srgbClr val="060A2A"/>
                </a:solidFill>
                <a:latin typeface="Times New Roman" pitchFamily="18" charset="0"/>
                <a:ea typeface="华文楷体" pitchFamily="2" charset="-122"/>
              </a:rPr>
              <a:t>How do you </a:t>
            </a:r>
            <a:r>
              <a:rPr lang="en-US" sz="3200" b="1">
                <a:solidFill>
                  <a:srgbClr val="BC082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achieve</a:t>
            </a:r>
            <a:r>
              <a:rPr lang="en-US" sz="3200" b="1">
                <a:solidFill>
                  <a:srgbClr val="060A2A"/>
                </a:solidFill>
                <a:latin typeface="Times New Roman" pitchFamily="18" charset="0"/>
                <a:ea typeface="华文楷体" pitchFamily="2" charset="-122"/>
              </a:rPr>
              <a:t> that goal?</a:t>
            </a:r>
          </a:p>
        </p:txBody>
      </p:sp>
      <p:pic>
        <p:nvPicPr>
          <p:cNvPr id="27658" name="Picture 10" descr="t01d52987e04981234a"/>
          <p:cNvPicPr>
            <a:picLocks noChangeAspect="1" noChangeArrowheads="1"/>
          </p:cNvPicPr>
          <p:nvPr/>
        </p:nvPicPr>
        <p:blipFill>
          <a:blip r:embed="rId3"/>
          <a:srcRect b="9291"/>
          <a:stretch>
            <a:fillRect/>
          </a:stretch>
        </p:blipFill>
        <p:spPr bwMode="auto">
          <a:xfrm>
            <a:off x="6156325" y="2997200"/>
            <a:ext cx="273685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651" grpId="0" bldLvl="0" autoUpdateAnimBg="0"/>
      <p:bldP spid="27652" grpId="0" bldLvl="0" autoUpdateAnimBg="0"/>
      <p:bldP spid="27654" grpId="0" autoUpdateAnimBg="0"/>
      <p:bldP spid="27655" grpId="0" bldLvl="0" autoUpdateAnimBg="0"/>
      <p:bldP spid="27656" grpId="0" bldLvl="0" animBg="1" autoUpdateAnimBg="0"/>
      <p:bldP spid="27657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03575" y="260350"/>
            <a:ext cx="5494338" cy="576263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>
                <a:solidFill>
                  <a:srgbClr val="0033CC"/>
                </a:solidFill>
                <a:cs typeface="+mj-cs"/>
              </a:rPr>
              <a:t>Dictation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932363" y="1125538"/>
            <a:ext cx="3600450" cy="4957762"/>
          </a:xfrm>
        </p:spPr>
        <p:txBody>
          <a:bodyPr/>
          <a:lstStyle/>
          <a:p>
            <a:pPr>
              <a:lnSpc>
                <a:spcPct val="115000"/>
              </a:lnSpc>
            </a:pPr>
            <a:r>
              <a:rPr lang="en-US" altLang="zh-CN" sz="3000" smtClean="0">
                <a:solidFill>
                  <a:srgbClr val="FF0000"/>
                </a:solidFill>
              </a:rPr>
              <a:t>career		</a:t>
            </a:r>
            <a:endParaRPr lang="zh-CN" altLang="en-US" sz="3000" smtClean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en-US" altLang="zh-CN" sz="3000" smtClean="0">
                <a:solidFill>
                  <a:srgbClr val="FF0000"/>
                </a:solidFill>
              </a:rPr>
              <a:t>plant		</a:t>
            </a:r>
            <a:endParaRPr lang="zh-CN" altLang="en-US" sz="3000" smtClean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en-US" altLang="zh-CN" sz="3000" smtClean="0">
                <a:solidFill>
                  <a:srgbClr val="FF0000"/>
                </a:solidFill>
              </a:rPr>
              <a:t>satellite		</a:t>
            </a:r>
            <a:endParaRPr lang="zh-CN" altLang="en-US" sz="3000" smtClean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en-US" altLang="zh-CN" sz="3000" smtClean="0">
                <a:solidFill>
                  <a:srgbClr val="FF0000"/>
                </a:solidFill>
              </a:rPr>
              <a:t>velvet		</a:t>
            </a:r>
            <a:endParaRPr lang="zh-CN" altLang="en-US" sz="3000" smtClean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en-US" altLang="zh-CN" sz="3000" smtClean="0">
                <a:solidFill>
                  <a:srgbClr val="FF0000"/>
                </a:solidFill>
              </a:rPr>
              <a:t>diamond	</a:t>
            </a:r>
            <a:endParaRPr lang="zh-CN" altLang="en-US" sz="3000" smtClean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en-US" altLang="zh-CN" sz="3000" smtClean="0">
                <a:solidFill>
                  <a:srgbClr val="FF0000"/>
                </a:solidFill>
              </a:rPr>
              <a:t>shoot		</a:t>
            </a:r>
            <a:endParaRPr lang="zh-CN" altLang="en-US" sz="3000" smtClean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en-US" altLang="zh-CN" sz="3000" smtClean="0">
                <a:solidFill>
                  <a:srgbClr val="FF0000"/>
                </a:solidFill>
              </a:rPr>
              <a:t>knowledge	</a:t>
            </a:r>
            <a:endParaRPr lang="zh-CN" altLang="en-US" sz="3000" smtClean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</a:pPr>
            <a:r>
              <a:rPr lang="en-US" altLang="zh-CN" sz="3000" smtClean="0">
                <a:solidFill>
                  <a:srgbClr val="FF0000"/>
                </a:solidFill>
              </a:rPr>
              <a:t>lively</a:t>
            </a:r>
            <a:r>
              <a:rPr lang="en-US" altLang="zh-CN" sz="3000" smtClean="0"/>
              <a:t>	</a:t>
            </a:r>
            <a:endParaRPr lang="zh-CN" altLang="en-US" sz="3000" smtClean="0"/>
          </a:p>
        </p:txBody>
      </p:sp>
      <p:sp>
        <p:nvSpPr>
          <p:cNvPr id="49155" name="Rectangle 4"/>
          <p:cNvSpPr>
            <a:spLocks noChangeArrowheads="1"/>
          </p:cNvSpPr>
          <p:nvPr/>
        </p:nvSpPr>
        <p:spPr bwMode="auto">
          <a:xfrm>
            <a:off x="684213" y="1052513"/>
            <a:ext cx="4608512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事业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行星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卫星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丝绒；天鹅绒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钻石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en-US" altLang="zh-CN" sz="2800">
                <a:solidFill>
                  <a:srgbClr val="483226"/>
                </a:solidFill>
                <a:latin typeface="Franklin Gothic Book"/>
              </a:rPr>
              <a:t>(</a:t>
            </a: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朝某个方向</a:t>
            </a:r>
            <a:r>
              <a:rPr lang="en-US" altLang="zh-CN" sz="2800">
                <a:solidFill>
                  <a:srgbClr val="483226"/>
                </a:solidFill>
                <a:latin typeface="Franklin Gothic Book"/>
              </a:rPr>
              <a:t>)</a:t>
            </a: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射，冲，飞驰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主持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知识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生动的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idx="1"/>
          </p:nvPr>
        </p:nvSpPr>
        <p:spPr>
          <a:xfrm>
            <a:off x="4284663" y="620713"/>
            <a:ext cx="4176712" cy="5545137"/>
          </a:xfrm>
        </p:spPr>
        <p:txBody>
          <a:bodyPr>
            <a:normAutofit lnSpcReduction="10000"/>
          </a:bodyPr>
          <a:lstStyle/>
          <a:p>
            <a:pPr fontAlgn="auto">
              <a:lnSpc>
                <a:spcPct val="115000"/>
              </a:lnSpc>
              <a:spcBef>
                <a:spcPct val="5000"/>
              </a:spcBef>
              <a:spcAft>
                <a:spcPts val="0"/>
              </a:spcAft>
              <a:buFont typeface="Wingdings 2"/>
              <a:buChar char=""/>
              <a:defRPr/>
            </a:pPr>
            <a:r>
              <a:rPr lang="en-US" sz="3000" dirty="0">
                <a:solidFill>
                  <a:srgbClr val="FF0000"/>
                </a:solidFill>
              </a:rPr>
              <a:t>last		</a:t>
            </a:r>
            <a:endParaRPr lang="zh-CN" altLang="en-US" sz="3000" dirty="0">
              <a:solidFill>
                <a:srgbClr val="FF0000"/>
              </a:solidFill>
            </a:endParaRPr>
          </a:p>
          <a:p>
            <a:pPr fontAlgn="auto">
              <a:lnSpc>
                <a:spcPct val="115000"/>
              </a:lnSpc>
              <a:spcBef>
                <a:spcPct val="5000"/>
              </a:spcBef>
              <a:spcAft>
                <a:spcPts val="0"/>
              </a:spcAft>
              <a:buFont typeface="Wingdings 2"/>
              <a:buChar char=""/>
              <a:defRPr/>
            </a:pPr>
            <a:r>
              <a:rPr lang="en-US" sz="3000" dirty="0">
                <a:solidFill>
                  <a:srgbClr val="FF0000"/>
                </a:solidFill>
              </a:rPr>
              <a:t>actually	</a:t>
            </a:r>
            <a:endParaRPr lang="zh-CN" altLang="en-US" sz="3000" dirty="0">
              <a:solidFill>
                <a:srgbClr val="FF0000"/>
              </a:solidFill>
            </a:endParaRPr>
          </a:p>
          <a:p>
            <a:pPr fontAlgn="auto">
              <a:lnSpc>
                <a:spcPct val="115000"/>
              </a:lnSpc>
              <a:spcBef>
                <a:spcPct val="5000"/>
              </a:spcBef>
              <a:spcAft>
                <a:spcPts val="0"/>
              </a:spcAft>
              <a:buFont typeface="Wingdings 2"/>
              <a:buChar char=""/>
              <a:defRPr/>
            </a:pPr>
            <a:r>
              <a:rPr lang="en-US" sz="3000" dirty="0">
                <a:solidFill>
                  <a:srgbClr val="FF0000"/>
                </a:solidFill>
              </a:rPr>
              <a:t>anybody		</a:t>
            </a:r>
            <a:endParaRPr lang="zh-CN" altLang="en-US" sz="3000" dirty="0">
              <a:solidFill>
                <a:srgbClr val="FF0000"/>
              </a:solidFill>
            </a:endParaRPr>
          </a:p>
          <a:p>
            <a:pPr fontAlgn="auto">
              <a:lnSpc>
                <a:spcPct val="115000"/>
              </a:lnSpc>
              <a:spcBef>
                <a:spcPct val="5000"/>
              </a:spcBef>
              <a:spcAft>
                <a:spcPts val="0"/>
              </a:spcAft>
              <a:buFont typeface="Wingdings 2"/>
              <a:buChar char=""/>
              <a:defRPr/>
            </a:pPr>
            <a:r>
              <a:rPr lang="en-US" sz="3000" dirty="0">
                <a:solidFill>
                  <a:srgbClr val="FF0000"/>
                </a:solidFill>
              </a:rPr>
              <a:t>achieve	</a:t>
            </a:r>
          </a:p>
          <a:p>
            <a:pPr fontAlgn="auto">
              <a:lnSpc>
                <a:spcPct val="115000"/>
              </a:lnSpc>
              <a:spcBef>
                <a:spcPct val="5000"/>
              </a:spcBef>
              <a:spcAft>
                <a:spcPts val="0"/>
              </a:spcAft>
              <a:buFontTx/>
              <a:buNone/>
              <a:defRPr/>
            </a:pPr>
            <a:r>
              <a:rPr lang="en-US" sz="3000" dirty="0">
                <a:solidFill>
                  <a:srgbClr val="FF0000"/>
                </a:solidFill>
              </a:rPr>
              <a:t>	</a:t>
            </a:r>
          </a:p>
          <a:p>
            <a:pPr fontAlgn="auto">
              <a:lnSpc>
                <a:spcPct val="115000"/>
              </a:lnSpc>
              <a:spcBef>
                <a:spcPct val="5000"/>
              </a:spcBef>
              <a:spcAft>
                <a:spcPts val="0"/>
              </a:spcAft>
              <a:buFont typeface="Wingdings 2"/>
              <a:buChar char=""/>
              <a:defRPr/>
            </a:pPr>
            <a:r>
              <a:rPr lang="en-US" sz="3000" dirty="0">
                <a:solidFill>
                  <a:srgbClr val="FF0000"/>
                </a:solidFill>
              </a:rPr>
              <a:t>in the future		</a:t>
            </a:r>
            <a:endParaRPr lang="zh-CN" altLang="en-US" sz="3000" dirty="0">
              <a:solidFill>
                <a:srgbClr val="FF0000"/>
              </a:solidFill>
            </a:endParaRPr>
          </a:p>
          <a:p>
            <a:pPr fontAlgn="auto">
              <a:lnSpc>
                <a:spcPct val="115000"/>
              </a:lnSpc>
              <a:spcBef>
                <a:spcPct val="5000"/>
              </a:spcBef>
              <a:spcAft>
                <a:spcPts val="0"/>
              </a:spcAft>
              <a:buFont typeface="Wingdings 2"/>
              <a:buChar char=""/>
              <a:defRPr/>
            </a:pPr>
            <a:r>
              <a:rPr lang="en-US" sz="3000" dirty="0">
                <a:solidFill>
                  <a:srgbClr val="FF0000"/>
                </a:solidFill>
              </a:rPr>
              <a:t>used to		</a:t>
            </a:r>
            <a:endParaRPr lang="zh-CN" altLang="en-US" sz="3000" dirty="0">
              <a:solidFill>
                <a:srgbClr val="FF0000"/>
              </a:solidFill>
            </a:endParaRPr>
          </a:p>
          <a:p>
            <a:pPr fontAlgn="auto">
              <a:lnSpc>
                <a:spcPct val="115000"/>
              </a:lnSpc>
              <a:spcBef>
                <a:spcPct val="5000"/>
              </a:spcBef>
              <a:spcAft>
                <a:spcPts val="0"/>
              </a:spcAft>
              <a:buFont typeface="Wingdings 2"/>
              <a:buChar char=""/>
              <a:defRPr/>
            </a:pPr>
            <a:r>
              <a:rPr lang="en-US" sz="3000" dirty="0">
                <a:solidFill>
                  <a:srgbClr val="FF0000"/>
                </a:solidFill>
              </a:rPr>
              <a:t>go outside		</a:t>
            </a:r>
            <a:endParaRPr lang="zh-CN" altLang="en-US" sz="3000" dirty="0">
              <a:solidFill>
                <a:srgbClr val="FF0000"/>
              </a:solidFill>
            </a:endParaRPr>
          </a:p>
          <a:p>
            <a:pPr fontAlgn="auto">
              <a:lnSpc>
                <a:spcPct val="115000"/>
              </a:lnSpc>
              <a:spcBef>
                <a:spcPct val="5000"/>
              </a:spcBef>
              <a:spcAft>
                <a:spcPts val="0"/>
              </a:spcAft>
              <a:buFont typeface="Wingdings 2"/>
              <a:buChar char=""/>
              <a:defRPr/>
            </a:pPr>
            <a:r>
              <a:rPr lang="en-US" sz="3000" dirty="0">
                <a:solidFill>
                  <a:srgbClr val="FF0000"/>
                </a:solidFill>
              </a:rPr>
              <a:t>look like		</a:t>
            </a:r>
          </a:p>
          <a:p>
            <a:pPr fontAlgn="auto">
              <a:lnSpc>
                <a:spcPct val="115000"/>
              </a:lnSpc>
              <a:spcBef>
                <a:spcPct val="5000"/>
              </a:spcBef>
              <a:spcAft>
                <a:spcPts val="0"/>
              </a:spcAft>
              <a:buFont typeface="Wingdings 2"/>
              <a:buChar char=""/>
              <a:defRPr/>
            </a:pPr>
            <a:r>
              <a:rPr lang="en-US" sz="3000" dirty="0">
                <a:solidFill>
                  <a:srgbClr val="FF0000"/>
                </a:solidFill>
              </a:rPr>
              <a:t>more and more	</a:t>
            </a:r>
            <a:endParaRPr lang="zh-CN" altLang="en-US" sz="3000" dirty="0">
              <a:solidFill>
                <a:srgbClr val="FF0000"/>
              </a:solidFill>
            </a:endParaRPr>
          </a:p>
        </p:txBody>
      </p:sp>
      <p:sp>
        <p:nvSpPr>
          <p:cNvPr id="50178" name="Rectangle 3"/>
          <p:cNvSpPr>
            <a:spLocks noChangeArrowheads="1"/>
          </p:cNvSpPr>
          <p:nvPr/>
        </p:nvSpPr>
        <p:spPr bwMode="auto">
          <a:xfrm>
            <a:off x="755650" y="692150"/>
            <a:ext cx="3527425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持续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事实上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任何人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en-US" altLang="zh-CN" sz="2800">
                <a:solidFill>
                  <a:srgbClr val="483226"/>
                </a:solidFill>
                <a:latin typeface="Franklin Gothic Book"/>
              </a:rPr>
              <a:t>(</a:t>
            </a: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凭长期努</a:t>
            </a:r>
            <a:r>
              <a:rPr lang="en-US" altLang="zh-CN" sz="2800">
                <a:solidFill>
                  <a:srgbClr val="483226"/>
                </a:solidFill>
                <a:latin typeface="Franklin Gothic Book"/>
              </a:rPr>
              <a:t>)</a:t>
            </a: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达到</a:t>
            </a:r>
            <a:r>
              <a:rPr lang="en-US" altLang="zh-CN" sz="2800">
                <a:solidFill>
                  <a:srgbClr val="483226"/>
                </a:solidFill>
                <a:latin typeface="Franklin Gothic Book"/>
              </a:rPr>
              <a:t>(</a:t>
            </a: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某目标、地位、标准</a:t>
            </a:r>
            <a:r>
              <a:rPr lang="en-US" altLang="zh-CN" sz="2800">
                <a:solidFill>
                  <a:srgbClr val="483226"/>
                </a:solidFill>
                <a:latin typeface="Franklin Gothic Book"/>
              </a:rPr>
              <a:t>)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将来</a:t>
            </a:r>
            <a:endParaRPr lang="en-US" sz="2800">
              <a:solidFill>
                <a:srgbClr val="483226"/>
              </a:solidFill>
              <a:latin typeface="Franklin Gothic Book"/>
            </a:endParaRP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曾经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外出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看起来像</a:t>
            </a:r>
            <a:r>
              <a:rPr lang="en-US" altLang="zh-CN" sz="2800">
                <a:solidFill>
                  <a:srgbClr val="483226"/>
                </a:solidFill>
                <a:latin typeface="Franklin Gothic Book"/>
              </a:rPr>
              <a:t>……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800">
                <a:solidFill>
                  <a:srgbClr val="483226"/>
                </a:solidFill>
                <a:latin typeface="Franklin Gothic Book"/>
                <a:ea typeface="华文楷体" pitchFamily="2" charset="-122"/>
              </a:rPr>
              <a:t>越来越多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P50119-1846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Line 3"/>
          <p:cNvSpPr>
            <a:spLocks noChangeShapeType="1"/>
          </p:cNvSpPr>
          <p:nvPr/>
        </p:nvSpPr>
        <p:spPr bwMode="auto">
          <a:xfrm>
            <a:off x="3922713" y="2349500"/>
            <a:ext cx="1008062" cy="7921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 flipV="1">
            <a:off x="3635375" y="2349500"/>
            <a:ext cx="1512888" cy="10795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3779838" y="4365625"/>
            <a:ext cx="1223962" cy="863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6" name="Line 6"/>
          <p:cNvSpPr>
            <a:spLocks noChangeShapeType="1"/>
          </p:cNvSpPr>
          <p:nvPr/>
        </p:nvSpPr>
        <p:spPr bwMode="auto">
          <a:xfrm>
            <a:off x="4067175" y="5445125"/>
            <a:ext cx="936625" cy="7921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 flipV="1">
            <a:off x="4427538" y="4221163"/>
            <a:ext cx="576262" cy="20875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0" animBg="1"/>
      <p:bldP spid="30725" grpId="0" animBg="1"/>
      <p:bldP spid="30726" grpId="0" animBg="1"/>
      <p:bldP spid="307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14216647479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5076825" y="5734050"/>
            <a:ext cx="19431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Anybody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484438" y="5734050"/>
            <a:ext cx="19431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knowledge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771775" y="2997200"/>
            <a:ext cx="19431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lasted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5508625" y="5300663"/>
            <a:ext cx="1943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l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ively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utoUpdateAnimBg="0"/>
      <p:bldP spid="31748" grpId="0" autoUpdateAnimBg="0"/>
      <p:bldP spid="31749" grpId="0" autoUpdateAnimBg="0"/>
      <p:bldP spid="31750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260350"/>
            <a:ext cx="7272338" cy="8651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zh-CN" sz="3200">
                <a:solidFill>
                  <a:srgbClr val="3366CC"/>
                </a:solidFill>
                <a:cs typeface="+mj-cs"/>
              </a:rPr>
              <a:t>根据句子意思和所给的首字母填空。</a:t>
            </a:r>
          </a:p>
        </p:txBody>
      </p:sp>
      <p:sp>
        <p:nvSpPr>
          <p:cNvPr id="53250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052513"/>
            <a:ext cx="8229600" cy="5472112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en-US" altLang="zh-CN" smtClean="0"/>
              <a:t>I want to turn my hobby into c______ and work for it in the future.</a:t>
            </a:r>
          </a:p>
          <a:p>
            <a:pPr marL="609600" indent="-609600">
              <a:buFontTx/>
              <a:buAutoNum type="arabicPeriod"/>
            </a:pPr>
            <a:r>
              <a:rPr lang="en-US" altLang="zh-CN" smtClean="0"/>
              <a:t>Scientists have a good k__________ of maths.</a:t>
            </a:r>
          </a:p>
          <a:p>
            <a:pPr marL="609600" indent="-609600">
              <a:buFontTx/>
              <a:buAutoNum type="arabicPeriod"/>
            </a:pPr>
            <a:r>
              <a:rPr lang="en-US" altLang="zh-CN" smtClean="0"/>
              <a:t>Our English class is very l_____ and interesting, so we all love it.</a:t>
            </a:r>
          </a:p>
          <a:p>
            <a:pPr marL="609600" indent="-609600">
              <a:buFontTx/>
              <a:buAutoNum type="arabicPeriod"/>
            </a:pPr>
            <a:r>
              <a:rPr lang="en-US" altLang="zh-CN" smtClean="0"/>
              <a:t>The meeting  l_____ for one hour yesterday.</a:t>
            </a:r>
          </a:p>
          <a:p>
            <a:pPr marL="609600" indent="-609600">
              <a:buFontTx/>
              <a:buAutoNum type="arabicPeriod"/>
            </a:pPr>
            <a:r>
              <a:rPr lang="en-US" altLang="zh-CN" smtClean="0"/>
              <a:t>If you work hard, you can a_____ your goal one day.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6372225" y="1052513"/>
            <a:ext cx="1130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Franklin Gothic Book"/>
              </a:rPr>
              <a:t>areer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5483225" y="2133600"/>
            <a:ext cx="1920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Franklin Gothic Book"/>
              </a:rPr>
              <a:t>nowledge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724525" y="321310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Franklin Gothic Book"/>
              </a:rPr>
              <a:t>ively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3683000" y="4289425"/>
            <a:ext cx="11763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Franklin Gothic Book"/>
              </a:rPr>
              <a:t>asted</a:t>
            </a: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5934075" y="5300663"/>
            <a:ext cx="13573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Franklin Gothic Book"/>
              </a:rPr>
              <a:t>chieve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utoUpdateAnimBg="0"/>
      <p:bldP spid="32773" grpId="0" autoUpdateAnimBg="0"/>
      <p:bldP spid="32774" grpId="0" autoUpdateAnimBg="0"/>
      <p:bldP spid="32775" grpId="0" autoUpdateAnimBg="0"/>
      <p:bldP spid="32776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idx="1"/>
          </p:nvPr>
        </p:nvSpPr>
        <p:spPr>
          <a:xfrm>
            <a:off x="468313" y="549275"/>
            <a:ext cx="8229600" cy="583247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200" smtClean="0"/>
              <a:t>根据句意及所给单词的首字母提示写出所缺单词，注意其形式。</a:t>
            </a:r>
          </a:p>
          <a:p>
            <a:pPr>
              <a:buFontTx/>
              <a:buNone/>
            </a:pPr>
            <a:r>
              <a:rPr lang="en-US" altLang="zh-CN" sz="2800" smtClean="0"/>
              <a:t>1. China h______ the 28th Olympic Games in 2008.</a:t>
            </a:r>
          </a:p>
          <a:p>
            <a:pPr>
              <a:buFontTx/>
              <a:buNone/>
            </a:pPr>
            <a:r>
              <a:rPr lang="en-US" altLang="zh-CN" sz="2800" smtClean="0"/>
              <a:t>2. He s______ the ball before the </a:t>
            </a:r>
            <a:r>
              <a:rPr lang="en-US" altLang="zh-CN" sz="2800" i="1" smtClean="0"/>
              <a:t>goalkeeper</a:t>
            </a:r>
            <a:r>
              <a:rPr lang="en-US" altLang="zh-CN" sz="2800" smtClean="0"/>
              <a:t>(</a:t>
            </a:r>
            <a:r>
              <a:rPr lang="zh-CN" altLang="en-US" sz="2800" smtClean="0"/>
              <a:t>守门员</a:t>
            </a:r>
            <a:r>
              <a:rPr lang="en-US" altLang="zh-CN" sz="2800" smtClean="0"/>
              <a:t>) saw it.</a:t>
            </a:r>
          </a:p>
          <a:p>
            <a:pPr>
              <a:buFontTx/>
              <a:buNone/>
            </a:pPr>
            <a:r>
              <a:rPr lang="en-US" altLang="zh-CN" sz="2800" smtClean="0"/>
              <a:t>3. In this sports meeting, each game l______ about an hour.</a:t>
            </a:r>
          </a:p>
          <a:p>
            <a:pPr>
              <a:buFontTx/>
              <a:buNone/>
            </a:pPr>
            <a:r>
              <a:rPr lang="en-US" altLang="zh-CN" sz="2800" smtClean="0"/>
              <a:t>4. I believe I will a______ my dream when I grow up.</a:t>
            </a:r>
          </a:p>
          <a:p>
            <a:pPr>
              <a:buFontTx/>
              <a:buNone/>
            </a:pPr>
            <a:r>
              <a:rPr lang="en-US" altLang="zh-CN" sz="2800" smtClean="0"/>
              <a:t>5. She gave up her c______ and married the man.</a:t>
            </a:r>
          </a:p>
          <a:p>
            <a:pPr>
              <a:buFontTx/>
              <a:buNone/>
            </a:pPr>
            <a:r>
              <a:rPr lang="en-US" altLang="zh-CN" sz="2800" smtClean="0"/>
              <a:t>6. Mars is the fourth p______ in order from the Sun.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2122488" y="966788"/>
            <a:ext cx="1055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osted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619250" y="1903413"/>
            <a:ext cx="679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hot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6370638" y="2905125"/>
            <a:ext cx="208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asts / lasted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3275013" y="3775075"/>
            <a:ext cx="12144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chieve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3778250" y="4711700"/>
            <a:ext cx="1017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areer</a:t>
            </a: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3997325" y="5229225"/>
            <a:ext cx="9572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lanet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796" grpId="0" autoUpdateAnimBg="0"/>
      <p:bldP spid="33797" grpId="0" autoUpdateAnimBg="0"/>
      <p:bldP spid="33798" grpId="0" autoUpdateAnimBg="0"/>
      <p:bldP spid="33799" grpId="0" autoUpdateAnimBg="0"/>
      <p:bldP spid="33800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ChangeArrowheads="1"/>
          </p:cNvSpPr>
          <p:nvPr>
            <p:ph idx="1"/>
          </p:nvPr>
        </p:nvSpPr>
        <p:spPr>
          <a:xfrm>
            <a:off x="539750" y="692150"/>
            <a:ext cx="8158163" cy="5462588"/>
          </a:xfrm>
        </p:spPr>
        <p:txBody>
          <a:bodyPr/>
          <a:lstStyle/>
          <a:p>
            <a:pPr>
              <a:lnSpc>
                <a:spcPct val="115000"/>
              </a:lnSpc>
              <a:buFontTx/>
              <a:buNone/>
            </a:pPr>
            <a:r>
              <a:rPr lang="zh-CN" altLang="en-US" sz="2800" smtClean="0"/>
              <a:t>用括号内所给单词的正确形式填空。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800" smtClean="0"/>
              <a:t>1. A good ________(begin) makes a good end.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800" smtClean="0"/>
              <a:t>2. The stars shine ________ (bright) at night.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800" smtClean="0"/>
              <a:t>3. She looks young, but ________ (actual) she’s 50.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800" smtClean="0"/>
              <a:t>4. Our English teacher always teaches us in a ________ (live) way and all of us are interested in her classes.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800" smtClean="0"/>
              <a:t>5. Mr Wu has a good ________ (know) of history.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195513" y="1327150"/>
            <a:ext cx="17319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beginning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3635375" y="1901825"/>
            <a:ext cx="1333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brightly</a:t>
            </a: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4500563" y="2478088"/>
            <a:ext cx="1392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actually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042988" y="3917950"/>
            <a:ext cx="9763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lively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3924300" y="5013325"/>
            <a:ext cx="1889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knowledge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/>
      <p:bldP spid="34820" grpId="0" autoUpdateAnimBg="0"/>
      <p:bldP spid="34821" grpId="0" autoUpdateAnimBg="0"/>
      <p:bldP spid="34822" grpId="0" autoUpdateAnimBg="0"/>
      <p:bldP spid="34823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5" descr="posti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-71438"/>
            <a:ext cx="19288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TextBox 6"/>
          <p:cNvSpPr txBox="1">
            <a:spLocks noChangeArrowheads="1"/>
          </p:cNvSpPr>
          <p:nvPr/>
        </p:nvSpPr>
        <p:spPr bwMode="auto">
          <a:xfrm rot="-212941">
            <a:off x="384175" y="541338"/>
            <a:ext cx="13573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 i="1">
                <a:solidFill>
                  <a:srgbClr val="002060"/>
                </a:solidFill>
                <a:latin typeface="Bradley Hand ITC"/>
              </a:rPr>
              <a:t>3</a:t>
            </a:r>
            <a:endParaRPr lang="zh-CN" altLang="en-US" sz="5400" b="1" i="1">
              <a:solidFill>
                <a:srgbClr val="002060"/>
              </a:solidFill>
              <a:latin typeface="Bradley Hand ITC"/>
              <a:ea typeface="华文楷体" pitchFamily="2" charset="-122"/>
            </a:endParaRPr>
          </a:p>
        </p:txBody>
      </p:sp>
      <p:sp>
        <p:nvSpPr>
          <p:cNvPr id="35844" name="TextBox 3"/>
          <p:cNvSpPr txBox="1">
            <a:spLocks noChangeArrowheads="1"/>
          </p:cNvSpPr>
          <p:nvPr/>
        </p:nvSpPr>
        <p:spPr bwMode="auto">
          <a:xfrm>
            <a:off x="2000250" y="357188"/>
            <a:ext cx="7072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92B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Reading </a:t>
            </a:r>
            <a:endParaRPr lang="zh-CN" altLang="en-US" sz="3600" b="1">
              <a:solidFill>
                <a:srgbClr val="392B4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sp>
        <p:nvSpPr>
          <p:cNvPr id="35845" name="矩形 5"/>
          <p:cNvSpPr>
            <a:spLocks noChangeArrowheads="1"/>
          </p:cNvSpPr>
          <p:nvPr/>
        </p:nvSpPr>
        <p:spPr bwMode="auto">
          <a:xfrm>
            <a:off x="714375" y="4357688"/>
            <a:ext cx="8429625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My lifetime hobby—studying stars </a:t>
            </a:r>
            <a:endParaRPr lang="en-US" sz="1400" b="1">
              <a:solidFill>
                <a:srgbClr val="0D0D0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			by Patrick Moore </a:t>
            </a:r>
            <a:endParaRPr lang="en-US" sz="3600" b="1">
              <a:solidFill>
                <a:srgbClr val="0D0D0D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5846" name="流程图: 文档 6"/>
          <p:cNvSpPr>
            <a:spLocks noChangeArrowheads="1"/>
          </p:cNvSpPr>
          <p:nvPr/>
        </p:nvSpPr>
        <p:spPr bwMode="auto">
          <a:xfrm flipH="1" flipV="1">
            <a:off x="0" y="5572125"/>
            <a:ext cx="9144000" cy="1285875"/>
          </a:xfrm>
          <a:prstGeom prst="flowChartDocumen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5632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1196975"/>
            <a:ext cx="38163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Box 2"/>
          <p:cNvSpPr txBox="1">
            <a:spLocks noChangeArrowheads="1"/>
          </p:cNvSpPr>
          <p:nvPr/>
        </p:nvSpPr>
        <p:spPr bwMode="auto">
          <a:xfrm>
            <a:off x="1331913" y="549275"/>
            <a:ext cx="3816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Albertus Extra Bold"/>
              </a:rPr>
              <a:t>Getting ready</a:t>
            </a:r>
          </a:p>
        </p:txBody>
      </p:sp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684213" y="1412875"/>
            <a:ext cx="79216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</a:rPr>
              <a:t>In this unit, you will learn about how some people’s hobbies became their careers.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396875" y="3135313"/>
            <a:ext cx="3095625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>
              <a:latin typeface="Times New Roman" pitchFamily="18" charset="0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  <a:ea typeface="华文楷体" pitchFamily="2" charset="-122"/>
              </a:rPr>
              <a:t> 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latin typeface="Times New Roman" pitchFamily="18" charset="0"/>
              <a:ea typeface="华文楷体" pitchFamily="2" charset="-122"/>
            </a:endParaRPr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179388" y="2781300"/>
            <a:ext cx="1739900" cy="588963"/>
          </a:xfrm>
          <a:prstGeom prst="rect">
            <a:avLst/>
          </a:prstGeom>
          <a:solidFill>
            <a:srgbClr val="FFFF99"/>
          </a:solidFill>
          <a:ln w="9525">
            <a:solidFill>
              <a:srgbClr val="99CC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</a:rPr>
              <a:t>Reading</a:t>
            </a:r>
            <a:r>
              <a:rPr lang="en-US" altLang="zh-CN" sz="3200" b="1">
                <a:latin typeface="Times New Roman" pitchFamily="18" charset="0"/>
              </a:rPr>
              <a:t> </a:t>
            </a:r>
          </a:p>
        </p:txBody>
      </p:sp>
      <p:sp>
        <p:nvSpPr>
          <p:cNvPr id="29701" name="Rectangle 6"/>
          <p:cNvSpPr>
            <a:spLocks noChangeArrowheads="1"/>
          </p:cNvSpPr>
          <p:nvPr/>
        </p:nvSpPr>
        <p:spPr bwMode="auto">
          <a:xfrm>
            <a:off x="179388" y="4221163"/>
            <a:ext cx="1819275" cy="588962"/>
          </a:xfrm>
          <a:prstGeom prst="rect">
            <a:avLst/>
          </a:prstGeom>
          <a:solidFill>
            <a:srgbClr val="FFFF99"/>
          </a:solidFill>
          <a:ln w="9525">
            <a:solidFill>
              <a:srgbClr val="99CC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</a:rPr>
              <a:t>Listening</a:t>
            </a:r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107950" y="3429000"/>
            <a:ext cx="83169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Read a man’s article about his lifetime hobby.</a:t>
            </a:r>
          </a:p>
        </p:txBody>
      </p:sp>
      <p:sp>
        <p:nvSpPr>
          <p:cNvPr id="29703" name="Text Box 8"/>
          <p:cNvSpPr txBox="1">
            <a:spLocks noChangeArrowheads="1"/>
          </p:cNvSpPr>
          <p:nvPr/>
        </p:nvSpPr>
        <p:spPr bwMode="auto">
          <a:xfrm>
            <a:off x="179388" y="4868863"/>
            <a:ext cx="8316912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Listen to a woman talking 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about how her hobby became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her career.</a:t>
            </a:r>
          </a:p>
        </p:txBody>
      </p:sp>
      <p:pic>
        <p:nvPicPr>
          <p:cNvPr id="2970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4149725"/>
            <a:ext cx="3929063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69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5" name="矩形 2"/>
          <p:cNvSpPr>
            <a:spLocks noChangeArrowheads="1"/>
          </p:cNvSpPr>
          <p:nvPr/>
        </p:nvSpPr>
        <p:spPr bwMode="auto">
          <a:xfrm>
            <a:off x="9858375" y="5786438"/>
            <a:ext cx="914400" cy="914400"/>
          </a:xfrm>
          <a:prstGeom prst="rect">
            <a:avLst/>
          </a:prstGeom>
          <a:solidFill>
            <a:schemeClr val="accent1"/>
          </a:solidFill>
          <a:ln w="25400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  <a:ea typeface="华文楷体" pitchFamily="2" charset="-122"/>
            </a:endParaRPr>
          </a:p>
        </p:txBody>
      </p:sp>
      <p:pic>
        <p:nvPicPr>
          <p:cNvPr id="36868" name="U8 Reading 1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U8 Reading 1.wav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6143625" y="1500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07" name="直接连接符 5"/>
          <p:cNvCxnSpPr>
            <a:cxnSpLocks noChangeShapeType="1"/>
          </p:cNvCxnSpPr>
          <p:nvPr/>
        </p:nvCxnSpPr>
        <p:spPr bwMode="auto">
          <a:xfrm>
            <a:off x="1714500" y="4143375"/>
            <a:ext cx="1071563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08" name="直接连接符 8"/>
          <p:cNvCxnSpPr>
            <a:cxnSpLocks noChangeShapeType="1"/>
          </p:cNvCxnSpPr>
          <p:nvPr/>
        </p:nvCxnSpPr>
        <p:spPr bwMode="auto">
          <a:xfrm>
            <a:off x="785813" y="4143375"/>
            <a:ext cx="714375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09" name="直接连接符 13"/>
          <p:cNvCxnSpPr>
            <a:cxnSpLocks noChangeShapeType="1"/>
          </p:cNvCxnSpPr>
          <p:nvPr/>
        </p:nvCxnSpPr>
        <p:spPr bwMode="auto">
          <a:xfrm>
            <a:off x="642938" y="5429250"/>
            <a:ext cx="642937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10" name="直接连接符 15"/>
          <p:cNvCxnSpPr>
            <a:cxnSpLocks noChangeShapeType="1"/>
          </p:cNvCxnSpPr>
          <p:nvPr/>
        </p:nvCxnSpPr>
        <p:spPr bwMode="auto">
          <a:xfrm>
            <a:off x="3071813" y="5429250"/>
            <a:ext cx="1071562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4111" name="直接连接符 16"/>
          <p:cNvCxnSpPr>
            <a:cxnSpLocks noChangeShapeType="1"/>
          </p:cNvCxnSpPr>
          <p:nvPr/>
        </p:nvCxnSpPr>
        <p:spPr bwMode="auto">
          <a:xfrm>
            <a:off x="7143750" y="6357938"/>
            <a:ext cx="571500" cy="1587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pic>
        <p:nvPicPr>
          <p:cNvPr id="36874" name="U8 used to.wav">
            <a:hlinkClick r:id="" action="ppaction://media"/>
          </p:cNvPr>
          <p:cNvPicPr>
            <a:picLocks noRot="1" noChangeAspect="1" noChangeArrowheads="1"/>
          </p:cNvPicPr>
          <p:nvPr>
            <a:wavAudioFile r:embed="rId3" name="U8 used to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1000125" y="3643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U8 go outside.wav">
            <a:hlinkClick r:id="" action="ppaction://media"/>
          </p:cNvPr>
          <p:cNvPicPr>
            <a:picLocks noRot="1" noChangeAspect="1" noChangeArrowheads="1"/>
          </p:cNvPicPr>
          <p:nvPr>
            <a:wavAudioFile r:embed="rId4" name="U8 go outside.wav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1857375" y="3643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6" name="U8 diamond.wav">
            <a:hlinkClick r:id="" action="ppaction://media"/>
          </p:cNvPr>
          <p:cNvPicPr>
            <a:picLocks noRot="1" noChangeAspect="1" noChangeArrowheads="1"/>
          </p:cNvPicPr>
          <p:nvPr>
            <a:wavAudioFile r:embed="rId5" name="U8 diamond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3500438" y="5000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7" name="U8 velvet.wav">
            <a:hlinkClick r:id="" action="ppaction://media"/>
          </p:cNvPr>
          <p:cNvPicPr>
            <a:picLocks noRot="1" noChangeAspect="1" noChangeArrowheads="1"/>
          </p:cNvPicPr>
          <p:nvPr>
            <a:wavAudioFile r:embed="rId6" name="U8 velvet.wav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695325" y="49815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8" name="U8 shoot.wav">
            <a:hlinkClick r:id="" action="ppaction://media"/>
          </p:cNvPr>
          <p:cNvPicPr>
            <a:picLocks noRot="1" noChangeAspect="1" noChangeArrowheads="1"/>
          </p:cNvPicPr>
          <p:nvPr>
            <a:wavAudioFile r:embed="rId7" name="U8 shoot.wav"/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7429500" y="5857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inkTgt spid="_x0000_s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inkTgt spid="_x0000_s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inkTgt spid="_x0000_s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inkTgt spid="_x0000_s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inkTgt spid="_x0000_s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inkTgt spid="_x0000_s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8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48161" fill="hold"/>
                                        <p:tgtEl>
                                          <p:spTgt spid="368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68"/>
                  </p:tgtEl>
                </p:cond>
              </p:nextCondLst>
            </p:seq>
            <p:audio>
              <p:cMediaNode>
                <p:cTn id="34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68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68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667" fill="hold"/>
                                        <p:tgtEl>
                                          <p:spTgt spid="368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4"/>
                  </p:tgtEl>
                </p:cond>
              </p:nextCondLst>
            </p:seq>
            <p:audio>
              <p:cMediaNode>
                <p:cTn id="4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4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68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709" fill="hold"/>
                                        <p:tgtEl>
                                          <p:spTgt spid="368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5"/>
                  </p:tgtEl>
                </p:cond>
              </p:nextCondLst>
            </p:seq>
            <p:audio>
              <p:cMediaNode>
                <p:cTn id="4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5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68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717" fill="hold"/>
                                        <p:tgtEl>
                                          <p:spTgt spid="368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6"/>
                  </p:tgtEl>
                </p:cond>
              </p:nextCondLst>
            </p:seq>
            <p:audio>
              <p:cMediaNode>
                <p:cTn id="5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6"/>
                </p:tgtEl>
              </p:cMediaNode>
            </p:audio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68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2443" fill="hold"/>
                                        <p:tgtEl>
                                          <p:spTgt spid="368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7"/>
                  </p:tgtEl>
                </p:cond>
              </p:nextCondLst>
            </p:seq>
            <p:audio>
              <p:cMediaNode>
                <p:cTn id="5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7"/>
                </p:tgtEl>
              </p:cMediaNode>
            </p:audio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68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2044" fill="hold"/>
                                        <p:tgtEl>
                                          <p:spTgt spid="368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8"/>
                  </p:tgtEl>
                </p:cond>
              </p:nextCondLst>
            </p:seq>
            <p:audio>
              <p:cMediaNode>
                <p:cTn id="64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8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http://cn.bing.com/mm/s/loading_l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-136525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4" descr="http://cn.bing.com/mm/s/loading_l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-136525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6" descr="http://cn.bing.com/mm/s/loading_l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-136525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8" descr="http://cn.bing.com/mm/s/loading_l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00" y="-136525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10" descr="http://good-wallpapers.com/wallpapers/21780/Diamo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0" y="1639888"/>
            <a:ext cx="9156700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TextBox 7"/>
          <p:cNvSpPr txBox="1">
            <a:spLocks noChangeArrowheads="1"/>
          </p:cNvSpPr>
          <p:nvPr/>
        </p:nvSpPr>
        <p:spPr bwMode="auto">
          <a:xfrm>
            <a:off x="2357438" y="1071563"/>
            <a:ext cx="5000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392B49"/>
                </a:solidFill>
                <a:latin typeface="Comic Sans MS" pitchFamily="66" charset="0"/>
              </a:rPr>
              <a:t>Diamonds on black velvet</a:t>
            </a:r>
            <a:endParaRPr lang="zh-CN" altLang="en-US" sz="3200">
              <a:solidFill>
                <a:srgbClr val="392B49"/>
              </a:solidFill>
              <a:latin typeface="Comic Sans MS" pitchFamily="66" charset="0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流程图: 文档 2"/>
          <p:cNvSpPr>
            <a:spLocks noChangeArrowheads="1"/>
          </p:cNvSpPr>
          <p:nvPr/>
        </p:nvSpPr>
        <p:spPr bwMode="auto">
          <a:xfrm flipH="1" flipV="1">
            <a:off x="0" y="5000625"/>
            <a:ext cx="9144000" cy="1857375"/>
          </a:xfrm>
          <a:prstGeom prst="flowChartDocument">
            <a:avLst/>
          </a:prstGeom>
          <a:solidFill>
            <a:srgbClr val="C2B16A"/>
          </a:solidFill>
          <a:ln w="25400" cmpd="sng">
            <a:solidFill>
              <a:srgbClr val="C2B16A"/>
            </a:solidFill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2B16A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60418" name="Picture 2" descr="http://ts1.cn.mm.bing.net/th?id=H.5014834642356876&amp;pid=1.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" y="1554163"/>
            <a:ext cx="65532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Box 3"/>
          <p:cNvSpPr txBox="1">
            <a:spLocks noChangeArrowheads="1"/>
          </p:cNvSpPr>
          <p:nvPr/>
        </p:nvSpPr>
        <p:spPr bwMode="auto">
          <a:xfrm>
            <a:off x="6215063" y="2928938"/>
            <a:ext cx="29289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666699"/>
                </a:solidFill>
                <a:latin typeface="Comic Sans MS" pitchFamily="66" charset="0"/>
              </a:rPr>
              <a:t>a shooting star</a:t>
            </a:r>
            <a:endParaRPr lang="zh-CN" altLang="en-US" sz="3200">
              <a:solidFill>
                <a:srgbClr val="666699"/>
              </a:solidFill>
              <a:latin typeface="Comic Sans MS" pitchFamily="66" charset="0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6350" y="1706563"/>
            <a:ext cx="9156700" cy="491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U8 Reading 2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U8 Reading 2.wav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7500938" y="1643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26" name="直接连接符 5"/>
          <p:cNvCxnSpPr>
            <a:cxnSpLocks noChangeShapeType="1"/>
          </p:cNvCxnSpPr>
          <p:nvPr/>
        </p:nvCxnSpPr>
        <p:spPr bwMode="auto">
          <a:xfrm>
            <a:off x="6858000" y="4000500"/>
            <a:ext cx="428625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27" name="直接连接符 7"/>
          <p:cNvCxnSpPr>
            <a:cxnSpLocks noChangeShapeType="1"/>
          </p:cNvCxnSpPr>
          <p:nvPr/>
        </p:nvCxnSpPr>
        <p:spPr bwMode="auto">
          <a:xfrm>
            <a:off x="6000750" y="3643313"/>
            <a:ext cx="1571625" cy="1587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28" name="直接连接符 9"/>
          <p:cNvCxnSpPr>
            <a:cxnSpLocks noChangeShapeType="1"/>
          </p:cNvCxnSpPr>
          <p:nvPr/>
        </p:nvCxnSpPr>
        <p:spPr bwMode="auto">
          <a:xfrm>
            <a:off x="6786563" y="4857750"/>
            <a:ext cx="1143000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29" name="直接连接符 13"/>
          <p:cNvCxnSpPr>
            <a:cxnSpLocks noChangeShapeType="1"/>
          </p:cNvCxnSpPr>
          <p:nvPr/>
        </p:nvCxnSpPr>
        <p:spPr bwMode="auto">
          <a:xfrm>
            <a:off x="5072063" y="5715000"/>
            <a:ext cx="571500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0" name="直接连接符 16"/>
          <p:cNvCxnSpPr>
            <a:cxnSpLocks noChangeShapeType="1"/>
          </p:cNvCxnSpPr>
          <p:nvPr/>
        </p:nvCxnSpPr>
        <p:spPr bwMode="auto">
          <a:xfrm>
            <a:off x="7643813" y="6072188"/>
            <a:ext cx="357187" cy="1587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pic>
        <p:nvPicPr>
          <p:cNvPr id="39945" name="U8 more and more.wav">
            <a:hlinkClick r:id="" action="ppaction://media"/>
          </p:cNvPr>
          <p:cNvPicPr>
            <a:picLocks noRot="1" noChangeAspect="1" noChangeArrowheads="1"/>
          </p:cNvPicPr>
          <p:nvPr>
            <a:wavAudioFile r:embed="rId3" name="U8 more and more.wav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6429375" y="3143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U8 host.wav">
            <a:hlinkClick r:id="" action="ppaction://media"/>
          </p:cNvPr>
          <p:cNvPicPr>
            <a:picLocks noRot="1" noChangeAspect="1" noChangeArrowheads="1"/>
          </p:cNvPicPr>
          <p:nvPr>
            <a:wavAudioFile r:embed="rId4" name="U8 host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7000875" y="3571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7" name="U8 knowledge.wav">
            <a:hlinkClick r:id="" action="ppaction://media"/>
          </p:cNvPr>
          <p:cNvPicPr>
            <a:picLocks noRot="1" noChangeAspect="1" noChangeArrowheads="1"/>
          </p:cNvPicPr>
          <p:nvPr>
            <a:wavAudioFile r:embed="rId5" name="U8 knowledge.wav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6929438" y="4357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U8 lively.wav">
            <a:hlinkClick r:id="" action="ppaction://media"/>
          </p:cNvPr>
          <p:cNvPicPr>
            <a:picLocks noRot="1" noChangeAspect="1" noChangeArrowheads="1"/>
          </p:cNvPicPr>
          <p:nvPr>
            <a:wavAudioFile r:embed="rId6" name="U8 lively.wav"/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4786313" y="5214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9" name="U8 last.wav">
            <a:hlinkClick r:id="" action="ppaction://media"/>
          </p:cNvPr>
          <p:cNvPicPr>
            <a:picLocks noRot="1" noChangeAspect="1" noChangeArrowheads="1"/>
          </p:cNvPicPr>
          <p:nvPr>
            <a:wavAudioFile r:embed="rId7" name="U8 last.wav"/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8286750" y="5786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36" name="直接连接符 14"/>
          <p:cNvCxnSpPr>
            <a:cxnSpLocks noChangeShapeType="1"/>
          </p:cNvCxnSpPr>
          <p:nvPr/>
        </p:nvCxnSpPr>
        <p:spPr bwMode="auto">
          <a:xfrm>
            <a:off x="7215188" y="4429125"/>
            <a:ext cx="1000125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37" name="直接连接符 17"/>
          <p:cNvCxnSpPr>
            <a:cxnSpLocks noChangeShapeType="1"/>
          </p:cNvCxnSpPr>
          <p:nvPr/>
        </p:nvCxnSpPr>
        <p:spPr bwMode="auto">
          <a:xfrm>
            <a:off x="5072063" y="4857750"/>
            <a:ext cx="500062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pic>
        <p:nvPicPr>
          <p:cNvPr id="39952" name="The Sky at Night.wav">
            <a:hlinkClick r:id="" action="ppaction://media"/>
          </p:cNvPr>
          <p:cNvPicPr>
            <a:picLocks noRot="1" noChangeAspect="1" noChangeArrowheads="1"/>
          </p:cNvPicPr>
          <p:nvPr>
            <a:wavAudioFile r:embed="rId8" name="The Sky at Night.wav"/>
          </p:nvPr>
        </p:nvPicPr>
        <p:blipFill>
          <a:blip r:embed="rId16"/>
          <a:srcRect/>
          <a:stretch>
            <a:fillRect/>
          </a:stretch>
        </p:blipFill>
        <p:spPr bwMode="auto">
          <a:xfrm>
            <a:off x="7929563" y="3929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inkTgt spid="_x0000_s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inkTgt spid="_x0000_s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99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9094" fill="hold"/>
                                        <p:tgtEl>
                                          <p:spTgt spid="399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39"/>
                  </p:tgtEl>
                </p:cond>
              </p:nextCondLst>
            </p:seq>
            <p:audio>
              <p:cMediaNode>
                <p:cTn id="1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39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99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340" fill="hold"/>
                                        <p:tgtEl>
                                          <p:spTgt spid="399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5"/>
                  </p:tgtEl>
                </p:cond>
              </p:nextCondLst>
            </p:seq>
            <p:audio>
              <p:cMediaNode>
                <p:cTn id="24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5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99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069" fill="hold"/>
                                        <p:tgtEl>
                                          <p:spTgt spid="399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6"/>
                  </p:tgtEl>
                </p:cond>
              </p:nextCondLst>
            </p:seq>
            <p:audio>
              <p:cMediaNode>
                <p:cTn id="3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6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99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2259" fill="hold"/>
                                        <p:tgtEl>
                                          <p:spTgt spid="399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7"/>
                  </p:tgtEl>
                </p:cond>
              </p:nextCondLst>
            </p:seq>
            <p:audio>
              <p:cMediaNode>
                <p:cTn id="3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7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99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343" fill="hold"/>
                                        <p:tgtEl>
                                          <p:spTgt spid="399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8"/>
                  </p:tgtEl>
                </p:cond>
              </p:nextCondLst>
            </p:seq>
            <p:audio>
              <p:cMediaNode>
                <p:cTn id="4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8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99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393" fill="hold"/>
                                        <p:tgtEl>
                                          <p:spTgt spid="399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49"/>
                  </p:tgtEl>
                </p:cond>
              </p:nextCondLst>
            </p:seq>
            <p:audio>
              <p:cMediaNode>
                <p:cTn id="48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49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99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881" fill="hold"/>
                                        <p:tgtEl>
                                          <p:spTgt spid="399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52"/>
                  </p:tgtEl>
                </p:cond>
              </p:nextCondLst>
            </p:seq>
            <p:audio>
              <p:cMediaNode>
                <p:cTn id="54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5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流程图: 文档 2"/>
          <p:cNvSpPr>
            <a:spLocks noChangeArrowheads="1"/>
          </p:cNvSpPr>
          <p:nvPr/>
        </p:nvSpPr>
        <p:spPr bwMode="auto">
          <a:xfrm flipH="1" flipV="1">
            <a:off x="0" y="5000625"/>
            <a:ext cx="9144000" cy="1857375"/>
          </a:xfrm>
          <a:prstGeom prst="flowChartDocument">
            <a:avLst/>
          </a:prstGeom>
          <a:solidFill>
            <a:srgbClr val="C2B16A"/>
          </a:solidFill>
          <a:ln w="25400" cmpd="sng">
            <a:solidFill>
              <a:srgbClr val="C2B16A"/>
            </a:solidFill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2B16A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63490" name="Picture 2" descr="http://gothamist.com/attachments/jen/2009_04_rachmaddo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5638" y="1450975"/>
            <a:ext cx="7138987" cy="535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TextBox 3"/>
          <p:cNvSpPr txBox="1">
            <a:spLocks noChangeArrowheads="1"/>
          </p:cNvSpPr>
          <p:nvPr/>
        </p:nvSpPr>
        <p:spPr bwMode="auto">
          <a:xfrm>
            <a:off x="0" y="3429000"/>
            <a:ext cx="2143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666699"/>
                </a:solidFill>
                <a:latin typeface="Comic Sans MS" pitchFamily="66" charset="0"/>
              </a:rPr>
              <a:t>host</a:t>
            </a:r>
            <a:endParaRPr lang="zh-CN" altLang="en-US" sz="3200">
              <a:solidFill>
                <a:srgbClr val="666699"/>
              </a:solidFill>
              <a:latin typeface="Comic Sans MS" pitchFamily="66" charset="0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流程图: 文档 5"/>
          <p:cNvSpPr>
            <a:spLocks noChangeArrowheads="1"/>
          </p:cNvSpPr>
          <p:nvPr/>
        </p:nvSpPr>
        <p:spPr bwMode="auto">
          <a:xfrm flipH="1" flipV="1">
            <a:off x="0" y="5429250"/>
            <a:ext cx="9144000" cy="1428750"/>
          </a:xfrm>
          <a:prstGeom prst="flowChartDocument">
            <a:avLst/>
          </a:prstGeom>
          <a:solidFill>
            <a:srgbClr val="666699"/>
          </a:solidFill>
          <a:ln w="25400" cmpd="sng">
            <a:solidFill>
              <a:srgbClr val="666699"/>
            </a:solidFill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2B16A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858963"/>
            <a:ext cx="9144000" cy="99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4000"/>
              </a:srgbClr>
            </a:outerShdw>
          </a:effectLst>
        </p:spPr>
      </p:pic>
      <p:sp>
        <p:nvSpPr>
          <p:cNvPr id="41988" name="TextBox 2"/>
          <p:cNvSpPr txBox="1">
            <a:spLocks noChangeArrowheads="1"/>
          </p:cNvSpPr>
          <p:nvPr/>
        </p:nvSpPr>
        <p:spPr bwMode="auto">
          <a:xfrm>
            <a:off x="785813" y="3643313"/>
            <a:ext cx="771525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392B49"/>
                </a:solidFill>
                <a:latin typeface="Calibri" pitchFamily="34" charset="0"/>
              </a:rPr>
              <a:t>How can we achieve our dreams?</a:t>
            </a:r>
            <a:endParaRPr lang="zh-CN" altLang="en-US" sz="4400" b="1">
              <a:solidFill>
                <a:srgbClr val="392B49"/>
              </a:solidFill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41989" name="TextBox 6"/>
          <p:cNvSpPr txBox="1">
            <a:spLocks noChangeArrowheads="1"/>
          </p:cNvSpPr>
          <p:nvPr/>
        </p:nvSpPr>
        <p:spPr bwMode="auto">
          <a:xfrm>
            <a:off x="2000250" y="357188"/>
            <a:ext cx="7072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92B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Comprehension questions 3</a:t>
            </a:r>
            <a:endParaRPr lang="zh-CN" altLang="en-US" sz="3600" b="1">
              <a:solidFill>
                <a:srgbClr val="392B4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cxnSp>
        <p:nvCxnSpPr>
          <p:cNvPr id="6151" name="直接连接符 13"/>
          <p:cNvCxnSpPr>
            <a:cxnSpLocks noChangeShapeType="1"/>
          </p:cNvCxnSpPr>
          <p:nvPr/>
        </p:nvCxnSpPr>
        <p:spPr bwMode="auto">
          <a:xfrm>
            <a:off x="571500" y="2286000"/>
            <a:ext cx="857250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pic>
        <p:nvPicPr>
          <p:cNvPr id="41991" name="U8 actually.wav">
            <a:hlinkClick r:id="" action="ppaction://media"/>
          </p:cNvPr>
          <p:cNvPicPr>
            <a:picLocks noRot="1" noChangeAspect="1" noChangeArrowheads="1"/>
          </p:cNvPicPr>
          <p:nvPr>
            <a:wavAudioFile r:embed="rId2" name="U8 actually.wav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928688" y="1714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153" name="直接连接符 20"/>
          <p:cNvCxnSpPr>
            <a:cxnSpLocks noChangeShapeType="1"/>
          </p:cNvCxnSpPr>
          <p:nvPr/>
        </p:nvCxnSpPr>
        <p:spPr bwMode="auto">
          <a:xfrm>
            <a:off x="7286625" y="2286000"/>
            <a:ext cx="1000125" cy="15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</p:spPr>
      </p:cxnSp>
      <p:pic>
        <p:nvPicPr>
          <p:cNvPr id="41993" name="U8 anybody.wav">
            <a:hlinkClick r:id="" action="ppaction://media"/>
          </p:cNvPr>
          <p:cNvPicPr>
            <a:picLocks noRot="1" noChangeAspect="1" noChangeArrowheads="1"/>
          </p:cNvPicPr>
          <p:nvPr>
            <a:wavAudioFile r:embed="rId3" name="U8 anybody.wav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572375" y="1643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 descr="510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71438" y="4668838"/>
            <a:ext cx="2116138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inkTgt spid="_x0000_s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19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583" fill="hold"/>
                                        <p:tgtEl>
                                          <p:spTgt spid="419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1"/>
                  </p:tgtEl>
                </p:cond>
              </p:nextCondLst>
            </p:seq>
            <p:audio>
              <p:cMediaNode>
                <p:cTn id="20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1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19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318" fill="hold"/>
                                        <p:tgtEl>
                                          <p:spTgt spid="419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3"/>
                  </p:tgtEl>
                </p:cond>
              </p:nextCondLst>
            </p:seq>
            <p:audio>
              <p:cMediaNode>
                <p:cTn id="26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3"/>
                </p:tgtEl>
              </p:cMediaNode>
            </p:audio>
          </p:childTnLst>
        </p:cTn>
      </p:par>
    </p:tnLst>
    <p:bldLst>
      <p:bldP spid="41988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752975" y="0"/>
            <a:ext cx="4391025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+mj-cs"/>
              </a:rPr>
              <a:t>D1 Reading the article and </a:t>
            </a:r>
            <a:b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+mj-cs"/>
              </a:rPr>
            </a:b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+mj-cs"/>
              </a:rPr>
              <a:t>complete the sentences.</a:t>
            </a:r>
          </a:p>
        </p:txBody>
      </p:sp>
      <p:sp>
        <p:nvSpPr>
          <p:cNvPr id="66562" name="Rectangle 3"/>
          <p:cNvSpPr>
            <a:spLocks noGrp="1" noChangeArrowheads="1"/>
          </p:cNvSpPr>
          <p:nvPr>
            <p:ph idx="1"/>
          </p:nvPr>
        </p:nvSpPr>
        <p:spPr>
          <a:xfrm>
            <a:off x="107950" y="1268413"/>
            <a:ext cx="9036050" cy="532923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When I was eight, I (1) ____________________. </a:t>
            </a:r>
          </a:p>
          <a:p>
            <a:pPr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That was the beginning of my lifetime hobby.</a:t>
            </a:r>
          </a:p>
          <a:p>
            <a:pPr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		</a:t>
            </a:r>
          </a:p>
          <a:p>
            <a:pPr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I kept studying the stars because it</a:t>
            </a:r>
          </a:p>
          <a:p>
            <a:pPr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(2)______________________.</a:t>
            </a:r>
          </a:p>
          <a:p>
            <a:pPr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Now, (3)__________________ is my career.</a:t>
            </a:r>
          </a:p>
          <a:p>
            <a:pPr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		</a:t>
            </a:r>
          </a:p>
          <a:p>
            <a:pPr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My advice: Anybody can </a:t>
            </a:r>
          </a:p>
          <a:p>
            <a:pPr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(4)______________________________.</a:t>
            </a:r>
          </a:p>
          <a:p>
            <a:pPr>
              <a:buFontTx/>
              <a:buNone/>
            </a:pPr>
            <a:r>
              <a:rPr lang="en-US" altLang="zh-CN" sz="2800" b="1" smtClean="0">
                <a:latin typeface="Times New Roman" pitchFamily="18" charset="0"/>
              </a:rPr>
              <a:t>		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356100" y="1125538"/>
            <a:ext cx="46085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got a book about stars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971550" y="3141663"/>
            <a:ext cx="4248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was great fun for me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1908175" y="3789363"/>
            <a:ext cx="2952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studying stars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1116013" y="5373688"/>
            <a:ext cx="41036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achieve their dreams</a:t>
            </a:r>
          </a:p>
        </p:txBody>
      </p:sp>
      <p:pic>
        <p:nvPicPr>
          <p:cNvPr id="66567" name="Picture 8" descr="标题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0"/>
            <a:ext cx="4248150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7" name="WordArt 9"/>
          <p:cNvSpPr>
            <a:spLocks noChangeArrowheads="1" noChangeShapeType="1"/>
          </p:cNvSpPr>
          <p:nvPr/>
        </p:nvSpPr>
        <p:spPr bwMode="auto">
          <a:xfrm rot="578847">
            <a:off x="0" y="71438"/>
            <a:ext cx="4068763" cy="16287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4821153" scaled="1"/>
                </a:gradFill>
                <a:latin typeface="Comic Sans MS"/>
                <a:ea typeface="+mn-ea"/>
              </a:rPr>
              <a:t>While-reading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6600">
              <a:ln w="9525" cmpd="sng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4821153" scaled="1"/>
              </a:gradFill>
              <a:latin typeface="Comic Sans MS"/>
              <a:ea typeface="+mn-ea"/>
            </a:endParaRPr>
          </a:p>
        </p:txBody>
      </p:sp>
      <p:pic>
        <p:nvPicPr>
          <p:cNvPr id="66569" name="Picture 10" descr="QQ截图201301311313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2276475"/>
            <a:ext cx="16922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0" name="Picture 11" descr="QQ截图201301311313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4706938"/>
            <a:ext cx="2700337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utoUpdateAnimBg="0"/>
      <p:bldP spid="43013" grpId="0" autoUpdateAnimBg="0"/>
      <p:bldP spid="43014" grpId="0" autoUpdateAnimBg="0"/>
      <p:bldP spid="43015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260350"/>
            <a:ext cx="8856663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000" b="1">
                <a:solidFill>
                  <a:srgbClr val="0000FF"/>
                </a:solidFill>
                <a:latin typeface="Times New Roman" pitchFamily="18" charset="0"/>
                <a:cs typeface="+mj-cs"/>
              </a:rPr>
              <a:t>D2 Find facts in the article to support these statements about Patrick Moore. Then write the facts below.</a:t>
            </a:r>
          </a:p>
        </p:txBody>
      </p:sp>
      <p:sp>
        <p:nvSpPr>
          <p:cNvPr id="67586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484313"/>
            <a:ext cx="8893175" cy="1439862"/>
          </a:xfrm>
        </p:spPr>
        <p:txBody>
          <a:bodyPr/>
          <a:lstStyle/>
          <a:p>
            <a:pPr>
              <a:lnSpc>
                <a:spcPct val="125000"/>
              </a:lnSpc>
              <a:spcBef>
                <a:spcPct val="25000"/>
              </a:spcBef>
              <a:buFontTx/>
              <a:buNone/>
            </a:pP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1 Patrick Moore thinks the night sky is beautiful. (It looked like…)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50825" y="2636838"/>
            <a:ext cx="8424863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It looked like black velvet with a million diamonds on it.</a:t>
            </a:r>
          </a:p>
        </p:txBody>
      </p:sp>
      <p:pic>
        <p:nvPicPr>
          <p:cNvPr id="67588" name="Picture 5" descr="QQ截图201301311313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81463"/>
            <a:ext cx="3203575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Rectangle 6"/>
          <p:cNvSpPr>
            <a:spLocks noChangeArrowheads="1"/>
          </p:cNvSpPr>
          <p:nvPr/>
        </p:nvSpPr>
        <p:spPr bwMode="auto">
          <a:xfrm>
            <a:off x="3132138" y="3429000"/>
            <a:ext cx="624998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2 Patrick Moore and his mother spent many exciting moments looking at the stars. (Sometimes we saw…)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3276600" y="5516563"/>
            <a:ext cx="6192838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Sometimes we saw stars shooting brightly across the sky.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utoUpdateAnimBg="0"/>
      <p:bldP spid="44039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ChangeArrowheads="1"/>
          </p:cNvSpPr>
          <p:nvPr>
            <p:ph idx="1"/>
          </p:nvPr>
        </p:nvSpPr>
        <p:spPr>
          <a:xfrm>
            <a:off x="539750" y="836613"/>
            <a:ext cx="8229600" cy="452596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 smtClean="0">
                <a:latin typeface="Times New Roman" pitchFamily="18" charset="0"/>
                <a:cs typeface="Times New Roman" pitchFamily="18" charset="0"/>
              </a:rPr>
              <a:t>3 Many people like watching Patrick Moore’s TV programme. (I am proud of …)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900113" y="2192338"/>
            <a:ext cx="7559675" cy="1163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am proud of my TV programme — it has lasted for more than 50 years!</a:t>
            </a:r>
          </a:p>
        </p:txBody>
      </p:sp>
      <p:pic>
        <p:nvPicPr>
          <p:cNvPr id="68611" name="Picture 4" descr="QQ截图201301311313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3716338"/>
            <a:ext cx="3419475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1052513"/>
            <a:ext cx="7793037" cy="146208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>
                <a:latin typeface="Times New Roman" pitchFamily="18" charset="0"/>
                <a:cs typeface="+mj-cs"/>
              </a:rPr>
              <a:t>D3 In groups, discuss how Patrick Moore turned his hobby into his career.</a:t>
            </a:r>
          </a:p>
        </p:txBody>
      </p:sp>
      <p:pic>
        <p:nvPicPr>
          <p:cNvPr id="69634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3152775"/>
            <a:ext cx="4284662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ChangeArrowheads="1"/>
          </p:cNvSpPr>
          <p:nvPr/>
        </p:nvSpPr>
        <p:spPr bwMode="auto">
          <a:xfrm>
            <a:off x="539750" y="260350"/>
            <a:ext cx="2254250" cy="588963"/>
          </a:xfrm>
          <a:prstGeom prst="rect">
            <a:avLst/>
          </a:prstGeom>
          <a:solidFill>
            <a:srgbClr val="FFFF99">
              <a:alpha val="89803"/>
            </a:srgbClr>
          </a:solidFill>
          <a:ln w="9525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</a:rPr>
              <a:t>Grammar</a:t>
            </a:r>
          </a:p>
        </p:txBody>
      </p:sp>
      <p:sp>
        <p:nvSpPr>
          <p:cNvPr id="30722" name="Rectangle 3"/>
          <p:cNvSpPr>
            <a:spLocks noChangeArrowheads="1"/>
          </p:cNvSpPr>
          <p:nvPr/>
        </p:nvSpPr>
        <p:spPr bwMode="auto">
          <a:xfrm>
            <a:off x="539750" y="2565400"/>
            <a:ext cx="2071688" cy="588963"/>
          </a:xfrm>
          <a:prstGeom prst="rect">
            <a:avLst/>
          </a:prstGeom>
          <a:solidFill>
            <a:srgbClr val="FFFF99">
              <a:alpha val="89803"/>
            </a:srgbClr>
          </a:solidFill>
          <a:ln w="9525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</a:rPr>
              <a:t>Speaking</a:t>
            </a:r>
          </a:p>
        </p:txBody>
      </p:sp>
      <p:sp>
        <p:nvSpPr>
          <p:cNvPr id="30723" name="Rectangle 4"/>
          <p:cNvSpPr>
            <a:spLocks noChangeArrowheads="1"/>
          </p:cNvSpPr>
          <p:nvPr/>
        </p:nvSpPr>
        <p:spPr bwMode="auto">
          <a:xfrm>
            <a:off x="539750" y="4797425"/>
            <a:ext cx="1800225" cy="588963"/>
          </a:xfrm>
          <a:prstGeom prst="rect">
            <a:avLst/>
          </a:prstGeom>
          <a:solidFill>
            <a:srgbClr val="FFFF99">
              <a:alpha val="89803"/>
            </a:srgbClr>
          </a:solidFill>
          <a:ln w="9525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chemeClr val="tx2"/>
                </a:solidFill>
                <a:latin typeface="Times New Roman" pitchFamily="18" charset="0"/>
              </a:rPr>
              <a:t>Writing</a:t>
            </a: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468313" y="908050"/>
            <a:ext cx="8208962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Learn how to use adverbial clauses of time with the conjunction when.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Learn how to use used to / did not used to.</a:t>
            </a:r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468313" y="3141663"/>
            <a:ext cx="8316912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Learn how to stress some two-syllable words used as both nouns and verbs.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Talk about what job to do in the future.</a:t>
            </a:r>
          </a:p>
        </p:txBody>
      </p:sp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468313" y="5516563"/>
            <a:ext cx="45354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</a:rPr>
              <a:t>Write a short article about your favourite hobby.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流程图: 文档 13"/>
          <p:cNvSpPr>
            <a:spLocks noChangeArrowheads="1"/>
          </p:cNvSpPr>
          <p:nvPr/>
        </p:nvSpPr>
        <p:spPr bwMode="auto">
          <a:xfrm flipV="1">
            <a:off x="0" y="5429250"/>
            <a:ext cx="9144000" cy="1428750"/>
          </a:xfrm>
          <a:prstGeom prst="flowChartDocument">
            <a:avLst/>
          </a:prstGeom>
          <a:solidFill>
            <a:srgbClr val="FFFF99"/>
          </a:solidFill>
          <a:ln w="25400" cmpd="sng">
            <a:solidFill>
              <a:srgbClr val="FFFF99"/>
            </a:solidFill>
            <a:miter lim="800000"/>
            <a:headEnd/>
            <a:tailEnd/>
          </a:ln>
          <a:effectLst>
            <a:outerShdw dist="38100" dir="16200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2B16A"/>
              </a:solidFill>
              <a:latin typeface="Calibri" pitchFamily="34" charset="0"/>
              <a:ea typeface="+mn-ea"/>
            </a:endParaRPr>
          </a:p>
        </p:txBody>
      </p:sp>
      <p:pic>
        <p:nvPicPr>
          <p:cNvPr id="70658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4757738"/>
            <a:ext cx="2428875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Box 1"/>
          <p:cNvSpPr txBox="1">
            <a:spLocks noChangeArrowheads="1"/>
          </p:cNvSpPr>
          <p:nvPr/>
        </p:nvSpPr>
        <p:spPr bwMode="auto">
          <a:xfrm>
            <a:off x="2000250" y="357188"/>
            <a:ext cx="7072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>
                <a:solidFill>
                  <a:srgbClr val="392B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oper Black" pitchFamily="18" charset="0"/>
                <a:ea typeface="+mn-ea"/>
              </a:rPr>
              <a:t>Group discussion </a:t>
            </a:r>
            <a:endParaRPr lang="zh-CN" altLang="en-US" sz="3600" b="1">
              <a:solidFill>
                <a:srgbClr val="392B4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oper Black" pitchFamily="18" charset="0"/>
              <a:ea typeface="+mn-ea"/>
            </a:endParaRPr>
          </a:p>
        </p:txBody>
      </p:sp>
      <p:sp>
        <p:nvSpPr>
          <p:cNvPr id="47109" name="TextBox 2"/>
          <p:cNvSpPr txBox="1">
            <a:spLocks noChangeArrowheads="1"/>
          </p:cNvSpPr>
          <p:nvPr/>
        </p:nvSpPr>
        <p:spPr bwMode="auto">
          <a:xfrm>
            <a:off x="0" y="17145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FC000"/>
                </a:solidFill>
                <a:latin typeface="Calibri" pitchFamily="34" charset="0"/>
              </a:rPr>
              <a:t>How can we make our hobby into our career?</a:t>
            </a:r>
            <a:endParaRPr lang="zh-CN" altLang="en-US" sz="3600" b="1">
              <a:solidFill>
                <a:srgbClr val="FFC000"/>
              </a:solidFill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70661" name="圆角矩形 9"/>
          <p:cNvSpPr>
            <a:spLocks noChangeArrowheads="1"/>
          </p:cNvSpPr>
          <p:nvPr/>
        </p:nvSpPr>
        <p:spPr bwMode="auto">
          <a:xfrm>
            <a:off x="5143500" y="3643313"/>
            <a:ext cx="2428875" cy="1071562"/>
          </a:xfrm>
          <a:prstGeom prst="roundRect">
            <a:avLst>
              <a:gd name="adj" fmla="val 16667"/>
            </a:avLst>
          </a:prstGeom>
          <a:solidFill>
            <a:srgbClr val="93CDDD"/>
          </a:solidFill>
          <a:ln w="25400">
            <a:solidFill>
              <a:srgbClr val="B7DEE8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1E1C11"/>
                </a:solidFill>
                <a:latin typeface="Kristen ITC"/>
              </a:rPr>
              <a:t>career</a:t>
            </a:r>
            <a:endParaRPr lang="zh-CN" altLang="en-US" sz="3200">
              <a:solidFill>
                <a:srgbClr val="1E1C11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70662" name="右弧形箭头 10"/>
          <p:cNvSpPr>
            <a:spLocks noChangeArrowheads="1"/>
          </p:cNvSpPr>
          <p:nvPr/>
        </p:nvSpPr>
        <p:spPr bwMode="auto">
          <a:xfrm rot="-5109935">
            <a:off x="3875088" y="804863"/>
            <a:ext cx="1319212" cy="4513262"/>
          </a:xfrm>
          <a:prstGeom prst="curvedLeftArrow">
            <a:avLst>
              <a:gd name="adj1" fmla="val 25009"/>
              <a:gd name="adj2" fmla="val 50003"/>
              <a:gd name="adj3" fmla="val 25000"/>
            </a:avLst>
          </a:prstGeom>
          <a:solidFill>
            <a:schemeClr val="accent1"/>
          </a:solidFill>
          <a:ln w="25400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Calibri" pitchFamily="34" charset="0"/>
              <a:ea typeface="华文楷体" pitchFamily="2" charset="-122"/>
            </a:endParaRPr>
          </a:p>
        </p:txBody>
      </p:sp>
      <p:sp>
        <p:nvSpPr>
          <p:cNvPr id="70663" name="圆角矩形 8"/>
          <p:cNvSpPr>
            <a:spLocks noChangeArrowheads="1"/>
          </p:cNvSpPr>
          <p:nvPr/>
        </p:nvSpPr>
        <p:spPr bwMode="auto">
          <a:xfrm>
            <a:off x="571500" y="3571875"/>
            <a:ext cx="2428875" cy="1071563"/>
          </a:xfrm>
          <a:prstGeom prst="roundRect">
            <a:avLst>
              <a:gd name="adj" fmla="val 16667"/>
            </a:avLst>
          </a:prstGeom>
          <a:solidFill>
            <a:srgbClr val="CCFF33"/>
          </a:solidFill>
          <a:ln w="25400">
            <a:solidFill>
              <a:srgbClr val="CCFF66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3200">
                <a:solidFill>
                  <a:srgbClr val="1E1C11"/>
                </a:solidFill>
                <a:latin typeface="Kristen ITC"/>
              </a:rPr>
              <a:t>hobby</a:t>
            </a:r>
            <a:endParaRPr lang="zh-CN" altLang="en-US" sz="3200">
              <a:solidFill>
                <a:srgbClr val="1E1C11"/>
              </a:solidFill>
              <a:latin typeface="Kristen ITC"/>
              <a:ea typeface="华文楷体" pitchFamily="2" charset="-122"/>
            </a:endParaRPr>
          </a:p>
        </p:txBody>
      </p:sp>
      <p:sp>
        <p:nvSpPr>
          <p:cNvPr id="70664" name="TextBox 11"/>
          <p:cNvSpPr txBox="1">
            <a:spLocks noChangeArrowheads="1"/>
          </p:cNvSpPr>
          <p:nvPr/>
        </p:nvSpPr>
        <p:spPr bwMode="auto">
          <a:xfrm>
            <a:off x="3214688" y="2857500"/>
            <a:ext cx="2286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Franklin Gothic Book"/>
              </a:rPr>
              <a:t>achieve your dream</a:t>
            </a:r>
            <a:endParaRPr lang="zh-CN" altLang="en-US">
              <a:latin typeface="Franklin Gothic Book"/>
              <a:ea typeface="华文楷体" pitchFamily="2" charset="-122"/>
            </a:endParaRPr>
          </a:p>
        </p:txBody>
      </p:sp>
      <p:pic>
        <p:nvPicPr>
          <p:cNvPr id="70665" name="矩形 1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3525" y="3413125"/>
            <a:ext cx="2706688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313" y="188913"/>
            <a:ext cx="6070600" cy="57626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sz="3400">
                <a:cs typeface="+mj-cs"/>
              </a:rPr>
              <a:t>短语收藏夹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765175"/>
            <a:ext cx="4391025" cy="5616575"/>
          </a:xfrm>
        </p:spPr>
        <p:txBody>
          <a:bodyPr>
            <a:normAutofit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in the future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used to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go outside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look like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more and more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grow up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go sailing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the beginning of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groups of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in a ... way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be proud of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last for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Wingdings 2"/>
              <a:buChar char=""/>
              <a:defRPr/>
            </a:pPr>
            <a:r>
              <a:rPr lang="en-US" sz="2600" dirty="0"/>
              <a:t>achieve one’s dream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5003800" y="692150"/>
            <a:ext cx="3313113" cy="57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将来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曾经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外出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看起来像……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越来越多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长大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去进行帆船运动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……的开始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一组组的；一群群的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以……的方式/方法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为……感到自豪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持续</a:t>
            </a:r>
          </a:p>
          <a:p>
            <a:pPr>
              <a:lnSpc>
                <a:spcPct val="115000"/>
              </a:lnSpc>
              <a:spcBef>
                <a:spcPct val="15000"/>
              </a:spcBef>
            </a:pPr>
            <a:r>
              <a:rPr lang="zh-CN" altLang="en-US" sz="2200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实现某人的梦想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1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1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1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13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1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1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1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13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13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13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13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813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ChangeArrowheads="1"/>
          </p:cNvSpPr>
          <p:nvPr>
            <p:ph idx="1"/>
          </p:nvPr>
        </p:nvSpPr>
        <p:spPr>
          <a:xfrm>
            <a:off x="468313" y="692150"/>
            <a:ext cx="8229600" cy="5543550"/>
          </a:xfrm>
        </p:spPr>
        <p:txBody>
          <a:bodyPr/>
          <a:lstStyle/>
          <a:p>
            <a:pPr>
              <a:lnSpc>
                <a:spcPct val="105000"/>
              </a:lnSpc>
              <a:buFontTx/>
              <a:buNone/>
            </a:pPr>
            <a:r>
              <a:rPr lang="zh-CN" altLang="en-US" sz="2600" smtClean="0"/>
              <a:t>根据中文意思完成句子。</a:t>
            </a:r>
          </a:p>
          <a:p>
            <a:pPr>
              <a:lnSpc>
                <a:spcPct val="105000"/>
              </a:lnSpc>
              <a:buFontTx/>
              <a:buNone/>
            </a:pPr>
            <a:r>
              <a:rPr lang="en-US" altLang="zh-CN" sz="2600" smtClean="0"/>
              <a:t>1. </a:t>
            </a:r>
            <a:r>
              <a:rPr lang="zh-CN" altLang="en-US" sz="2600" smtClean="0"/>
              <a:t>他能够用简单的方法解答这道题。</a:t>
            </a:r>
          </a:p>
          <a:p>
            <a:pPr>
              <a:lnSpc>
                <a:spcPct val="105000"/>
              </a:lnSpc>
              <a:buFontTx/>
              <a:buNone/>
            </a:pPr>
            <a:r>
              <a:rPr lang="zh-CN" altLang="en-US" sz="2600" smtClean="0"/>
              <a:t>	</a:t>
            </a:r>
            <a:r>
              <a:rPr lang="en-US" altLang="zh-CN" sz="2600" smtClean="0"/>
              <a:t>He can work out the problem ____ ____ ____ ____.</a:t>
            </a:r>
          </a:p>
          <a:p>
            <a:pPr>
              <a:lnSpc>
                <a:spcPct val="105000"/>
              </a:lnSpc>
              <a:buFontTx/>
              <a:buNone/>
            </a:pPr>
            <a:r>
              <a:rPr lang="en-US" altLang="zh-CN" sz="2600" smtClean="0"/>
              <a:t>2. </a:t>
            </a:r>
            <a:r>
              <a:rPr lang="zh-CN" altLang="en-US" sz="2600" smtClean="0"/>
              <a:t>外面正下着雨，你最好不要外出。</a:t>
            </a:r>
          </a:p>
          <a:p>
            <a:pPr>
              <a:lnSpc>
                <a:spcPct val="105000"/>
              </a:lnSpc>
              <a:buFontTx/>
              <a:buNone/>
            </a:pPr>
            <a:r>
              <a:rPr lang="zh-CN" altLang="en-US" sz="2600" smtClean="0"/>
              <a:t>	</a:t>
            </a:r>
            <a:r>
              <a:rPr lang="en-US" altLang="zh-CN" sz="2600" smtClean="0"/>
              <a:t>It’s raining outside. You had better not ____ ____.</a:t>
            </a:r>
          </a:p>
          <a:p>
            <a:pPr>
              <a:lnSpc>
                <a:spcPct val="105000"/>
              </a:lnSpc>
              <a:buFontTx/>
              <a:buNone/>
            </a:pPr>
            <a:r>
              <a:rPr lang="en-US" altLang="zh-CN" sz="2600" smtClean="0"/>
              <a:t>3. </a:t>
            </a:r>
            <a:r>
              <a:rPr lang="zh-CN" altLang="en-US" sz="2600" smtClean="0"/>
              <a:t>我们未来的生活会更加精彩。</a:t>
            </a:r>
          </a:p>
          <a:p>
            <a:pPr>
              <a:lnSpc>
                <a:spcPct val="105000"/>
              </a:lnSpc>
              <a:buFontTx/>
              <a:buNone/>
            </a:pPr>
            <a:r>
              <a:rPr lang="zh-CN" altLang="en-US" sz="2600" smtClean="0"/>
              <a:t>	</a:t>
            </a:r>
            <a:r>
              <a:rPr lang="en-US" altLang="zh-CN" sz="2600" smtClean="0"/>
              <a:t>Our life ____ ____ ____ will be more wonderful.</a:t>
            </a:r>
          </a:p>
          <a:p>
            <a:pPr>
              <a:lnSpc>
                <a:spcPct val="105000"/>
              </a:lnSpc>
              <a:buFontTx/>
              <a:buNone/>
            </a:pPr>
            <a:r>
              <a:rPr lang="en-US" altLang="zh-CN" sz="2600" smtClean="0"/>
              <a:t>4. </a:t>
            </a:r>
            <a:r>
              <a:rPr lang="zh-CN" altLang="en-US" sz="2600" smtClean="0"/>
              <a:t>越来越多的人喜欢看</a:t>
            </a:r>
            <a:r>
              <a:rPr lang="en-US" altLang="zh-CN" sz="2600" smtClean="0"/>
              <a:t>《</a:t>
            </a:r>
            <a:r>
              <a:rPr lang="zh-CN" altLang="en-US" sz="2600" smtClean="0"/>
              <a:t>我是歌手</a:t>
            </a:r>
            <a:r>
              <a:rPr lang="en-US" altLang="zh-CN" sz="2600" smtClean="0"/>
              <a:t>》</a:t>
            </a:r>
            <a:r>
              <a:rPr lang="zh-CN" altLang="en-US" sz="2600" smtClean="0"/>
              <a:t>。</a:t>
            </a:r>
          </a:p>
          <a:p>
            <a:pPr>
              <a:lnSpc>
                <a:spcPct val="105000"/>
              </a:lnSpc>
              <a:buFontTx/>
              <a:buNone/>
            </a:pPr>
            <a:r>
              <a:rPr lang="zh-CN" altLang="en-US" sz="2600" smtClean="0"/>
              <a:t>	 </a:t>
            </a:r>
            <a:r>
              <a:rPr lang="en-US" altLang="zh-CN" sz="2600" smtClean="0"/>
              <a:t>____ ____ ____ people like watching </a:t>
            </a:r>
            <a:r>
              <a:rPr lang="en-US" altLang="zh-CN" sz="2600" i="1" smtClean="0"/>
              <a:t>I Am a Singer</a:t>
            </a:r>
            <a:r>
              <a:rPr lang="en-US" altLang="zh-CN" sz="2600" smtClean="0"/>
              <a:t>.</a:t>
            </a:r>
          </a:p>
          <a:p>
            <a:pPr>
              <a:lnSpc>
                <a:spcPct val="105000"/>
              </a:lnSpc>
              <a:buFontTx/>
              <a:buNone/>
            </a:pPr>
            <a:r>
              <a:rPr lang="en-US" altLang="zh-CN" sz="2600" smtClean="0"/>
              <a:t>5. </a:t>
            </a:r>
            <a:r>
              <a:rPr lang="zh-CN" altLang="en-US" sz="2600" smtClean="0"/>
              <a:t>这个奥运冠军为自己感到自豪。</a:t>
            </a:r>
          </a:p>
          <a:p>
            <a:pPr>
              <a:lnSpc>
                <a:spcPct val="105000"/>
              </a:lnSpc>
              <a:buFontTx/>
              <a:buNone/>
            </a:pPr>
            <a:r>
              <a:rPr lang="zh-CN" altLang="en-US" sz="2600" smtClean="0"/>
              <a:t>	</a:t>
            </a:r>
            <a:r>
              <a:rPr lang="en-US" altLang="zh-CN" sz="2600" smtClean="0"/>
              <a:t>The Olympic champion ____ ____ ____ himself.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5364163" y="1676400"/>
            <a:ext cx="2316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in an easy way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6588125" y="2684463"/>
            <a:ext cx="1720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go outside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051050" y="3692525"/>
            <a:ext cx="1941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in the future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971550" y="4627563"/>
            <a:ext cx="2366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More and more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4284663" y="5589588"/>
            <a:ext cx="2582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is / was proud of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autoUpdateAnimBg="0"/>
      <p:bldP spid="50180" grpId="0" autoUpdateAnimBg="0"/>
      <p:bldP spid="50181" grpId="0" autoUpdateAnimBg="0"/>
      <p:bldP spid="50182" grpId="0" autoUpdateAnimBg="0"/>
      <p:bldP spid="50183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ChangeArrowheads="1"/>
          </p:cNvSpPr>
          <p:nvPr>
            <p:ph idx="1"/>
          </p:nvPr>
        </p:nvSpPr>
        <p:spPr>
          <a:xfrm>
            <a:off x="468313" y="765175"/>
            <a:ext cx="8085137" cy="5389563"/>
          </a:xfrm>
        </p:spPr>
        <p:txBody>
          <a:bodyPr/>
          <a:lstStyle/>
          <a:p>
            <a:pPr>
              <a:lnSpc>
                <a:spcPct val="115000"/>
              </a:lnSpc>
              <a:buFontTx/>
              <a:buNone/>
            </a:pPr>
            <a:r>
              <a:rPr lang="en-US" altLang="zh-CN" sz="2600" b="1" smtClean="0"/>
              <a:t>6. </a:t>
            </a:r>
            <a:r>
              <a:rPr lang="zh-CN" altLang="en-US" sz="2600" b="1" smtClean="0"/>
              <a:t>我曾经在一所中学工作过。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b="1" smtClean="0"/>
              <a:t>	</a:t>
            </a:r>
            <a:r>
              <a:rPr lang="en-US" altLang="zh-CN" sz="2600" b="1" smtClean="0"/>
              <a:t>I ____ ____ ____ in a middle school.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600" b="1" smtClean="0"/>
              <a:t>7. </a:t>
            </a:r>
            <a:r>
              <a:rPr lang="zh-CN" altLang="en-US" sz="2600" b="1" smtClean="0"/>
              <a:t>那个女人看起来像你妈妈。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b="1" smtClean="0"/>
              <a:t>	</a:t>
            </a:r>
            <a:r>
              <a:rPr lang="en-US" altLang="zh-CN" sz="2600" b="1" smtClean="0"/>
              <a:t>That woman ____ ____ your mother.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600" b="1" smtClean="0"/>
              <a:t>8. </a:t>
            </a:r>
            <a:r>
              <a:rPr lang="zh-CN" altLang="en-US" sz="2600" b="1" smtClean="0"/>
              <a:t>这个周末他会去驾帆船。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b="1" smtClean="0"/>
              <a:t>	</a:t>
            </a:r>
            <a:r>
              <a:rPr lang="en-US" altLang="zh-CN" sz="2600" b="1" smtClean="0"/>
              <a:t>He will ____ ____ this weekend.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en-US" altLang="zh-CN" sz="2600" b="1" smtClean="0"/>
              <a:t>9. </a:t>
            </a:r>
            <a:r>
              <a:rPr lang="zh-CN" altLang="en-US" sz="2600" b="1" smtClean="0"/>
              <a:t>我在一个小城镇长大。</a:t>
            </a:r>
          </a:p>
          <a:p>
            <a:pPr>
              <a:lnSpc>
                <a:spcPct val="115000"/>
              </a:lnSpc>
              <a:buFontTx/>
              <a:buNone/>
            </a:pPr>
            <a:r>
              <a:rPr lang="zh-CN" altLang="en-US" sz="2600" b="1" smtClean="0"/>
              <a:t>	</a:t>
            </a:r>
            <a:r>
              <a:rPr lang="en-US" altLang="zh-CN" sz="2600" b="1" smtClean="0"/>
              <a:t>I ____ ____ in a small town</a:t>
            </a:r>
            <a:r>
              <a:rPr lang="en-US" altLang="zh-CN" sz="2600" smtClean="0"/>
              <a:t>.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187450" y="1243013"/>
            <a:ext cx="2060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used to work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2916238" y="2324100"/>
            <a:ext cx="1570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looks like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1981200" y="3429000"/>
            <a:ext cx="1601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go sailing</a:t>
            </a: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1187450" y="4437063"/>
            <a:ext cx="1349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Franklin Gothic Book"/>
                <a:ea typeface="华文楷体" pitchFamily="2" charset="-122"/>
              </a:rPr>
              <a:t>grew up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utoUpdateAnimBg="0"/>
      <p:bldP spid="51204" grpId="0" autoUpdateAnimBg="0"/>
      <p:bldP spid="51205" grpId="0" autoUpdateAnimBg="0"/>
      <p:bldP spid="5120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476250"/>
            <a:ext cx="52197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>
                <a:solidFill>
                  <a:srgbClr val="FFCC00"/>
                </a:solidFill>
                <a:latin typeface="Comic Sans MS" pitchFamily="66" charset="0"/>
                <a:cs typeface="+mj-cs"/>
              </a:rPr>
              <a:t>What can you see in this picture?</a:t>
            </a:r>
          </a:p>
        </p:txBody>
      </p:sp>
      <p:pic>
        <p:nvPicPr>
          <p:cNvPr id="31746" name="Picture 2" descr="00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477000" y="3581400"/>
            <a:ext cx="1400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Franklin Gothic Book"/>
              </a:rPr>
              <a:t>stars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tw_xt_2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5861050" y="304800"/>
            <a:ext cx="328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FFCC"/>
                </a:solidFill>
                <a:latin typeface="Franklin Gothic Book"/>
              </a:rPr>
              <a:t>a map of stars</a:t>
            </a:r>
          </a:p>
        </p:txBody>
      </p:sp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5562600" y="2057400"/>
            <a:ext cx="3562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FFCC"/>
                </a:solidFill>
                <a:latin typeface="Franklin Gothic Book"/>
              </a:rPr>
              <a:t>billions of stars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20091115104701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425450"/>
            <a:ext cx="8915400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0130000001991612124837312296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0"/>
            <a:ext cx="8382000" cy="6858000"/>
          </a:xfrm>
        </p:spPr>
      </p:pic>
      <p:sp>
        <p:nvSpPr>
          <p:cNvPr id="11267" name="Oval 3"/>
          <p:cNvSpPr>
            <a:spLocks noChangeArrowheads="1"/>
          </p:cNvSpPr>
          <p:nvPr/>
        </p:nvSpPr>
        <p:spPr bwMode="auto">
          <a:xfrm rot="3614379">
            <a:off x="6301581" y="815181"/>
            <a:ext cx="3170238" cy="1295400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华文楷体" pitchFamily="2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172200" y="3657600"/>
            <a:ext cx="297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CCFF33"/>
                </a:solidFill>
                <a:latin typeface="Franklin Gothic Book"/>
                <a:ea typeface="华文楷体" pitchFamily="2" charset="-122"/>
              </a:rPr>
              <a:t>北斗七星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562600" y="4419600"/>
            <a:ext cx="3206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CCFF33"/>
                </a:solidFill>
                <a:latin typeface="Franklin Gothic Book"/>
              </a:rPr>
              <a:t>groups of stars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68" grpId="0" autoUpdateAnimBg="0"/>
      <p:bldP spid="1126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xinsrc_7bbb1fe35cd54f94a98538ca46d547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50" y="1066800"/>
            <a:ext cx="32194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AutoShape 3"/>
          <p:cNvSpPr>
            <a:spLocks noChangeArrowheads="1"/>
          </p:cNvSpPr>
          <p:nvPr/>
        </p:nvSpPr>
        <p:spPr bwMode="auto">
          <a:xfrm>
            <a:off x="76200" y="1524000"/>
            <a:ext cx="3124200" cy="685800"/>
          </a:xfrm>
          <a:prstGeom prst="homePlate">
            <a:avLst>
              <a:gd name="adj" fmla="val 113889"/>
            </a:avLst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华文楷体" pitchFamily="2" charset="-122"/>
            </a:endParaRPr>
          </a:p>
        </p:txBody>
      </p:sp>
      <p:sp>
        <p:nvSpPr>
          <p:cNvPr id="35843" name="AutoShape 4"/>
          <p:cNvSpPr>
            <a:spLocks noChangeArrowheads="1"/>
          </p:cNvSpPr>
          <p:nvPr/>
        </p:nvSpPr>
        <p:spPr bwMode="auto">
          <a:xfrm>
            <a:off x="5410200" y="2895600"/>
            <a:ext cx="3429000" cy="1323975"/>
          </a:xfrm>
          <a:prstGeom prst="leftArrow">
            <a:avLst>
              <a:gd name="adj1" fmla="val 50000"/>
              <a:gd name="adj2" fmla="val 64748"/>
            </a:avLst>
          </a:prstGeom>
          <a:noFill/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华文楷体" pitchFamily="2" charset="-122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6019800" y="3200400"/>
            <a:ext cx="289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latin typeface="Franklin Gothic Book"/>
              </a:rPr>
              <a:t>Jupiter </a:t>
            </a:r>
            <a:r>
              <a:rPr lang="zh-CN" altLang="en-US" sz="3600" b="1">
                <a:solidFill>
                  <a:srgbClr val="FF0066"/>
                </a:solidFill>
                <a:latin typeface="Franklin Gothic Book"/>
                <a:ea typeface="华文楷体" pitchFamily="2" charset="-122"/>
              </a:rPr>
              <a:t>木星</a:t>
            </a: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2895600" y="228600"/>
            <a:ext cx="1679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Franklin Gothic Book"/>
              </a:rPr>
              <a:t>planet</a:t>
            </a:r>
          </a:p>
        </p:txBody>
      </p:sp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152400" y="1568450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66"/>
                </a:solidFill>
                <a:latin typeface="Franklin Gothic Book"/>
              </a:rPr>
              <a:t>Venus </a:t>
            </a:r>
            <a:r>
              <a:rPr lang="zh-CN" altLang="en-US" sz="3600" b="1">
                <a:solidFill>
                  <a:srgbClr val="FF0066"/>
                </a:solidFill>
                <a:latin typeface="Franklin Gothic Book"/>
                <a:ea typeface="华文楷体" pitchFamily="2" charset="-122"/>
              </a:rPr>
              <a:t>金星</a:t>
            </a: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1185</Words>
  <PresentationFormat>全屏显示(4:3)</PresentationFormat>
  <Paragraphs>265</Paragraphs>
  <Slides>43</Slides>
  <Notes>1</Notes>
  <HiddenSlides>0</HiddenSlides>
  <MMClips>20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演示文稿设计模板</vt:lpstr>
      </vt:variant>
      <vt:variant>
        <vt:i4>13</vt:i4>
      </vt:variant>
      <vt:variant>
        <vt:lpstr>幻灯片标题</vt:lpstr>
      </vt:variant>
      <vt:variant>
        <vt:i4>43</vt:i4>
      </vt:variant>
    </vt:vector>
  </HeadingPairs>
  <TitlesOfParts>
    <vt:vector size="70" baseType="lpstr">
      <vt:lpstr>Calibri</vt:lpstr>
      <vt:lpstr>宋体</vt:lpstr>
      <vt:lpstr>Arial</vt:lpstr>
      <vt:lpstr>Franklin Gothic Medium</vt:lpstr>
      <vt:lpstr>隶书</vt:lpstr>
      <vt:lpstr>Franklin Gothic Book</vt:lpstr>
      <vt:lpstr>华文楷体</vt:lpstr>
      <vt:lpstr>Wingdings 2</vt:lpstr>
      <vt:lpstr>Albertus Extra Bold</vt:lpstr>
      <vt:lpstr>Times New Roman</vt:lpstr>
      <vt:lpstr>Bradley Hand ITC</vt:lpstr>
      <vt:lpstr>Cooper Black</vt:lpstr>
      <vt:lpstr>Kristen ITC</vt:lpstr>
      <vt:lpstr>Comic Sans MS</vt:lpstr>
      <vt:lpstr>Office 主题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加油！成功等着你！！</dc:creator>
  <cp:lastModifiedBy>Microsoft</cp:lastModifiedBy>
  <cp:revision>2</cp:revision>
  <dcterms:created xsi:type="dcterms:W3CDTF">2015-06-20T07:55:56Z</dcterms:created>
  <dcterms:modified xsi:type="dcterms:W3CDTF">2016-07-14T21:57:17Z</dcterms:modified>
</cp:coreProperties>
</file>