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00" r:id="rId2"/>
    <p:sldId id="316" r:id="rId3"/>
    <p:sldId id="286" r:id="rId4"/>
    <p:sldId id="268" r:id="rId5"/>
    <p:sldId id="264" r:id="rId6"/>
    <p:sldId id="267" r:id="rId7"/>
    <p:sldId id="269" r:id="rId8"/>
    <p:sldId id="312" r:id="rId9"/>
    <p:sldId id="325" r:id="rId10"/>
    <p:sldId id="311" r:id="rId11"/>
    <p:sldId id="319" r:id="rId12"/>
    <p:sldId id="318" r:id="rId13"/>
    <p:sldId id="313" r:id="rId14"/>
    <p:sldId id="273" r:id="rId15"/>
    <p:sldId id="322" r:id="rId16"/>
    <p:sldId id="279" r:id="rId17"/>
    <p:sldId id="321" r:id="rId18"/>
    <p:sldId id="327" r:id="rId19"/>
    <p:sldId id="282" r:id="rId20"/>
    <p:sldId id="320" r:id="rId21"/>
    <p:sldId id="308" r:id="rId22"/>
    <p:sldId id="315" r:id="rId23"/>
    <p:sldId id="290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12556"/>
    <a:srgbClr val="FC1A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14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241829F-644F-4357-AB1B-E43DB62842CC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3902AD9-4A1A-45A5-AF1F-A4C058971E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1A2DD1-4EDF-4F2B-BEAD-1C13789F266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AF4A9-36E7-4E49-B1C8-342191E0D70F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28D87-1F83-41D6-B259-D8EEB8D8EA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37A84-A0B8-440F-89F2-0EC697FCB6A0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D4AA8-68B0-4A96-96C1-E08F3D8C5E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8BFBE-F963-4A1D-8ABC-C1CFD9AF0FA7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9B08F-AE56-4C14-8065-88AEF1BB2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6800" y="838200"/>
            <a:ext cx="7772400" cy="53784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066800" y="6413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429000" y="6413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29600" y="6413500"/>
            <a:ext cx="914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348D7-4FF0-4A55-A9E4-A3028C728967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8C9C3-EA8E-45FE-8E70-4C323F6AFC04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E25EC-9DB5-4C0C-8CF1-85FA6FD190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1E8BD-713F-48DD-8B56-A7F2874234A5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389B-071F-4896-99F7-CBDA017FF5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A0306-8174-4058-BBA0-701208B3D0AC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90F5F-DF5E-4772-A8A2-F29258118C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9CCBC-C1FF-4B70-B511-DCEACF4DA65F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9B400-28D5-47E5-AB2C-A75BE7A403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03CD8-7CFA-45FA-9C84-4B8372605265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4A672-54A7-4809-AB7B-BE2507F4AD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163A3-E8D9-4726-B040-992271B6E309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94476-C0AD-4748-9DAB-2029059D98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1CC76-0ED1-4F5D-BAC1-CAF2229D0818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B06F1-BC7C-4ACD-9366-C973E21F3A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66767-E372-4743-8EAE-3AE7A1EE9C83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2DED0-7DB5-4262-B972-481ED98DFD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31852F-AAA6-40D2-8F2C-E00F1595C8E8}" type="datetimeFigureOut">
              <a:rPr lang="zh-CN" altLang="en-US"/>
              <a:pPr>
                <a:defRPr/>
              </a:pPr>
              <a:t>2014/4/13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EEB702-7F7D-4AA0-A2B2-4152BDF935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K:\&#29066;&#38634;&#33395;&#31532;&#20116;&#20876;&#31532;&#21313;&#35838;\&#21834;&#21834;&#21834;&#21834;.mp3" TargetMode="Externa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26472;&#29840;\&#33521;&#35821;\lesson6\qing2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audio" Target="file:///I:\&#26472;&#29840;\&#33521;&#35821;\lesson10\3.wa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audio" Target="../media/audio4.wav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BK010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5138" cy="6884988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116013" y="692150"/>
            <a:ext cx="76327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宋体" pitchFamily="2" charset="-122"/>
              </a:rPr>
              <a:t>Lesson 10</a:t>
            </a:r>
            <a:r>
              <a:rPr lang="en-US" altLang="zh-CN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ea typeface="宋体" pitchFamily="2" charset="-122"/>
              </a:rPr>
              <a:t>  I want to watch channel 5.</a:t>
            </a:r>
          </a:p>
        </p:txBody>
      </p:sp>
      <p:pic>
        <p:nvPicPr>
          <p:cNvPr id="15363" name="Picture 4" descr="s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988840"/>
            <a:ext cx="777557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987675" y="4049713"/>
            <a:ext cx="1841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endParaRPr lang="en-US" altLang="zh-CN" sz="3600" b="1" u="sng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  <a:p>
            <a:pPr fontAlgn="auto">
              <a:spcAft>
                <a:spcPts val="0"/>
              </a:spcAft>
              <a:defRPr/>
            </a:pPr>
            <a:endParaRPr lang="en-US" altLang="zh-CN" sz="3600" b="1" u="sng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  <a:p>
            <a:pPr fontAlgn="auto">
              <a:spcAft>
                <a:spcPts val="0"/>
              </a:spcAft>
              <a:defRPr/>
            </a:pPr>
            <a:endParaRPr lang="en-US" altLang="zh-CN" sz="3600" b="1" u="sng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  <a:p>
            <a:pPr fontAlgn="auto">
              <a:spcAft>
                <a:spcPts val="0"/>
              </a:spcAft>
              <a:defRPr/>
            </a:pPr>
            <a:endParaRPr lang="en-US" altLang="zh-CN" sz="3600" b="1" u="sng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835696" y="260648"/>
            <a:ext cx="583331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Wednesday. December.18th </a:t>
            </a:r>
            <a:r>
              <a:rPr lang="en-US" altLang="zh-CN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.2013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5940152" y="5733256"/>
            <a:ext cx="30598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   </a:t>
            </a:r>
            <a:r>
              <a:rPr lang="en-US" altLang="zh-CN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snow2112</a:t>
            </a:r>
            <a:r>
              <a:rPr lang="en-US" altLang="zh-CN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itchFamily="2" charset="-122"/>
              </a:rPr>
              <a:t> </a:t>
            </a:r>
            <a:endParaRPr lang="en-US" altLang="zh-CN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宋体" pitchFamily="2" charset="-122"/>
            </a:endParaRPr>
          </a:p>
        </p:txBody>
      </p:sp>
      <p:sp>
        <p:nvSpPr>
          <p:cNvPr id="15367" name="TextBox 8"/>
          <p:cNvSpPr txBox="1">
            <a:spLocks noChangeArrowheads="1"/>
          </p:cNvSpPr>
          <p:nvPr/>
        </p:nvSpPr>
        <p:spPr bwMode="auto">
          <a:xfrm>
            <a:off x="8077200" y="1484313"/>
            <a:ext cx="1066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15368" name="Picture 1035" descr="0(3)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0"/>
            <a:ext cx="243840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BAS001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矩形 5"/>
          <p:cNvSpPr>
            <a:spLocks noChangeArrowheads="1"/>
          </p:cNvSpPr>
          <p:nvPr/>
        </p:nvSpPr>
        <p:spPr bwMode="auto">
          <a:xfrm rot="10800000" flipV="1">
            <a:off x="1331913" y="260350"/>
            <a:ext cx="6119812" cy="1016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Calibri" pitchFamily="34" charset="0"/>
              </a:rPr>
              <a:t>Let’s play a game.</a:t>
            </a:r>
            <a:endParaRPr lang="zh-CN" altLang="en-US" sz="60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4579" name="矩形 6"/>
          <p:cNvSpPr>
            <a:spLocks noChangeArrowheads="1"/>
          </p:cNvSpPr>
          <p:nvPr/>
        </p:nvSpPr>
        <p:spPr bwMode="auto">
          <a:xfrm>
            <a:off x="1547813" y="1412875"/>
            <a:ext cx="70913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>
                <a:latin typeface="Calibri" pitchFamily="34" charset="0"/>
              </a:rPr>
              <a:t>turn on                 </a:t>
            </a:r>
            <a:r>
              <a:rPr lang="zh-CN" altLang="en-US" sz="3600">
                <a:latin typeface="Calibri" pitchFamily="34" charset="0"/>
              </a:rPr>
              <a:t>打开</a:t>
            </a:r>
          </a:p>
          <a:p>
            <a:pPr>
              <a:lnSpc>
                <a:spcPct val="80000"/>
              </a:lnSpc>
            </a:pPr>
            <a:r>
              <a:rPr lang="en-US" altLang="zh-CN" sz="3600">
                <a:latin typeface="Calibri" pitchFamily="34" charset="0"/>
              </a:rPr>
              <a:t>turn off                 </a:t>
            </a:r>
            <a:r>
              <a:rPr lang="zh-CN" altLang="en-US" sz="3600">
                <a:latin typeface="Calibri" pitchFamily="34" charset="0"/>
              </a:rPr>
              <a:t>关上</a:t>
            </a:r>
            <a:endParaRPr lang="en-US" altLang="zh-CN" sz="360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600">
                <a:latin typeface="Calibri" pitchFamily="34" charset="0"/>
              </a:rPr>
              <a:t>turn  to </a:t>
            </a:r>
            <a:r>
              <a:rPr lang="zh-CN" altLang="en-US" sz="3600">
                <a:latin typeface="Calibri" pitchFamily="34" charset="0"/>
              </a:rPr>
              <a:t>　            转到，翻到</a:t>
            </a:r>
          </a:p>
          <a:p>
            <a:pPr>
              <a:lnSpc>
                <a:spcPct val="80000"/>
              </a:lnSpc>
            </a:pPr>
            <a:r>
              <a:rPr lang="en-US" altLang="zh-CN" sz="3600">
                <a:latin typeface="Calibri" pitchFamily="34" charset="0"/>
              </a:rPr>
              <a:t>open                      </a:t>
            </a:r>
            <a:r>
              <a:rPr lang="zh-CN" altLang="en-US" sz="3600">
                <a:latin typeface="Calibri" pitchFamily="34" charset="0"/>
              </a:rPr>
              <a:t>打开，张开</a:t>
            </a:r>
          </a:p>
          <a:p>
            <a:pPr>
              <a:lnSpc>
                <a:spcPct val="80000"/>
              </a:lnSpc>
            </a:pPr>
            <a:r>
              <a:rPr lang="en-US" altLang="zh-CN" sz="3600">
                <a:latin typeface="Calibri" pitchFamily="34" charset="0"/>
              </a:rPr>
              <a:t>close                      </a:t>
            </a:r>
            <a:r>
              <a:rPr lang="zh-CN" altLang="en-US" sz="3600">
                <a:latin typeface="Calibri" pitchFamily="34" charset="0"/>
              </a:rPr>
              <a:t>合上，关上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一、用</a:t>
            </a:r>
            <a:r>
              <a:rPr lang="en-US" altLang="zh-CN" smtClean="0"/>
              <a:t>turn on</a:t>
            </a:r>
            <a:r>
              <a:rPr lang="zh-CN" altLang="en-US" smtClean="0"/>
              <a:t>和 </a:t>
            </a:r>
            <a:r>
              <a:rPr lang="en-US" altLang="zh-CN" smtClean="0"/>
              <a:t>open</a:t>
            </a:r>
            <a:r>
              <a:rPr lang="zh-CN" altLang="en-US" smtClean="0"/>
              <a:t>填空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9144000" cy="4824189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 the book, please.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 the radio, please.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 the window, please.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 the eyes, please.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 the tap</a:t>
            </a:r>
            <a:r>
              <a:rPr lang="zh-CN" altLang="en-US" sz="4000" dirty="0" smtClean="0"/>
              <a:t> （</a:t>
            </a:r>
            <a:r>
              <a:rPr lang="zh-CN" altLang="en-US" sz="4000" smtClean="0"/>
              <a:t>水龙头）</a:t>
            </a:r>
            <a:r>
              <a:rPr lang="en-US" altLang="zh-CN" sz="4000" smtClean="0"/>
              <a:t>please</a:t>
            </a:r>
            <a:r>
              <a:rPr lang="en-US" altLang="zh-CN" sz="4000" dirty="0" smtClean="0"/>
              <a:t>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__________ the TV, please.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971550" y="98107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66"/>
                </a:solidFill>
                <a:latin typeface="Calibri" pitchFamily="34" charset="0"/>
              </a:rPr>
              <a:t>Open 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971550" y="1773238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Turn on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84213" y="249237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Open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900113" y="3213100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Open 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827088" y="4005263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Turn on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755650" y="4724400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Turn 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  <p:bldP spid="163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二、用</a:t>
            </a:r>
            <a:r>
              <a:rPr lang="en-US" altLang="zh-CN" sz="4000" smtClean="0"/>
              <a:t>turn off,turn to</a:t>
            </a:r>
            <a:r>
              <a:rPr lang="zh-CN" altLang="en-US" sz="4000" smtClean="0"/>
              <a:t>和 </a:t>
            </a:r>
            <a:r>
              <a:rPr lang="en-US" altLang="zh-CN" sz="4000" smtClean="0"/>
              <a:t>close</a:t>
            </a:r>
            <a:r>
              <a:rPr lang="zh-CN" altLang="en-US" sz="4000" smtClean="0"/>
              <a:t>填空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8458200" cy="5114925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 the mouth, please.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 the lamp(</a:t>
            </a:r>
            <a:r>
              <a:rPr lang="zh-CN" altLang="en-US" sz="3600" dirty="0" smtClean="0"/>
              <a:t>电灯</a:t>
            </a:r>
            <a:r>
              <a:rPr lang="zh-CN" altLang="en-US" sz="4000" dirty="0" smtClean="0"/>
              <a:t>）</a:t>
            </a:r>
            <a:r>
              <a:rPr lang="en-US" altLang="zh-CN" sz="4000" dirty="0" smtClean="0"/>
              <a:t>, please.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 the door, please.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 the box, please.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________the tap</a:t>
            </a:r>
            <a:r>
              <a:rPr lang="zh-CN" altLang="en-US" sz="3600" dirty="0" smtClean="0"/>
              <a:t>（水龙头），</a:t>
            </a:r>
            <a:r>
              <a:rPr lang="en-US" altLang="zh-CN" sz="4000" dirty="0" smtClean="0"/>
              <a:t>please.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altLang="zh-CN" sz="4000" dirty="0" smtClean="0"/>
              <a:t>__________Channel 8 , please.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971550" y="98107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Close 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971550" y="1773238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Turn off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84213" y="249237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Close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900113" y="3213100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Close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827088" y="4005263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Turn off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755650" y="4724400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66"/>
                </a:solidFill>
                <a:latin typeface="Calibri" pitchFamily="34" charset="0"/>
              </a:rPr>
              <a:t>Turn to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  <p:bldP spid="23559" grpId="0"/>
      <p:bldP spid="23560" grpId="0"/>
      <p:bldP spid="235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0" y="476250"/>
            <a:ext cx="9144000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66"/>
                </a:solidFill>
                <a:latin typeface="Garamond" pitchFamily="18" charset="0"/>
                <a:ea typeface="+mn-ea"/>
              </a:rPr>
              <a:t>Li  Dong :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  Dad, may I turn on the TV, please ?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66"/>
                </a:solidFill>
                <a:latin typeface="Garamond" pitchFamily="18" charset="0"/>
                <a:ea typeface="+mn-ea"/>
              </a:rPr>
              <a:t>    Father :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  Certainly. </a:t>
            </a:r>
            <a:r>
              <a:rPr lang="en-US" altLang="zh-CN" sz="3200" b="1" dirty="0">
                <a:solidFill>
                  <a:srgbClr val="0070C0"/>
                </a:solidFill>
                <a:latin typeface="Garamond" pitchFamily="18" charset="0"/>
                <a:ea typeface="+mn-ea"/>
              </a:rPr>
              <a:t>Go ahead .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66"/>
                </a:solidFill>
                <a:latin typeface="Garamond" pitchFamily="18" charset="0"/>
                <a:ea typeface="+mn-ea"/>
              </a:rPr>
              <a:t>Li Shan :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  Turn to </a:t>
            </a:r>
            <a:r>
              <a:rPr lang="en-US" altLang="zh-CN" sz="3200" b="1" dirty="0">
                <a:solidFill>
                  <a:srgbClr val="0070C0"/>
                </a:solidFill>
                <a:latin typeface="Garamond" pitchFamily="18" charset="0"/>
                <a:ea typeface="+mn-ea"/>
              </a:rPr>
              <a:t>Channel 8,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 please.  There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                  is a  </a:t>
            </a:r>
            <a:r>
              <a:rPr lang="en-US" altLang="zh-CN" sz="3200" b="1" dirty="0">
                <a:solidFill>
                  <a:srgbClr val="0070C0"/>
                </a:solidFill>
                <a:latin typeface="Garamond" pitchFamily="18" charset="0"/>
                <a:ea typeface="+mn-ea"/>
              </a:rPr>
              <a:t>TV play  tonight .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66"/>
                </a:solidFill>
                <a:latin typeface="Garamond" pitchFamily="18" charset="0"/>
                <a:ea typeface="+mn-ea"/>
              </a:rPr>
              <a:t>Li  Dong : 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I </a:t>
            </a:r>
            <a:r>
              <a:rPr lang="en-US" altLang="zh-CN" sz="3200" b="1" dirty="0">
                <a:solidFill>
                  <a:schemeClr val="bg2">
                    <a:lumMod val="10000"/>
                  </a:schemeClr>
                </a:solidFill>
                <a:latin typeface="Garamond" pitchFamily="18" charset="0"/>
                <a:ea typeface="+mn-ea"/>
              </a:rPr>
              <a:t>want to 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watch  Channel 5 . There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                  is a football </a:t>
            </a:r>
            <a:r>
              <a:rPr lang="en-US" altLang="zh-CN" sz="3200" b="1" dirty="0">
                <a:solidFill>
                  <a:srgbClr val="0070C0"/>
                </a:solidFill>
                <a:latin typeface="Garamond" pitchFamily="18" charset="0"/>
                <a:ea typeface="+mn-ea"/>
              </a:rPr>
              <a:t>match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 now . 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66"/>
                </a:solidFill>
                <a:latin typeface="Garamond" pitchFamily="18" charset="0"/>
                <a:ea typeface="+mn-ea"/>
              </a:rPr>
              <a:t>Li  Shan : 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Channel 8 ,please . I’ d like watch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                  the TV play .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66"/>
                </a:solidFill>
                <a:latin typeface="Garamond" pitchFamily="18" charset="0"/>
                <a:ea typeface="+mn-ea"/>
              </a:rPr>
              <a:t>Li  Dong :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 </a:t>
            </a:r>
            <a:r>
              <a:rPr lang="en-US" altLang="zh-CN" sz="3200" b="1" dirty="0">
                <a:solidFill>
                  <a:srgbClr val="0070C0"/>
                </a:solidFill>
                <a:latin typeface="Garamond" pitchFamily="18" charset="0"/>
                <a:ea typeface="+mn-ea"/>
              </a:rPr>
              <a:t>All right </a:t>
            </a:r>
            <a:r>
              <a:rPr lang="en-US" altLang="zh-CN" sz="3200" b="1" dirty="0">
                <a:solidFill>
                  <a:schemeClr val="tx2"/>
                </a:solidFill>
                <a:latin typeface="Garamond" pitchFamily="18" charset="0"/>
                <a:ea typeface="+mn-ea"/>
              </a:rPr>
              <a:t>.Channel 8.</a:t>
            </a:r>
          </a:p>
        </p:txBody>
      </p:sp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107950" y="0"/>
            <a:ext cx="5327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2" charset="-122"/>
                <a:ea typeface="黑体" pitchFamily="2" charset="-122"/>
              </a:rPr>
              <a:t>自读，理解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对话：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IMG0258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1124744"/>
            <a:ext cx="4211637" cy="4293096"/>
          </a:xfrm>
          <a:prstGeom prst="rect">
            <a:avLst/>
          </a:prstGeom>
          <a:noFill/>
        </p:spPr>
      </p:pic>
      <p:pic>
        <p:nvPicPr>
          <p:cNvPr id="28673" name="Picture 6" descr="３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1042988" y="908050"/>
            <a:ext cx="6049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1,</a:t>
            </a:r>
            <a:r>
              <a:rPr lang="en-US" altLang="zh-CN" sz="4000" b="1">
                <a:latin typeface="Calibri" pitchFamily="34" charset="0"/>
              </a:rPr>
              <a:t>Where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>
                <a:solidFill>
                  <a:srgbClr val="FC1A30"/>
                </a:solidFill>
                <a:latin typeface="Calibri" pitchFamily="34" charset="0"/>
              </a:rPr>
              <a:t>are  they</a:t>
            </a:r>
            <a:r>
              <a:rPr lang="en-US" altLang="zh-CN" sz="4000" b="1">
                <a:latin typeface="Calibri" pitchFamily="34" charset="0"/>
              </a:rPr>
              <a:t>?</a:t>
            </a:r>
          </a:p>
        </p:txBody>
      </p:sp>
      <p:sp>
        <p:nvSpPr>
          <p:cNvPr id="28675" name="Text Box 7"/>
          <p:cNvSpPr txBox="1">
            <a:spLocks noChangeArrowheads="1"/>
          </p:cNvSpPr>
          <p:nvPr/>
        </p:nvSpPr>
        <p:spPr bwMode="auto">
          <a:xfrm>
            <a:off x="7575550" y="59483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>
              <a:latin typeface="Calibri" pitchFamily="34" charset="0"/>
            </a:endParaRPr>
          </a:p>
        </p:txBody>
      </p:sp>
      <p:pic>
        <p:nvPicPr>
          <p:cNvPr id="28676" name="Picture 8" descr="0(3)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4797152"/>
            <a:ext cx="1908175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8" name="Text Box 10"/>
          <p:cNvSpPr txBox="1">
            <a:spLocks noChangeArrowheads="1"/>
          </p:cNvSpPr>
          <p:nvPr/>
        </p:nvSpPr>
        <p:spPr bwMode="auto">
          <a:xfrm>
            <a:off x="1187450" y="1773238"/>
            <a:ext cx="4105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C1A30"/>
                </a:solidFill>
                <a:latin typeface="Calibri" pitchFamily="34" charset="0"/>
              </a:rPr>
              <a:t>They are</a:t>
            </a:r>
            <a:r>
              <a:rPr lang="en-US" altLang="zh-CN" sz="4000" b="1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altLang="zh-CN" sz="4000" b="1">
                <a:solidFill>
                  <a:srgbClr val="002060"/>
                </a:solidFill>
                <a:latin typeface="Calibri" pitchFamily="34" charset="0"/>
              </a:rPr>
              <a:t>at home.</a:t>
            </a:r>
          </a:p>
        </p:txBody>
      </p:sp>
      <p:sp>
        <p:nvSpPr>
          <p:cNvPr id="28678" name="TextBox 6"/>
          <p:cNvSpPr txBox="1">
            <a:spLocks noChangeArrowheads="1"/>
          </p:cNvSpPr>
          <p:nvPr/>
        </p:nvSpPr>
        <p:spPr bwMode="auto">
          <a:xfrm rot="10800000" flipV="1">
            <a:off x="825500" y="2692400"/>
            <a:ext cx="45386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 2,</a:t>
            </a:r>
            <a:r>
              <a:rPr lang="en-US" altLang="zh-CN" sz="4000" b="1">
                <a:solidFill>
                  <a:srgbClr val="002060"/>
                </a:solidFill>
                <a:latin typeface="Calibri" pitchFamily="34" charset="0"/>
              </a:rPr>
              <a:t>Who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>
                <a:solidFill>
                  <a:srgbClr val="FC1A30"/>
                </a:solidFill>
                <a:latin typeface="Calibri" pitchFamily="34" charset="0"/>
              </a:rPr>
              <a:t>are  they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</a:t>
            </a:r>
            <a:r>
              <a:rPr lang="en-US" altLang="zh-CN" sz="4000" b="1">
                <a:latin typeface="Calibri" pitchFamily="34" charset="0"/>
              </a:rPr>
              <a:t>?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00113" y="3357563"/>
            <a:ext cx="6985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>
                <a:solidFill>
                  <a:srgbClr val="FC1A30"/>
                </a:solidFill>
                <a:latin typeface="Calibri" pitchFamily="34" charset="0"/>
              </a:rPr>
              <a:t>They are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</a:t>
            </a:r>
            <a:r>
              <a:rPr lang="en-US" altLang="zh-CN" sz="4000" b="1">
                <a:solidFill>
                  <a:srgbClr val="002060"/>
                </a:solidFill>
                <a:latin typeface="Calibri" pitchFamily="34" charset="0"/>
              </a:rPr>
              <a:t>Li Dong , Li Shan </a:t>
            </a:r>
          </a:p>
          <a:p>
            <a:r>
              <a:rPr lang="en-US" altLang="zh-CN" sz="4000" b="1">
                <a:solidFill>
                  <a:srgbClr val="002060"/>
                </a:solidFill>
                <a:latin typeface="Calibri" pitchFamily="34" charset="0"/>
              </a:rPr>
              <a:t>   and  their  father 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28680" name="TextBox 10"/>
          <p:cNvSpPr txBox="1">
            <a:spLocks noChangeArrowheads="1"/>
          </p:cNvSpPr>
          <p:nvPr/>
        </p:nvSpPr>
        <p:spPr bwMode="auto">
          <a:xfrm>
            <a:off x="1116013" y="4797425"/>
            <a:ext cx="5832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3,</a:t>
            </a:r>
            <a:r>
              <a:rPr lang="en-US" altLang="zh-CN" sz="4000" b="1">
                <a:latin typeface="Calibri" pitchFamily="34" charset="0"/>
              </a:rPr>
              <a:t>What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>
                <a:solidFill>
                  <a:srgbClr val="FC1A30"/>
                </a:solidFill>
                <a:latin typeface="Calibri" pitchFamily="34" charset="0"/>
              </a:rPr>
              <a:t>are  they  doing</a:t>
            </a:r>
            <a:r>
              <a:rPr lang="en-US" altLang="zh-CN" sz="4000" b="1">
                <a:latin typeface="Calibri" pitchFamily="34" charset="0"/>
              </a:rPr>
              <a:t>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16013" y="5661025"/>
            <a:ext cx="7056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C1A30"/>
                </a:solidFill>
                <a:latin typeface="Calibri" pitchFamily="34" charset="0"/>
              </a:rPr>
              <a:t>They  are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>
                <a:latin typeface="Calibri" pitchFamily="34" charset="0"/>
              </a:rPr>
              <a:t>watching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>
                <a:latin typeface="Calibri" pitchFamily="34" charset="0"/>
              </a:rPr>
              <a:t>TV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28682" name="TextBox 16"/>
          <p:cNvSpPr txBox="1">
            <a:spLocks noChangeArrowheads="1"/>
          </p:cNvSpPr>
          <p:nvPr/>
        </p:nvSpPr>
        <p:spPr bwMode="auto">
          <a:xfrm>
            <a:off x="0" y="-242888"/>
            <a:ext cx="442753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6600FF"/>
                </a:solidFill>
                <a:latin typeface="Calibri" pitchFamily="34" charset="0"/>
              </a:rPr>
              <a:t>Think  Of 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92280" y="1124744"/>
            <a:ext cx="2051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5" name="Picture 4" descr="IMG0258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5220071" y="0"/>
            <a:ext cx="3923927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8" grpId="0"/>
      <p:bldP spid="9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IMG0258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-252536" y="-387424"/>
            <a:ext cx="9660565" cy="72454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252536" y="0"/>
            <a:ext cx="3707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latin typeface="Calibri" pitchFamily="34" charset="0"/>
              </a:rPr>
              <a:t>    Think  </a:t>
            </a:r>
            <a:r>
              <a:rPr lang="en-US" altLang="zh-CN" sz="4000" b="1" dirty="0" smtClean="0">
                <a:solidFill>
                  <a:srgbClr val="FF0000"/>
                </a:solidFill>
                <a:latin typeface="Calibri" pitchFamily="34" charset="0"/>
              </a:rPr>
              <a:t>Of :</a:t>
            </a:r>
            <a:endParaRPr lang="en-US" altLang="zh-CN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 rot="10800000" flipV="1">
            <a:off x="682625" y="1039813"/>
            <a:ext cx="79644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FFFF00"/>
                </a:solidFill>
                <a:latin typeface="Calibri" pitchFamily="34" charset="0"/>
              </a:rPr>
              <a:t>4,Who</a:t>
            </a:r>
            <a:r>
              <a:rPr lang="en-US" altLang="zh-CN" sz="4000" b="1" dirty="0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  <a:latin typeface="Calibri" pitchFamily="34" charset="0"/>
              </a:rPr>
              <a:t>wants  to  watch  Channel  5</a:t>
            </a:r>
            <a:r>
              <a:rPr lang="en-US" altLang="zh-CN" sz="4000" b="1" dirty="0">
                <a:solidFill>
                  <a:srgbClr val="6600FF"/>
                </a:solidFill>
                <a:latin typeface="Calibri" pitchFamily="34" charset="0"/>
              </a:rPr>
              <a:t> </a:t>
            </a:r>
            <a:r>
              <a:rPr lang="en-US" altLang="zh-CN" sz="4000" b="1" dirty="0">
                <a:latin typeface="Calibri" pitchFamily="34" charset="0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971599" y="3616111"/>
            <a:ext cx="79887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Calibri" pitchFamily="34" charset="0"/>
              </a:rPr>
              <a:t>5,Who</a:t>
            </a:r>
            <a:r>
              <a:rPr lang="en-US" altLang="zh-CN" sz="4000" b="1" dirty="0" smtClean="0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 dirty="0" smtClean="0">
                <a:solidFill>
                  <a:srgbClr val="FF0000"/>
                </a:solidFill>
                <a:latin typeface="Calibri" pitchFamily="34" charset="0"/>
              </a:rPr>
              <a:t>wants  to  watch  Channel  8</a:t>
            </a:r>
            <a:r>
              <a:rPr lang="en-US" altLang="zh-CN" sz="4000" b="1" dirty="0" smtClean="0">
                <a:solidFill>
                  <a:srgbClr val="6600FF"/>
                </a:solidFill>
                <a:latin typeface="Calibri" pitchFamily="34" charset="0"/>
              </a:rPr>
              <a:t> </a:t>
            </a:r>
            <a:r>
              <a:rPr lang="en-US" altLang="zh-CN" sz="4000" b="1" dirty="0" smtClean="0">
                <a:latin typeface="Calibri" pitchFamily="34" charset="0"/>
              </a:rPr>
              <a:t>?</a:t>
            </a:r>
            <a:endParaRPr lang="en-US" altLang="zh-CN" sz="4000" b="1" dirty="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2420888"/>
            <a:ext cx="7489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Calibri" pitchFamily="34" charset="0"/>
              </a:rPr>
              <a:t>Li Dong </a:t>
            </a:r>
            <a:r>
              <a:rPr lang="en-US" altLang="zh-CN" sz="4000" b="1" dirty="0" smtClean="0">
                <a:solidFill>
                  <a:srgbClr val="FF0000"/>
                </a:solidFill>
                <a:latin typeface="Calibri" pitchFamily="34" charset="0"/>
              </a:rPr>
              <a:t>wants to watch Channel 5</a:t>
            </a:r>
            <a:r>
              <a:rPr lang="en-US" altLang="zh-CN" sz="4000" b="1" dirty="0" smtClean="0">
                <a:latin typeface="Calibri" pitchFamily="34" charset="0"/>
              </a:rPr>
              <a:t>.</a:t>
            </a:r>
            <a:endParaRPr lang="en-US" altLang="zh-CN" sz="4000" b="1" dirty="0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5301208"/>
            <a:ext cx="79943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Calibri" pitchFamily="34" charset="0"/>
              </a:rPr>
              <a:t>Li Shan  </a:t>
            </a:r>
            <a:r>
              <a:rPr lang="en-US" altLang="zh-CN" sz="4000" b="1" dirty="0" smtClean="0">
                <a:solidFill>
                  <a:srgbClr val="FF0000"/>
                </a:solidFill>
                <a:latin typeface="Calibri" pitchFamily="34" charset="0"/>
              </a:rPr>
              <a:t>wants  to watch Channel  8</a:t>
            </a:r>
            <a:r>
              <a:rPr lang="en-US" altLang="zh-CN" sz="4000" b="1" dirty="0" smtClean="0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 dirty="0" smtClean="0">
                <a:latin typeface="Calibri" pitchFamily="34" charset="0"/>
              </a:rPr>
              <a:t>.</a:t>
            </a:r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IMG0258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-311626" y="0"/>
            <a:ext cx="9311607" cy="7624497"/>
          </a:xfrm>
          <a:prstGeom prst="rect">
            <a:avLst/>
          </a:prstGeom>
          <a:noFill/>
        </p:spPr>
      </p:pic>
      <p:pic>
        <p:nvPicPr>
          <p:cNvPr id="29697" name="Picture 6" descr="３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968375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4"/>
          <p:cNvSpPr txBox="1">
            <a:spLocks noChangeArrowheads="1"/>
          </p:cNvSpPr>
          <p:nvPr/>
        </p:nvSpPr>
        <p:spPr bwMode="auto">
          <a:xfrm rot="10800000" flipV="1">
            <a:off x="682625" y="1039813"/>
            <a:ext cx="79644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Calibri" pitchFamily="34" charset="0"/>
              </a:rPr>
              <a:t>4,Who</a:t>
            </a:r>
            <a:r>
              <a:rPr lang="en-US" altLang="zh-CN" sz="4000" b="1" dirty="0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  <a:latin typeface="Calibri" pitchFamily="34" charset="0"/>
              </a:rPr>
              <a:t>wants  to  watch  Channel  5</a:t>
            </a:r>
            <a:r>
              <a:rPr lang="en-US" altLang="zh-CN" sz="4000" b="1" dirty="0">
                <a:solidFill>
                  <a:srgbClr val="6600FF"/>
                </a:solidFill>
                <a:latin typeface="Calibri" pitchFamily="34" charset="0"/>
              </a:rPr>
              <a:t> </a:t>
            </a:r>
            <a:r>
              <a:rPr lang="en-US" altLang="zh-CN" sz="4000" b="1" dirty="0">
                <a:latin typeface="Calibri" pitchFamily="34" charset="0"/>
              </a:rPr>
              <a:t>?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684213" y="2349500"/>
            <a:ext cx="77930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Calibri" pitchFamily="34" charset="0"/>
              </a:rPr>
              <a:t>Li Dong </a:t>
            </a:r>
            <a:r>
              <a:rPr lang="en-US" altLang="zh-CN" sz="4000" b="1" dirty="0">
                <a:solidFill>
                  <a:srgbClr val="FF0000"/>
                </a:solidFill>
                <a:latin typeface="Calibri" pitchFamily="34" charset="0"/>
              </a:rPr>
              <a:t>wants to watch Channel 5</a:t>
            </a:r>
            <a:r>
              <a:rPr lang="en-US" altLang="zh-CN" sz="4000" b="1" dirty="0">
                <a:latin typeface="Calibri" pitchFamily="34" charset="0"/>
              </a:rPr>
              <a:t>.</a:t>
            </a:r>
          </a:p>
        </p:txBody>
      </p:sp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684213" y="3716338"/>
            <a:ext cx="84597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Calibri" pitchFamily="34" charset="0"/>
              </a:rPr>
              <a:t>5,Who</a:t>
            </a:r>
            <a:r>
              <a:rPr lang="en-US" altLang="zh-CN" sz="4000" b="1" dirty="0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  <a:latin typeface="Calibri" pitchFamily="34" charset="0"/>
              </a:rPr>
              <a:t>wants  to  watch  Channel  8</a:t>
            </a:r>
            <a:r>
              <a:rPr lang="en-US" altLang="zh-CN" sz="4000" b="1" dirty="0">
                <a:solidFill>
                  <a:srgbClr val="6600FF"/>
                </a:solidFill>
                <a:latin typeface="Calibri" pitchFamily="34" charset="0"/>
              </a:rPr>
              <a:t> </a:t>
            </a:r>
            <a:r>
              <a:rPr lang="en-US" altLang="zh-CN" sz="4000" b="1" dirty="0">
                <a:latin typeface="Calibri" pitchFamily="34" charset="0"/>
              </a:rPr>
              <a:t>?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55650" y="5205413"/>
            <a:ext cx="8388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Calibri" pitchFamily="34" charset="0"/>
              </a:rPr>
              <a:t>Li Shan  </a:t>
            </a:r>
            <a:r>
              <a:rPr lang="en-US" altLang="zh-CN" sz="4000" b="1" dirty="0">
                <a:solidFill>
                  <a:srgbClr val="FF0000"/>
                </a:solidFill>
                <a:latin typeface="Calibri" pitchFamily="34" charset="0"/>
              </a:rPr>
              <a:t>wants  to watch Channel  8</a:t>
            </a:r>
            <a:r>
              <a:rPr lang="en-US" altLang="zh-CN" sz="4000" b="1" dirty="0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000" b="1" dirty="0">
                <a:latin typeface="Calibri" pitchFamily="34" charset="0"/>
              </a:rPr>
              <a:t>.</a:t>
            </a:r>
          </a:p>
        </p:txBody>
      </p:sp>
      <p:sp>
        <p:nvSpPr>
          <p:cNvPr id="29702" name="TextBox 8"/>
          <p:cNvSpPr txBox="1">
            <a:spLocks noChangeArrowheads="1"/>
          </p:cNvSpPr>
          <p:nvPr/>
        </p:nvSpPr>
        <p:spPr bwMode="auto">
          <a:xfrm flipV="1">
            <a:off x="395288" y="369888"/>
            <a:ext cx="37449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9703" name="TextBox 9"/>
          <p:cNvSpPr txBox="1">
            <a:spLocks noChangeArrowheads="1"/>
          </p:cNvSpPr>
          <p:nvPr/>
        </p:nvSpPr>
        <p:spPr bwMode="auto">
          <a:xfrm>
            <a:off x="539750" y="0"/>
            <a:ext cx="46085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Calibri" pitchFamily="34" charset="0"/>
              </a:rPr>
              <a:t>Think  Of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31800" y="0"/>
            <a:ext cx="9575800" cy="718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啊啊啊啊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50" y="836613"/>
            <a:ext cx="304800" cy="304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0"/>
            <a:ext cx="424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Listen and read: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92" fill="hold"/>
                                        <p:tgtEl>
                                          <p:spTgt spid="30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2532" cy="702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4" descr="４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19" descr="010"/>
          <p:cNvPicPr>
            <a:picLocks noChangeAspect="1" noChangeArrowheads="1"/>
          </p:cNvPicPr>
          <p:nvPr/>
        </p:nvPicPr>
        <p:blipFill>
          <a:blip r:embed="rId4" cstate="print"/>
          <a:srcRect r="-5083" b="18726"/>
          <a:stretch>
            <a:fillRect/>
          </a:stretch>
        </p:blipFill>
        <p:spPr bwMode="auto">
          <a:xfrm>
            <a:off x="6480175" y="188913"/>
            <a:ext cx="2663825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0" y="1404938"/>
            <a:ext cx="9144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   </a:t>
            </a:r>
            <a:endParaRPr lang="en-US" altLang="zh-CN" sz="3200" b="1" dirty="0">
              <a:solidFill>
                <a:srgbClr val="CC0066"/>
              </a:solidFill>
              <a:latin typeface="Calibri" pitchFamily="34" charset="0"/>
            </a:endParaRPr>
          </a:p>
          <a:p>
            <a:r>
              <a:rPr lang="en-US" altLang="zh-CN" sz="3200" b="1" dirty="0">
                <a:solidFill>
                  <a:srgbClr val="CC0066"/>
                </a:solidFill>
                <a:latin typeface="Calibri" pitchFamily="34" charset="0"/>
              </a:rPr>
              <a:t> A:   May  I  turn  on  the  TV ,please?</a:t>
            </a:r>
          </a:p>
          <a:p>
            <a:r>
              <a:rPr lang="en-US" altLang="zh-CN" sz="3200" b="1" dirty="0">
                <a:solidFill>
                  <a:srgbClr val="CC0066"/>
                </a:solidFill>
                <a:latin typeface="Calibri" pitchFamily="34" charset="0"/>
              </a:rPr>
              <a:t> B :  Certainly .Go ahead ./  I’m  afraid  not.</a:t>
            </a:r>
          </a:p>
          <a:p>
            <a:endParaRPr lang="en-US" altLang="zh-CN" sz="3200" b="1" dirty="0">
              <a:solidFill>
                <a:srgbClr val="CC0066"/>
              </a:solidFill>
              <a:latin typeface="Calibri" pitchFamily="34" charset="0"/>
            </a:endParaRPr>
          </a:p>
          <a:p>
            <a:r>
              <a:rPr lang="en-US" altLang="zh-CN" sz="3200" b="1" dirty="0">
                <a:solidFill>
                  <a:srgbClr val="CC0066"/>
                </a:solidFill>
                <a:latin typeface="Calibri" pitchFamily="34" charset="0"/>
              </a:rPr>
              <a:t> A:    Turn  to  Channel  5 / 8 / ……</a:t>
            </a:r>
          </a:p>
          <a:p>
            <a:r>
              <a:rPr lang="en-US" altLang="zh-CN" sz="3200" b="1" dirty="0">
                <a:solidFill>
                  <a:srgbClr val="CC0066"/>
                </a:solidFill>
                <a:latin typeface="Calibri" pitchFamily="34" charset="0"/>
              </a:rPr>
              <a:t> B:    I  want  to  watch  Channel  8 / 5…… </a:t>
            </a:r>
          </a:p>
          <a:p>
            <a:endParaRPr lang="en-US" altLang="zh-CN" sz="3200" b="1" dirty="0">
              <a:solidFill>
                <a:srgbClr val="CC0066"/>
              </a:solidFill>
              <a:latin typeface="Calibri" pitchFamily="34" charset="0"/>
            </a:endParaRPr>
          </a:p>
          <a:p>
            <a:r>
              <a:rPr lang="en-US" altLang="zh-CN" sz="3200" b="1" dirty="0">
                <a:solidFill>
                  <a:srgbClr val="CC0066"/>
                </a:solidFill>
                <a:latin typeface="Calibri" pitchFamily="34" charset="0"/>
              </a:rPr>
              <a:t> A:   There  is  a  match / TV play  now.</a:t>
            </a:r>
          </a:p>
          <a:p>
            <a:r>
              <a:rPr lang="en-US" altLang="zh-CN" sz="3200" b="1" dirty="0">
                <a:solidFill>
                  <a:srgbClr val="CC0066"/>
                </a:solidFill>
                <a:latin typeface="Calibri" pitchFamily="34" charset="0"/>
              </a:rPr>
              <a:t> B:    I’d  like to watch  the match / TV play .</a:t>
            </a:r>
          </a:p>
          <a:p>
            <a:r>
              <a:rPr lang="en-US" altLang="zh-CN" sz="3200" b="1" dirty="0">
                <a:solidFill>
                  <a:srgbClr val="CC0066"/>
                </a:solidFill>
                <a:latin typeface="Calibri" pitchFamily="34" charset="0"/>
              </a:rPr>
              <a:t>         </a:t>
            </a:r>
          </a:p>
        </p:txBody>
      </p:sp>
      <p:pic>
        <p:nvPicPr>
          <p:cNvPr id="31748" name="Picture 13" descr="4ED209322DA4BF3845ECC9BF67ED446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850" y="620713"/>
            <a:ext cx="1092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qing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125" y="476250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WordArt 20"/>
          <p:cNvSpPr>
            <a:spLocks noChangeArrowheads="1" noChangeShapeType="1" noTextEdit="1"/>
          </p:cNvSpPr>
          <p:nvPr/>
        </p:nvSpPr>
        <p:spPr bwMode="auto">
          <a:xfrm>
            <a:off x="827088" y="765175"/>
            <a:ext cx="32004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</a:rPr>
              <a:t>Let's </a:t>
            </a:r>
            <a:r>
              <a:rPr lang="en-US" altLang="zh-CN" sz="3600" b="1" kern="10" dirty="0" smtClean="0">
                <a:ln w="1905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</a:rPr>
              <a:t>practice</a:t>
            </a:r>
            <a:endParaRPr lang="zh-CN" altLang="en-US" sz="3600" b="1" kern="10" dirty="0">
              <a:ln w="19050">
                <a:solidFill>
                  <a:srgbClr val="99CCFF"/>
                </a:solidFill>
                <a:miter lim="800000"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新魏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11" fill="hold"/>
                                        <p:tgtEl>
                                          <p:spTgt spid="204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8" descr="1"/>
          <p:cNvPicPr>
            <a:picLocks noChangeAspect="1" noChangeArrowheads="1"/>
          </p:cNvPicPr>
          <p:nvPr/>
        </p:nvPicPr>
        <p:blipFill>
          <a:blip r:embed="rId4" cstate="print"/>
          <a:srcRect l="25804" t="13136" r="39868" b="47511"/>
          <a:stretch>
            <a:fillRect/>
          </a:stretch>
        </p:blipFill>
        <p:spPr bwMode="auto">
          <a:xfrm>
            <a:off x="1763713" y="0"/>
            <a:ext cx="5111750" cy="462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3995738" y="3573463"/>
            <a:ext cx="295275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6600FF"/>
                </a:solidFill>
                <a:latin typeface="Calibri" pitchFamily="34" charset="0"/>
              </a:rPr>
              <a:t>turn     on</a:t>
            </a:r>
            <a:r>
              <a:rPr lang="en-US" altLang="zh-CN" sz="6600" b="1">
                <a:solidFill>
                  <a:srgbClr val="6600F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43017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2" name="2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1013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684213" y="5445125"/>
            <a:ext cx="73548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May  I  </a:t>
            </a:r>
            <a:r>
              <a:rPr lang="en-US" altLang="zh-CN" sz="4000" b="1">
                <a:solidFill>
                  <a:srgbClr val="800000"/>
                </a:solidFill>
                <a:latin typeface="Calibri" pitchFamily="34" charset="0"/>
              </a:rPr>
              <a:t>turn  on</a:t>
            </a:r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  the  TV ,please?</a:t>
            </a:r>
          </a:p>
        </p:txBody>
      </p:sp>
      <p:sp>
        <p:nvSpPr>
          <p:cNvPr id="16390" name="TextBox 10"/>
          <p:cNvSpPr txBox="1">
            <a:spLocks noChangeArrowheads="1"/>
          </p:cNvSpPr>
          <p:nvPr/>
        </p:nvSpPr>
        <p:spPr bwMode="auto">
          <a:xfrm>
            <a:off x="3419475" y="4508500"/>
            <a:ext cx="45370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   /tə:n/     / ɔn/</a:t>
            </a:r>
            <a:endParaRPr lang="zh-CN" altLang="en-US" sz="4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3" fill="hold"/>
                                        <p:tgtEl>
                                          <p:spTgt spid="430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0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400" fill="hold"/>
                                        <p:tgtEl>
                                          <p:spTgt spid="430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8"/>
                </p:tgtEl>
              </p:cMediaNode>
            </p:audio>
          </p:childTnLst>
        </p:cTn>
      </p:par>
    </p:tnLst>
    <p:bldLst>
      <p:bldP spid="430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3795" name="图片 3" descr="200904231750542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7"/>
          <p:cNvSpPr txBox="1">
            <a:spLocks noChangeArrowheads="1"/>
          </p:cNvSpPr>
          <p:nvPr/>
        </p:nvSpPr>
        <p:spPr bwMode="auto">
          <a:xfrm>
            <a:off x="755650" y="2205038"/>
            <a:ext cx="806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3797" name="TextBox 8"/>
          <p:cNvSpPr txBox="1">
            <a:spLocks noChangeArrowheads="1"/>
          </p:cNvSpPr>
          <p:nvPr/>
        </p:nvSpPr>
        <p:spPr bwMode="auto">
          <a:xfrm rot="10800000" flipV="1">
            <a:off x="179388" y="2224088"/>
            <a:ext cx="8540750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altLang="zh-CN" sz="3200" b="1">
              <a:latin typeface="Calibri" pitchFamily="34" charset="0"/>
            </a:endParaRPr>
          </a:p>
          <a:p>
            <a:pPr algn="ctr"/>
            <a:endParaRPr lang="en-US" altLang="zh-CN" sz="3200" b="1">
              <a:latin typeface="Calibri" pitchFamily="34" charset="0"/>
            </a:endParaRPr>
          </a:p>
          <a:p>
            <a:pPr algn="ctr"/>
            <a:endParaRPr lang="en-US" altLang="zh-CN" sz="3200" b="1">
              <a:latin typeface="Calibri" pitchFamily="34" charset="0"/>
            </a:endParaRPr>
          </a:p>
          <a:p>
            <a:pPr algn="ctr"/>
            <a:endParaRPr lang="en-US" altLang="zh-CN">
              <a:latin typeface="Calibri" pitchFamily="34" charset="0"/>
            </a:endParaRPr>
          </a:p>
        </p:txBody>
      </p:sp>
      <p:sp>
        <p:nvSpPr>
          <p:cNvPr id="33798" name="TextBox 9"/>
          <p:cNvSpPr txBox="1">
            <a:spLocks noChangeArrowheads="1"/>
          </p:cNvSpPr>
          <p:nvPr/>
        </p:nvSpPr>
        <p:spPr bwMode="auto">
          <a:xfrm>
            <a:off x="-180975" y="3933825"/>
            <a:ext cx="756126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latin typeface="Calibri" pitchFamily="34" charset="0"/>
              </a:rPr>
              <a:t> </a:t>
            </a:r>
          </a:p>
          <a:p>
            <a:pPr algn="ctr"/>
            <a:r>
              <a:rPr lang="en-US" altLang="zh-CN" sz="3200" b="1">
                <a:latin typeface="Calibri" pitchFamily="34" charset="0"/>
              </a:rPr>
              <a:t>  </a:t>
            </a:r>
          </a:p>
        </p:txBody>
      </p:sp>
      <p:sp>
        <p:nvSpPr>
          <p:cNvPr id="33799" name="TextBox 10"/>
          <p:cNvSpPr txBox="1">
            <a:spLocks noChangeArrowheads="1"/>
          </p:cNvSpPr>
          <p:nvPr/>
        </p:nvSpPr>
        <p:spPr bwMode="auto">
          <a:xfrm>
            <a:off x="468313" y="5013325"/>
            <a:ext cx="698341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altLang="zh-CN" sz="3200" b="1">
              <a:latin typeface="Calibri" pitchFamily="34" charset="0"/>
            </a:endParaRPr>
          </a:p>
          <a:p>
            <a:pPr algn="ctr"/>
            <a:r>
              <a:rPr lang="en-US" altLang="zh-CN" sz="3200" b="1">
                <a:latin typeface="Calibri" pitchFamily="34" charset="0"/>
              </a:rPr>
              <a:t> </a:t>
            </a:r>
          </a:p>
        </p:txBody>
      </p:sp>
      <p:sp>
        <p:nvSpPr>
          <p:cNvPr id="33800" name="TextBox 16"/>
          <p:cNvSpPr txBox="1">
            <a:spLocks noChangeArrowheads="1"/>
          </p:cNvSpPr>
          <p:nvPr/>
        </p:nvSpPr>
        <p:spPr bwMode="auto">
          <a:xfrm>
            <a:off x="179388" y="0"/>
            <a:ext cx="7561262" cy="74787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</a:t>
            </a:r>
          </a:p>
          <a:p>
            <a:r>
              <a:rPr lang="en-US" altLang="zh-CN" sz="3200" b="1" dirty="0">
                <a:latin typeface="Calibri" pitchFamily="34" charset="0"/>
              </a:rPr>
              <a:t>     turn on ---→</a:t>
            </a:r>
            <a:r>
              <a:rPr lang="zh-CN" altLang="en-US" sz="3200" b="1" dirty="0">
                <a:latin typeface="Calibri" pitchFamily="34" charset="0"/>
              </a:rPr>
              <a:t>（同义词）</a:t>
            </a:r>
            <a:r>
              <a:rPr lang="en-US" altLang="zh-CN" sz="3200" b="1" dirty="0">
                <a:latin typeface="Calibri" pitchFamily="34" charset="0"/>
              </a:rPr>
              <a:t>open</a:t>
            </a:r>
          </a:p>
          <a:p>
            <a:endParaRPr lang="en-US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 turn  off ---→</a:t>
            </a:r>
            <a:r>
              <a:rPr lang="zh-CN" altLang="en-US" sz="3200" b="1" dirty="0">
                <a:latin typeface="Calibri" pitchFamily="34" charset="0"/>
              </a:rPr>
              <a:t>（同义词）</a:t>
            </a:r>
            <a:r>
              <a:rPr lang="en-US" altLang="zh-CN" sz="3200" b="1" dirty="0">
                <a:latin typeface="Calibri" pitchFamily="34" charset="0"/>
              </a:rPr>
              <a:t>close</a:t>
            </a:r>
          </a:p>
          <a:p>
            <a:endParaRPr lang="en-US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 turn on ---→</a:t>
            </a:r>
            <a:r>
              <a:rPr lang="zh-CN" altLang="en-US" sz="3200" b="1" dirty="0">
                <a:latin typeface="Calibri" pitchFamily="34" charset="0"/>
              </a:rPr>
              <a:t>（反义词）</a:t>
            </a:r>
            <a:r>
              <a:rPr lang="en-US" altLang="zh-CN" sz="3200" b="1" dirty="0">
                <a:latin typeface="Calibri" pitchFamily="34" charset="0"/>
              </a:rPr>
              <a:t>turn  off</a:t>
            </a:r>
          </a:p>
          <a:p>
            <a:endParaRPr lang="en-US" altLang="zh-CN" sz="3200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 want  ---→ </a:t>
            </a:r>
            <a:r>
              <a:rPr lang="zh-CN" altLang="en-US" sz="3200" b="1" dirty="0">
                <a:latin typeface="Calibri" pitchFamily="34" charset="0"/>
              </a:rPr>
              <a:t>（同义词）</a:t>
            </a:r>
            <a:r>
              <a:rPr lang="en-US" altLang="zh-CN" sz="3200" b="1" dirty="0">
                <a:latin typeface="Calibri" pitchFamily="34" charset="0"/>
              </a:rPr>
              <a:t>would    like</a:t>
            </a:r>
          </a:p>
          <a:p>
            <a:endParaRPr lang="en-US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there‘s ---→</a:t>
            </a:r>
            <a:r>
              <a:rPr lang="zh-CN" altLang="en-US" sz="3200" b="1" dirty="0">
                <a:latin typeface="Calibri" pitchFamily="34" charset="0"/>
              </a:rPr>
              <a:t>（完整形式）</a:t>
            </a:r>
            <a:r>
              <a:rPr lang="en-US" altLang="zh-CN" sz="3200" b="1" dirty="0">
                <a:latin typeface="Calibri" pitchFamily="34" charset="0"/>
              </a:rPr>
              <a:t>there   is </a:t>
            </a:r>
          </a:p>
          <a:p>
            <a:endParaRPr lang="en-US" altLang="zh-CN" sz="3200" b="1" dirty="0">
              <a:latin typeface="Calibri" pitchFamily="34" charset="0"/>
            </a:endParaRPr>
          </a:p>
          <a:p>
            <a:r>
              <a:rPr lang="en-US" altLang="zh-CN" sz="3200" b="1" dirty="0">
                <a:latin typeface="Calibri" pitchFamily="34" charset="0"/>
              </a:rPr>
              <a:t>     I'd like---→</a:t>
            </a:r>
            <a:r>
              <a:rPr lang="zh-CN" altLang="en-US" sz="3200" b="1" dirty="0">
                <a:latin typeface="Calibri" pitchFamily="34" charset="0"/>
              </a:rPr>
              <a:t>（完整形式）Ｉ</a:t>
            </a:r>
            <a:r>
              <a:rPr lang="en-US" altLang="zh-CN" sz="3200" b="1" dirty="0">
                <a:latin typeface="Calibri" pitchFamily="34" charset="0"/>
              </a:rPr>
              <a:t>would    like</a:t>
            </a:r>
          </a:p>
          <a:p>
            <a:pPr algn="ctr"/>
            <a:endParaRPr lang="en-US" altLang="zh-CN" sz="3200" b="1" dirty="0">
              <a:latin typeface="Calibri" pitchFamily="34" charset="0"/>
            </a:endParaRPr>
          </a:p>
          <a:p>
            <a:pPr algn="ctr"/>
            <a:endParaRPr lang="en-US" altLang="zh-CN" sz="3200" b="1" dirty="0">
              <a:latin typeface="Calibri" pitchFamily="34" charset="0"/>
            </a:endParaRPr>
          </a:p>
        </p:txBody>
      </p:sp>
      <p:sp>
        <p:nvSpPr>
          <p:cNvPr id="33801" name="TextBox 19"/>
          <p:cNvSpPr txBox="1">
            <a:spLocks noChangeArrowheads="1"/>
          </p:cNvSpPr>
          <p:nvPr/>
        </p:nvSpPr>
        <p:spPr bwMode="auto">
          <a:xfrm>
            <a:off x="539750" y="404813"/>
            <a:ext cx="309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英语笔记：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背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小结：</a:t>
            </a:r>
            <a:endParaRPr lang="en-US" altLang="zh-CN" sz="3200" b="1">
              <a:solidFill>
                <a:srgbClr val="800000"/>
              </a:solidFill>
              <a:latin typeface="Calibri" pitchFamily="34" charset="0"/>
            </a:endParaRPr>
          </a:p>
          <a:p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 1 . </a:t>
            </a:r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能听</a:t>
            </a:r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,</a:t>
            </a:r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说</a:t>
            </a:r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,</a:t>
            </a:r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认</a:t>
            </a:r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,</a:t>
            </a:r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读</a:t>
            </a:r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,</a:t>
            </a:r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写下列单词及短语：</a:t>
            </a:r>
          </a:p>
          <a:p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   </a:t>
            </a:r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channel, TV, match , TV play , turn on , turn off</a:t>
            </a:r>
          </a:p>
          <a:p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 2. </a:t>
            </a:r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能正确区分</a:t>
            </a:r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turn  on /off/to</a:t>
            </a:r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和</a:t>
            </a:r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open/close</a:t>
            </a:r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的不同用法。</a:t>
            </a:r>
            <a:endParaRPr lang="en-US" altLang="zh-CN" sz="3200" b="1">
              <a:solidFill>
                <a:srgbClr val="800000"/>
              </a:solidFill>
              <a:latin typeface="Calibri" pitchFamily="34" charset="0"/>
            </a:endParaRPr>
          </a:p>
          <a:p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 3.   </a:t>
            </a:r>
            <a:r>
              <a:rPr lang="zh-CN" altLang="en-US" sz="3200" b="1">
                <a:solidFill>
                  <a:srgbClr val="800000"/>
                </a:solidFill>
                <a:latin typeface="Calibri" pitchFamily="34" charset="0"/>
              </a:rPr>
              <a:t>理解下列句子</a:t>
            </a:r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:</a:t>
            </a:r>
          </a:p>
          <a:p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     (1) May  I  turn on the TV, please?</a:t>
            </a:r>
          </a:p>
          <a:p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     (2) Certainly . Go ahead. </a:t>
            </a:r>
          </a:p>
          <a:p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     (3) Turn  to  Channel  8  . </a:t>
            </a:r>
          </a:p>
          <a:p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     (4)  I  want  to  watch  Channel. </a:t>
            </a:r>
          </a:p>
          <a:p>
            <a:r>
              <a:rPr lang="en-US" altLang="zh-CN" sz="3200" b="1">
                <a:solidFill>
                  <a:srgbClr val="800000"/>
                </a:solidFill>
                <a:latin typeface="Calibri" pitchFamily="34" charset="0"/>
              </a:rPr>
              <a:t>     </a:t>
            </a:r>
            <a:r>
              <a:rPr lang="en-US" altLang="zh-CN" sz="3200" b="1">
                <a:latin typeface="Calibri" pitchFamily="34" charset="0"/>
              </a:rPr>
              <a:t>(5)</a:t>
            </a:r>
            <a:r>
              <a:rPr lang="en-US" altLang="zh-CN" sz="3200">
                <a:latin typeface="Calibri" pitchFamily="34" charset="0"/>
              </a:rPr>
              <a:t> </a:t>
            </a:r>
            <a:r>
              <a:rPr lang="en-US" altLang="zh-CN" sz="3200" b="1">
                <a:latin typeface="Calibri" pitchFamily="34" charset="0"/>
              </a:rPr>
              <a:t>I’d like to watch the TV play.</a:t>
            </a:r>
            <a:endParaRPr lang="zh-CN" altLang="zh-CN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BAS001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Line 6"/>
          <p:cNvSpPr>
            <a:spLocks noChangeShapeType="1"/>
          </p:cNvSpPr>
          <p:nvPr/>
        </p:nvSpPr>
        <p:spPr bwMode="auto">
          <a:xfrm>
            <a:off x="4572000" y="3068638"/>
            <a:ext cx="7921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4819" name="Picture 7" descr="QT_04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1557338"/>
            <a:ext cx="5048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8"/>
          <p:cNvSpPr txBox="1">
            <a:spLocks noChangeArrowheads="1"/>
          </p:cNvSpPr>
          <p:nvPr/>
        </p:nvSpPr>
        <p:spPr bwMode="auto">
          <a:xfrm>
            <a:off x="1476375" y="0"/>
            <a:ext cx="5472113" cy="1173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6600"/>
                </a:solidFill>
                <a:latin typeface="Calibri" pitchFamily="34" charset="0"/>
              </a:rPr>
              <a:t>Homework</a:t>
            </a:r>
            <a:r>
              <a:rPr lang="zh-CN" altLang="en-US" sz="3200" b="1">
                <a:solidFill>
                  <a:srgbClr val="FF6600"/>
                </a:solidFill>
                <a:latin typeface="Calibri" pitchFamily="34" charset="0"/>
              </a:rPr>
              <a:t>：</a:t>
            </a:r>
            <a:r>
              <a:rPr lang="en-US" altLang="zh-CN" sz="3200" b="1">
                <a:solidFill>
                  <a:srgbClr val="FF6600"/>
                </a:solidFill>
                <a:latin typeface="Calibri" pitchFamily="34" charset="0"/>
              </a:rPr>
              <a:t>Copy these words and phrases  three times.</a:t>
            </a:r>
          </a:p>
          <a:p>
            <a:r>
              <a:rPr lang="en-US" altLang="zh-CN" sz="3200" b="1">
                <a:solidFill>
                  <a:srgbClr val="FF6600"/>
                </a:solidFill>
                <a:latin typeface="Calibri" pitchFamily="34" charset="0"/>
              </a:rPr>
              <a:t>             </a:t>
            </a:r>
            <a:r>
              <a:rPr lang="en-US" altLang="zh-CN" sz="3200" b="1">
                <a:latin typeface="Calibri" pitchFamily="34" charset="0"/>
              </a:rPr>
              <a:t>turn on </a:t>
            </a:r>
            <a:r>
              <a:rPr lang="zh-CN" altLang="en-US" sz="3200" b="1">
                <a:latin typeface="Calibri" pitchFamily="34" charset="0"/>
              </a:rPr>
              <a:t>打开</a:t>
            </a:r>
            <a:endParaRPr lang="en-US" altLang="zh-CN" sz="3200" b="1">
              <a:latin typeface="Calibri" pitchFamily="34" charset="0"/>
            </a:endParaRPr>
          </a:p>
          <a:p>
            <a:r>
              <a:rPr lang="en-US" altLang="zh-CN" sz="3200" b="1">
                <a:latin typeface="Calibri" pitchFamily="34" charset="0"/>
              </a:rPr>
              <a:t>             turn off </a:t>
            </a:r>
            <a:r>
              <a:rPr lang="zh-CN" altLang="en-US" sz="3200" b="1">
                <a:latin typeface="Calibri" pitchFamily="34" charset="0"/>
              </a:rPr>
              <a:t>关上</a:t>
            </a:r>
          </a:p>
          <a:p>
            <a:pPr algn="ctr"/>
            <a:r>
              <a:rPr lang="zh-CN" altLang="en-US" sz="3200" b="1">
                <a:latin typeface="Calibri" pitchFamily="34" charset="0"/>
              </a:rPr>
              <a:t>           </a:t>
            </a:r>
            <a:r>
              <a:rPr lang="en-US" altLang="zh-CN" sz="3200" b="1">
                <a:latin typeface="Calibri" pitchFamily="34" charset="0"/>
              </a:rPr>
              <a:t>turn  to </a:t>
            </a:r>
            <a:r>
              <a:rPr lang="zh-CN" altLang="en-US" sz="3200" b="1">
                <a:latin typeface="Calibri" pitchFamily="34" charset="0"/>
              </a:rPr>
              <a:t>　换到，翻到</a:t>
            </a:r>
          </a:p>
          <a:p>
            <a:pPr algn="ctr"/>
            <a:r>
              <a:rPr lang="zh-CN" altLang="en-US" sz="3200" b="1">
                <a:latin typeface="Calibri" pitchFamily="34" charset="0"/>
              </a:rPr>
              <a:t>          </a:t>
            </a:r>
            <a:r>
              <a:rPr lang="en-US" altLang="zh-CN" sz="3200" b="1">
                <a:latin typeface="Calibri" pitchFamily="34" charset="0"/>
              </a:rPr>
              <a:t>Channel</a:t>
            </a:r>
            <a:r>
              <a:rPr lang="zh-CN" altLang="en-US" sz="3200" b="1">
                <a:latin typeface="Calibri" pitchFamily="34" charset="0"/>
              </a:rPr>
              <a:t>　５　五频道</a:t>
            </a:r>
            <a:endParaRPr lang="en-US" altLang="zh-CN" sz="3200" b="1">
              <a:latin typeface="Calibri" pitchFamily="34" charset="0"/>
            </a:endParaRPr>
          </a:p>
          <a:p>
            <a:pPr algn="ctr"/>
            <a:r>
              <a:rPr lang="en-US" altLang="zh-CN" sz="3200" b="1">
                <a:latin typeface="Calibri" pitchFamily="34" charset="0"/>
              </a:rPr>
              <a:t>       a match    </a:t>
            </a:r>
            <a:r>
              <a:rPr lang="zh-CN" altLang="en-US" sz="3200" b="1">
                <a:latin typeface="Calibri" pitchFamily="34" charset="0"/>
              </a:rPr>
              <a:t>一场比赛</a:t>
            </a:r>
          </a:p>
          <a:p>
            <a:pPr algn="ctr"/>
            <a:r>
              <a:rPr lang="zh-CN" altLang="en-US" sz="3200" b="1">
                <a:latin typeface="Calibri" pitchFamily="34" charset="0"/>
              </a:rPr>
              <a:t>   </a:t>
            </a:r>
            <a:r>
              <a:rPr lang="en-US" altLang="zh-CN" sz="3200">
                <a:latin typeface="Calibri" pitchFamily="34" charset="0"/>
              </a:rPr>
              <a:t>  </a:t>
            </a:r>
            <a:r>
              <a:rPr lang="en-US" altLang="zh-CN" sz="3200" b="1">
                <a:latin typeface="Calibri" pitchFamily="34" charset="0"/>
              </a:rPr>
              <a:t>TV play        </a:t>
            </a:r>
            <a:r>
              <a:rPr lang="zh-CN" altLang="en-US" sz="3200" b="1">
                <a:latin typeface="Calibri" pitchFamily="34" charset="0"/>
              </a:rPr>
              <a:t>电视剧</a:t>
            </a: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  <a:p>
            <a:r>
              <a:rPr lang="en-US" altLang="zh-CN">
                <a:latin typeface="Calibri" pitchFamily="34" charset="0"/>
              </a:rPr>
              <a:t>Turn on </a:t>
            </a:r>
            <a:r>
              <a:rPr lang="zh-CN" altLang="en-US">
                <a:latin typeface="Calibri" pitchFamily="34" charset="0"/>
              </a:rPr>
              <a:t>打开</a:t>
            </a:r>
          </a:p>
          <a:p>
            <a:r>
              <a:rPr lang="en-US" altLang="zh-CN">
                <a:latin typeface="Calibri" pitchFamily="34" charset="0"/>
              </a:rPr>
              <a:t>Turn off </a:t>
            </a:r>
            <a:r>
              <a:rPr lang="zh-CN" altLang="en-US">
                <a:latin typeface="Calibri" pitchFamily="34" charset="0"/>
              </a:rPr>
              <a:t>关上</a:t>
            </a:r>
          </a:p>
          <a:p>
            <a:r>
              <a:rPr lang="en-US" altLang="zh-CN">
                <a:latin typeface="Calibri" pitchFamily="34" charset="0"/>
              </a:rPr>
              <a:t>open      </a:t>
            </a:r>
            <a:r>
              <a:rPr lang="zh-CN" altLang="en-US">
                <a:latin typeface="Calibri" pitchFamily="34" charset="0"/>
              </a:rPr>
              <a:t>打开，张开</a:t>
            </a:r>
          </a:p>
          <a:p>
            <a:r>
              <a:rPr lang="en-US" altLang="zh-CN">
                <a:latin typeface="Calibri" pitchFamily="34" charset="0"/>
              </a:rPr>
              <a:t>close      </a:t>
            </a:r>
            <a:r>
              <a:rPr lang="zh-CN" altLang="en-US">
                <a:latin typeface="Calibri" pitchFamily="34" charset="0"/>
              </a:rPr>
              <a:t>合上，关上</a:t>
            </a:r>
          </a:p>
          <a:p>
            <a:r>
              <a:rPr lang="en-US" altLang="zh-CN">
                <a:latin typeface="Calibri" pitchFamily="34" charset="0"/>
              </a:rPr>
              <a:t>watch  TV  </a:t>
            </a:r>
            <a:r>
              <a:rPr lang="zh-CN" altLang="en-US">
                <a:latin typeface="Calibri" pitchFamily="34" charset="0"/>
              </a:rPr>
              <a:t>看电视</a:t>
            </a:r>
          </a:p>
          <a:p>
            <a:r>
              <a:rPr lang="en-US" altLang="zh-CN">
                <a:latin typeface="Calibri" pitchFamily="34" charset="0"/>
              </a:rPr>
              <a:t>Channel</a:t>
            </a:r>
            <a:r>
              <a:rPr lang="zh-CN" altLang="en-US">
                <a:latin typeface="Calibri" pitchFamily="34" charset="0"/>
              </a:rPr>
              <a:t>　５　五频道</a:t>
            </a:r>
          </a:p>
          <a:p>
            <a:r>
              <a:rPr lang="en-US" altLang="zh-CN">
                <a:latin typeface="Calibri" pitchFamily="34" charset="0"/>
              </a:rPr>
              <a:t>a match    </a:t>
            </a:r>
            <a:r>
              <a:rPr lang="zh-CN" altLang="en-US">
                <a:latin typeface="Calibri" pitchFamily="34" charset="0"/>
              </a:rPr>
              <a:t>一场比赛</a:t>
            </a:r>
          </a:p>
          <a:p>
            <a:r>
              <a:rPr lang="en-US" altLang="zh-CN">
                <a:latin typeface="Calibri" pitchFamily="34" charset="0"/>
              </a:rPr>
              <a:t>turn  to </a:t>
            </a:r>
            <a:r>
              <a:rPr lang="zh-CN" altLang="en-US">
                <a:latin typeface="Calibri" pitchFamily="34" charset="0"/>
              </a:rPr>
              <a:t>　换到，翻到</a:t>
            </a:r>
          </a:p>
          <a:p>
            <a:pPr>
              <a:lnSpc>
                <a:spcPct val="80000"/>
              </a:lnSpc>
            </a:pPr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WordArt 4"/>
          <p:cNvSpPr>
            <a:spLocks noChangeArrowheads="1" noChangeShapeType="1" noTextEdit="1"/>
          </p:cNvSpPr>
          <p:nvPr/>
        </p:nvSpPr>
        <p:spPr bwMode="auto">
          <a:xfrm>
            <a:off x="1600200" y="1981200"/>
            <a:ext cx="5715000" cy="2362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Good  bye !</a:t>
            </a:r>
            <a:endParaRPr lang="zh-CN" alt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2"/>
          <p:cNvPicPr>
            <a:picLocks noChangeAspect="1" noChangeArrowheads="1"/>
          </p:cNvPicPr>
          <p:nvPr/>
        </p:nvPicPr>
        <p:blipFill>
          <a:blip r:embed="rId4" cstate="print"/>
          <a:srcRect l="56625" t="10648" r="9186" b="409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1619250" y="4005263"/>
            <a:ext cx="35369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rgbClr val="6600FF"/>
                </a:solidFill>
                <a:latin typeface="Calibri" pitchFamily="34" charset="0"/>
              </a:rPr>
              <a:t>turn        off</a:t>
            </a:r>
            <a:r>
              <a:rPr lang="en-US" altLang="zh-CN">
                <a:latin typeface="Calibri" pitchFamily="34" charset="0"/>
              </a:rPr>
              <a:t> </a:t>
            </a:r>
          </a:p>
          <a:p>
            <a:r>
              <a:rPr lang="en-US" altLang="zh-CN">
                <a:latin typeface="Calibri" pitchFamily="34" charset="0"/>
              </a:rPr>
              <a:t> </a:t>
            </a:r>
          </a:p>
          <a:p>
            <a:endParaRPr lang="en-US" altLang="zh-CN">
              <a:latin typeface="Calibri" pitchFamily="34" charset="0"/>
            </a:endParaRPr>
          </a:p>
        </p:txBody>
      </p:sp>
      <p:pic>
        <p:nvPicPr>
          <p:cNvPr id="135172" name="3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850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3" name="Picture 5">
            <a:hlinkClick r:id="" action="ppaction://media"/>
          </p:cNvPr>
          <p:cNvPicPr>
            <a:picLocks noRot="1" noChangeAspect="1" noChangeArrowheads="1"/>
          </p:cNvPicPr>
          <p:nvPr>
            <a:wavAudioFile r:embed="rId2" name="4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50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971550" y="5732463"/>
            <a:ext cx="65770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6600FF"/>
                </a:solidFill>
                <a:latin typeface="Calibri" pitchFamily="34" charset="0"/>
              </a:rPr>
              <a:t>Please  </a:t>
            </a:r>
            <a:r>
              <a:rPr lang="en-US" altLang="zh-CN" sz="4800">
                <a:solidFill>
                  <a:srgbClr val="800000"/>
                </a:solidFill>
                <a:latin typeface="Calibri" pitchFamily="34" charset="0"/>
              </a:rPr>
              <a:t>turn  off</a:t>
            </a:r>
            <a:r>
              <a:rPr lang="en-US" altLang="zh-CN" sz="4800">
                <a:solidFill>
                  <a:srgbClr val="6600FF"/>
                </a:solidFill>
                <a:latin typeface="Calibri" pitchFamily="34" charset="0"/>
              </a:rPr>
              <a:t>  </a:t>
            </a:r>
            <a:r>
              <a:rPr lang="en-US" altLang="zh-CN" sz="4800" b="1">
                <a:solidFill>
                  <a:srgbClr val="6600FF"/>
                </a:solidFill>
                <a:latin typeface="Calibri" pitchFamily="34" charset="0"/>
              </a:rPr>
              <a:t>the TV.   </a:t>
            </a:r>
          </a:p>
        </p:txBody>
      </p:sp>
      <p:sp>
        <p:nvSpPr>
          <p:cNvPr id="17414" name="TextBox 9"/>
          <p:cNvSpPr txBox="1">
            <a:spLocks noChangeArrowheads="1"/>
          </p:cNvSpPr>
          <p:nvPr/>
        </p:nvSpPr>
        <p:spPr bwMode="auto">
          <a:xfrm>
            <a:off x="1763713" y="5084763"/>
            <a:ext cx="36718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Calibri" pitchFamily="34" charset="0"/>
              </a:rPr>
              <a:t>/tə:n/       / ɔf/</a:t>
            </a:r>
            <a:endParaRPr lang="zh-CN" altLang="en-US" sz="4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5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029" fill="hold"/>
                                        <p:tgtEl>
                                          <p:spTgt spid="135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172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5172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5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961" fill="hold"/>
                                        <p:tgtEl>
                                          <p:spTgt spid="135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173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5173"/>
                </p:tgtEl>
              </p:cMediaNode>
            </p:audio>
          </p:childTnLst>
        </p:cTn>
      </p:par>
    </p:tnLst>
    <p:bldLst>
      <p:bldP spid="1351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3132138" y="4005263"/>
            <a:ext cx="26066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6600FF"/>
                </a:solidFill>
                <a:latin typeface="Calibri" pitchFamily="34" charset="0"/>
              </a:rPr>
              <a:t>turn     to</a:t>
            </a: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1835150" y="5157788"/>
            <a:ext cx="49752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6600FF"/>
                </a:solidFill>
                <a:latin typeface="Calibri" pitchFamily="34" charset="0"/>
              </a:rPr>
              <a:t>Turn  to  Channel  5 .</a:t>
            </a:r>
          </a:p>
        </p:txBody>
      </p:sp>
      <p:pic>
        <p:nvPicPr>
          <p:cNvPr id="18435" name="Picture 8" descr="08"/>
          <p:cNvPicPr>
            <a:picLocks noChangeAspect="1" noChangeArrowheads="1"/>
          </p:cNvPicPr>
          <p:nvPr/>
        </p:nvPicPr>
        <p:blipFill>
          <a:blip r:embed="rId2" cstate="print"/>
          <a:srcRect l="-2023" r="-8232" b="35149"/>
          <a:stretch>
            <a:fillRect/>
          </a:stretch>
        </p:blipFill>
        <p:spPr bwMode="auto">
          <a:xfrm>
            <a:off x="1763713" y="549275"/>
            <a:ext cx="5761037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9" descr="５"/>
          <p:cNvPicPr>
            <a:picLocks noChangeAspect="1" noChangeArrowheads="1"/>
          </p:cNvPicPr>
          <p:nvPr/>
        </p:nvPicPr>
        <p:blipFill>
          <a:blip r:embed="rId3" cstate="print"/>
          <a:srcRect r="4622" b="1762"/>
          <a:stretch>
            <a:fillRect/>
          </a:stretch>
        </p:blipFill>
        <p:spPr bwMode="auto">
          <a:xfrm rot="-245164">
            <a:off x="2044700" y="622300"/>
            <a:ext cx="1878013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12"/>
          <p:cNvSpPr txBox="1">
            <a:spLocks noChangeArrowheads="1"/>
          </p:cNvSpPr>
          <p:nvPr/>
        </p:nvSpPr>
        <p:spPr bwMode="auto">
          <a:xfrm rot="-399332">
            <a:off x="2555875" y="908050"/>
            <a:ext cx="9350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000" b="1">
                <a:solidFill>
                  <a:srgbClr val="FF0000"/>
                </a:solidFill>
                <a:latin typeface="Calibri" pitchFamily="34" charset="0"/>
              </a:rPr>
              <a:t>CCTV  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/>
      <p:bldP spid="134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3"/>
          <p:cNvPicPr>
            <a:picLocks noChangeAspect="1" noChangeArrowheads="1"/>
          </p:cNvPicPr>
          <p:nvPr/>
        </p:nvPicPr>
        <p:blipFill>
          <a:blip r:embed="rId5" cstate="print"/>
          <a:srcRect l="11363" t="31598" r="41431" b="13252"/>
          <a:stretch>
            <a:fillRect/>
          </a:stretch>
        </p:blipFill>
        <p:spPr bwMode="auto">
          <a:xfrm>
            <a:off x="1979613" y="549275"/>
            <a:ext cx="4537075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2484438" y="4149725"/>
            <a:ext cx="2890837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6600FF"/>
                </a:solidFill>
                <a:latin typeface="Calibri" pitchFamily="34" charset="0"/>
              </a:rPr>
              <a:t> Channel  5 </a:t>
            </a:r>
          </a:p>
          <a:p>
            <a:r>
              <a:rPr lang="en-US" altLang="zh-CN" sz="6000" b="1">
                <a:solidFill>
                  <a:srgbClr val="6600FF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53258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5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7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9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2" name="6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913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1" name="Text Box 13"/>
          <p:cNvSpPr txBox="1">
            <a:spLocks noChangeArrowheads="1"/>
          </p:cNvSpPr>
          <p:nvPr/>
        </p:nvSpPr>
        <p:spPr bwMode="auto">
          <a:xfrm rot="10800000" flipV="1">
            <a:off x="539750" y="5589588"/>
            <a:ext cx="7953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6600FF"/>
                </a:solidFill>
                <a:latin typeface="Calibri" pitchFamily="34" charset="0"/>
              </a:rPr>
              <a:t>I  want  to watch  </a:t>
            </a:r>
            <a:r>
              <a:rPr lang="en-US" altLang="zh-CN" sz="4800" b="1">
                <a:solidFill>
                  <a:srgbClr val="800000"/>
                </a:solidFill>
                <a:latin typeface="Calibri" pitchFamily="34" charset="0"/>
              </a:rPr>
              <a:t>Channel  5.</a:t>
            </a:r>
            <a:r>
              <a:rPr lang="en-US" altLang="zh-CN">
                <a:latin typeface="Calibri" pitchFamily="34" charset="0"/>
              </a:rPr>
              <a:t> </a:t>
            </a:r>
          </a:p>
        </p:txBody>
      </p:sp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2555875" y="4797425"/>
            <a:ext cx="33845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latin typeface="Calibri" pitchFamily="34" charset="0"/>
              </a:rPr>
              <a:t>/'tʃænl/</a:t>
            </a:r>
            <a:endParaRPr lang="zh-CN" altLang="en-US" sz="5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32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515" fill="hold"/>
                                        <p:tgtEl>
                                          <p:spTgt spid="532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8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258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32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754" fill="hold"/>
                                        <p:tgtEl>
                                          <p:spTgt spid="532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9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259"/>
                </p:tgtEl>
              </p:cMediaNode>
            </p:audio>
          </p:childTnLst>
        </p:cTn>
      </p:par>
    </p:tnLst>
    <p:bldLst>
      <p:bldP spid="532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8" descr="２"/>
          <p:cNvPicPr>
            <a:picLocks noChangeAspect="1" noChangeArrowheads="1"/>
          </p:cNvPicPr>
          <p:nvPr/>
        </p:nvPicPr>
        <p:blipFill>
          <a:blip r:embed="rId2" cstate="print"/>
          <a:srcRect b="15358"/>
          <a:stretch>
            <a:fillRect/>
          </a:stretch>
        </p:blipFill>
        <p:spPr bwMode="auto">
          <a:xfrm>
            <a:off x="1835150" y="534988"/>
            <a:ext cx="518477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4" descr="５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1052513"/>
            <a:ext cx="4103687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1835150" y="3933825"/>
            <a:ext cx="49688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6600FF"/>
                </a:solidFill>
                <a:latin typeface="Calibri" pitchFamily="34" charset="0"/>
              </a:rPr>
              <a:t>          a </a:t>
            </a:r>
            <a:r>
              <a:rPr lang="en-US" altLang="zh-CN" sz="4400" b="1">
                <a:solidFill>
                  <a:srgbClr val="FF0000"/>
                </a:solidFill>
                <a:latin typeface="Calibri" pitchFamily="34" charset="0"/>
              </a:rPr>
              <a:t>match</a:t>
            </a:r>
          </a:p>
          <a:p>
            <a:r>
              <a:rPr lang="en-US" altLang="zh-CN" sz="4400" b="1">
                <a:latin typeface="Calibri" pitchFamily="34" charset="0"/>
              </a:rPr>
              <a:t>           /mætʃ/</a:t>
            </a:r>
            <a:endParaRPr lang="en-US" altLang="zh-CN" sz="44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altLang="zh-CN" sz="4400" b="1">
                <a:solidFill>
                  <a:srgbClr val="6600FF"/>
                </a:solidFill>
                <a:latin typeface="Calibri" pitchFamily="34" charset="0"/>
              </a:rPr>
              <a:t>  a football   match</a:t>
            </a: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0" y="5084763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4400" b="1">
              <a:solidFill>
                <a:srgbClr val="6600FF"/>
              </a:solidFill>
              <a:latin typeface="Calibri" pitchFamily="34" charset="0"/>
            </a:endParaRPr>
          </a:p>
          <a:p>
            <a:r>
              <a:rPr lang="en-US" altLang="zh-CN" sz="4400" b="1">
                <a:solidFill>
                  <a:srgbClr val="6600FF"/>
                </a:solidFill>
                <a:latin typeface="Calibri" pitchFamily="34" charset="0"/>
              </a:rPr>
              <a:t>      There’s a football match now.</a:t>
            </a:r>
          </a:p>
          <a:p>
            <a:endParaRPr lang="en-US" altLang="zh-CN" sz="4400" b="1">
              <a:solidFill>
                <a:srgbClr val="6600FF"/>
              </a:solidFill>
              <a:latin typeface="Calibri" pitchFamily="34" charset="0"/>
            </a:endParaRPr>
          </a:p>
        </p:txBody>
      </p:sp>
      <p:sp>
        <p:nvSpPr>
          <p:cNvPr id="21509" name="Text Box 9"/>
          <p:cNvSpPr txBox="1">
            <a:spLocks noChangeArrowheads="1"/>
          </p:cNvSpPr>
          <p:nvPr/>
        </p:nvSpPr>
        <p:spPr bwMode="auto">
          <a:xfrm>
            <a:off x="2700338" y="1196975"/>
            <a:ext cx="1354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Calibri" pitchFamily="34" charset="0"/>
              </a:rPr>
              <a:t>CCTV  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0" descr="２"/>
          <p:cNvPicPr>
            <a:picLocks noChangeAspect="1" noChangeArrowheads="1"/>
          </p:cNvPicPr>
          <p:nvPr/>
        </p:nvPicPr>
        <p:blipFill>
          <a:blip r:embed="rId2" cstate="print"/>
          <a:srcRect b="15358"/>
          <a:stretch>
            <a:fillRect/>
          </a:stretch>
        </p:blipFill>
        <p:spPr bwMode="auto">
          <a:xfrm>
            <a:off x="1619250" y="476250"/>
            <a:ext cx="4897438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3059113" y="3860800"/>
            <a:ext cx="26527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6600FF"/>
                </a:solidFill>
                <a:latin typeface="Calibri" pitchFamily="34" charset="0"/>
              </a:rPr>
              <a:t>TV</a:t>
            </a:r>
            <a:r>
              <a:rPr lang="zh-CN" altLang="en-US" sz="4000" b="1">
                <a:solidFill>
                  <a:srgbClr val="6600FF"/>
                </a:solidFill>
                <a:latin typeface="Calibri" pitchFamily="34" charset="0"/>
              </a:rPr>
              <a:t>　</a:t>
            </a:r>
            <a:r>
              <a:rPr lang="zh-CN" altLang="en-US">
                <a:latin typeface="Calibri" pitchFamily="34" charset="0"/>
              </a:rPr>
              <a:t> </a:t>
            </a:r>
            <a:r>
              <a:rPr lang="en-US" altLang="zh-CN" sz="4400" b="1">
                <a:solidFill>
                  <a:srgbClr val="6600FF"/>
                </a:solidFill>
                <a:latin typeface="Calibri" pitchFamily="34" charset="0"/>
              </a:rPr>
              <a:t>play</a:t>
            </a:r>
            <a:r>
              <a:rPr lang="en-US" altLang="zh-CN">
                <a:latin typeface="Calibri" pitchFamily="34" charset="0"/>
              </a:rPr>
              <a:t>  </a:t>
            </a:r>
          </a:p>
        </p:txBody>
      </p:sp>
      <p:pic>
        <p:nvPicPr>
          <p:cNvPr id="22531" name="Picture 9" descr="６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908050"/>
            <a:ext cx="3455987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23" name="Text Box 11"/>
          <p:cNvSpPr txBox="1">
            <a:spLocks noChangeArrowheads="1"/>
          </p:cNvSpPr>
          <p:nvPr/>
        </p:nvSpPr>
        <p:spPr bwMode="auto">
          <a:xfrm>
            <a:off x="1042988" y="5157788"/>
            <a:ext cx="74501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6600FF"/>
                </a:solidFill>
                <a:latin typeface="Calibri" pitchFamily="34" charset="0"/>
              </a:rPr>
              <a:t>There  is  a </a:t>
            </a:r>
            <a:r>
              <a:rPr lang="en-US" altLang="zh-CN" sz="4400" b="1">
                <a:solidFill>
                  <a:srgbClr val="800000"/>
                </a:solidFill>
                <a:latin typeface="Calibri" pitchFamily="34" charset="0"/>
              </a:rPr>
              <a:t>TV  play</a:t>
            </a:r>
            <a:r>
              <a:rPr lang="en-US" altLang="zh-CN" sz="4400" b="1">
                <a:solidFill>
                  <a:srgbClr val="6600FF"/>
                </a:solidFill>
                <a:latin typeface="Calibri" pitchFamily="34" charset="0"/>
              </a:rPr>
              <a:t>  tonight  .</a:t>
            </a:r>
          </a:p>
        </p:txBody>
      </p:sp>
      <p:sp>
        <p:nvSpPr>
          <p:cNvPr id="22533" name="Text Box 15"/>
          <p:cNvSpPr txBox="1">
            <a:spLocks noChangeArrowheads="1"/>
          </p:cNvSpPr>
          <p:nvPr/>
        </p:nvSpPr>
        <p:spPr bwMode="auto">
          <a:xfrm>
            <a:off x="2411413" y="981075"/>
            <a:ext cx="1354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Calibri" pitchFamily="34" charset="0"/>
              </a:rPr>
              <a:t>CCTV  8</a:t>
            </a:r>
          </a:p>
        </p:txBody>
      </p:sp>
      <p:sp>
        <p:nvSpPr>
          <p:cNvPr id="22534" name="WordArt 18" descr="窄竖线"/>
          <p:cNvSpPr>
            <a:spLocks noChangeArrowheads="1" noChangeShapeType="1" noTextEdit="1"/>
          </p:cNvSpPr>
          <p:nvPr/>
        </p:nvSpPr>
        <p:spPr bwMode="auto">
          <a:xfrm rot="764445">
            <a:off x="3059113" y="1916113"/>
            <a:ext cx="2232025" cy="13938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>
                <a:ln w="25400">
                  <a:solidFill>
                    <a:srgbClr val="000000"/>
                  </a:solidFill>
                  <a:miter lim="800000"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快乐星球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  <p:bldP spid="90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100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973138" y="0"/>
            <a:ext cx="10117138" cy="732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04813"/>
            <a:ext cx="9144000" cy="863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700" dirty="0" smtClean="0">
                <a:solidFill>
                  <a:srgbClr val="FF0000"/>
                </a:solidFill>
              </a:rPr>
              <a:t>Read the words and phrases:</a:t>
            </a:r>
            <a:r>
              <a:rPr lang="en-US" altLang="zh-CN" dirty="0" smtClean="0">
                <a:solidFill>
                  <a:srgbClr val="FF0000"/>
                </a:solidFill>
              </a:rPr>
              <a:t/>
            </a:r>
            <a:br>
              <a:rPr lang="en-US" altLang="zh-CN" dirty="0" smtClean="0">
                <a:solidFill>
                  <a:srgbClr val="FF0000"/>
                </a:solidFill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8888" y="692150"/>
            <a:ext cx="9290050" cy="5761038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4800" b="1" dirty="0" smtClean="0">
              <a:solidFill>
                <a:srgbClr val="FF0000"/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8000" b="1" dirty="0" smtClean="0"/>
              <a:t>turn on              </a:t>
            </a:r>
            <a:r>
              <a:rPr lang="zh-CN" altLang="en-US" sz="14400" b="1" dirty="0" smtClean="0"/>
              <a:t>打开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7600" b="1" dirty="0" smtClean="0"/>
              <a:t>turn off              </a:t>
            </a:r>
            <a:r>
              <a:rPr lang="zh-CN" altLang="en-US" sz="14400" b="1" dirty="0" smtClean="0"/>
              <a:t>关上</a:t>
            </a:r>
            <a:endParaRPr lang="en-US" altLang="zh-CN" sz="14400" b="1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7600" b="1" dirty="0" smtClean="0"/>
              <a:t>turn  to </a:t>
            </a:r>
            <a:r>
              <a:rPr lang="zh-CN" altLang="en-US" sz="17600" b="1" dirty="0" smtClean="0"/>
              <a:t>　         </a:t>
            </a:r>
            <a:r>
              <a:rPr lang="zh-CN" altLang="en-US" sz="14400" b="1" dirty="0" smtClean="0"/>
              <a:t>换到，翻到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7600" b="1" dirty="0" smtClean="0"/>
              <a:t>open                   </a:t>
            </a:r>
            <a:r>
              <a:rPr lang="zh-CN" altLang="en-US" sz="14400" b="1" dirty="0" smtClean="0"/>
              <a:t>打开，张开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7600" b="1" dirty="0" smtClean="0"/>
              <a:t>close                   </a:t>
            </a:r>
            <a:r>
              <a:rPr lang="zh-CN" altLang="en-US" sz="14400" b="1" dirty="0" smtClean="0"/>
              <a:t>合上，关上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7600" b="1" dirty="0" smtClean="0"/>
              <a:t>Channel  </a:t>
            </a:r>
            <a:r>
              <a:rPr lang="zh-CN" altLang="en-US" sz="17600" b="1" dirty="0" smtClean="0"/>
              <a:t>５　   </a:t>
            </a:r>
            <a:r>
              <a:rPr lang="zh-CN" altLang="en-US" sz="14400" b="1" dirty="0" smtClean="0"/>
              <a:t>五频道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7600" b="1" dirty="0" smtClean="0"/>
              <a:t>a match               </a:t>
            </a:r>
            <a:r>
              <a:rPr lang="zh-CN" altLang="en-US" sz="14400" b="1" dirty="0" smtClean="0"/>
              <a:t>一场比赛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7600" b="1" dirty="0" smtClean="0"/>
              <a:t>TV play                </a:t>
            </a:r>
            <a:r>
              <a:rPr lang="zh-CN" altLang="en-US" sz="14400" b="1" dirty="0" smtClean="0"/>
              <a:t>电视剧</a:t>
            </a:r>
            <a:endParaRPr lang="en-US" altLang="zh-CN" sz="14400" b="1" dirty="0" smtClean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7600" b="1" dirty="0" smtClean="0"/>
              <a:t>Tonight                </a:t>
            </a:r>
            <a:r>
              <a:rPr lang="zh-CN" altLang="en-US" sz="14400" b="1" dirty="0" smtClean="0"/>
              <a:t>今晚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904231750542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0" y="1196752"/>
            <a:ext cx="9324528" cy="5661248"/>
          </a:xfrm>
        </p:spPr>
        <p:txBody>
          <a:bodyPr/>
          <a:lstStyle/>
          <a:p>
            <a:r>
              <a:rPr lang="en-US" altLang="zh-CN" dirty="0" smtClean="0"/>
              <a:t>turn on   turn off   turn to</a:t>
            </a:r>
            <a:r>
              <a:rPr lang="zh-CN" altLang="zh-CN" dirty="0" smtClean="0"/>
              <a:t>三个词组的</a:t>
            </a:r>
            <a:r>
              <a:rPr lang="zh-CN" altLang="en-US" dirty="0" smtClean="0"/>
              <a:t>比较</a:t>
            </a:r>
            <a:r>
              <a:rPr lang="zh-CN" altLang="zh-CN" dirty="0" smtClean="0"/>
              <a:t>。</a:t>
            </a:r>
          </a:p>
          <a:p>
            <a:r>
              <a:rPr lang="en-US" altLang="zh-CN" dirty="0" smtClean="0"/>
              <a:t> turn on    </a:t>
            </a:r>
            <a:r>
              <a:rPr lang="zh-CN" altLang="zh-CN" dirty="0" smtClean="0"/>
              <a:t>打开，通过开关打开电器之类的东西。</a:t>
            </a:r>
          </a:p>
          <a:p>
            <a:r>
              <a:rPr lang="en-US" altLang="zh-CN" dirty="0" smtClean="0"/>
              <a:t>e.g.:  turn on the light /TV/radio </a:t>
            </a:r>
            <a:endParaRPr lang="zh-CN" altLang="zh-CN" dirty="0" smtClean="0"/>
          </a:p>
          <a:p>
            <a:r>
              <a:rPr lang="en-US" altLang="zh-CN" dirty="0" smtClean="0"/>
              <a:t>turn off    </a:t>
            </a:r>
            <a:r>
              <a:rPr lang="zh-CN" altLang="zh-CN" dirty="0" smtClean="0"/>
              <a:t>关掉，通过开关关掉电器之类的东西。</a:t>
            </a:r>
          </a:p>
          <a:p>
            <a:r>
              <a:rPr lang="en-US" altLang="zh-CN" dirty="0" smtClean="0"/>
              <a:t>e.g.:  turn off the light /TV/radio</a:t>
            </a:r>
            <a:endParaRPr lang="zh-CN" altLang="zh-CN" dirty="0" smtClean="0"/>
          </a:p>
          <a:p>
            <a:r>
              <a:rPr lang="en-US" altLang="zh-CN" dirty="0" smtClean="0"/>
              <a:t> turn to                           </a:t>
            </a:r>
            <a:r>
              <a:rPr lang="zh-CN" altLang="zh-CN" dirty="0" smtClean="0"/>
              <a:t>翻倒，转到</a:t>
            </a:r>
            <a:endParaRPr lang="en-US" altLang="zh-CN" dirty="0" smtClean="0"/>
          </a:p>
          <a:p>
            <a:r>
              <a:rPr lang="en-US" altLang="zh-CN" dirty="0" smtClean="0"/>
              <a:t>e.g.:  turn to page 46   </a:t>
            </a:r>
            <a:r>
              <a:rPr lang="zh-CN" altLang="zh-CN" dirty="0" smtClean="0"/>
              <a:t>翻到</a:t>
            </a:r>
            <a:r>
              <a:rPr lang="en-US" altLang="zh-CN" dirty="0" smtClean="0"/>
              <a:t>46</a:t>
            </a:r>
            <a:r>
              <a:rPr lang="zh-CN" altLang="zh-CN" dirty="0" smtClean="0"/>
              <a:t>页。</a:t>
            </a:r>
            <a:endParaRPr lang="en-US" altLang="zh-CN" dirty="0" smtClean="0"/>
          </a:p>
          <a:p>
            <a:r>
              <a:rPr lang="en-US" altLang="zh-CN" dirty="0" smtClean="0"/>
              <a:t>turn to Channel 8.        </a:t>
            </a:r>
            <a:r>
              <a:rPr lang="zh-CN" altLang="zh-CN" dirty="0" smtClean="0"/>
              <a:t>转到</a:t>
            </a:r>
            <a:r>
              <a:rPr lang="en-US" altLang="zh-CN" dirty="0" smtClean="0"/>
              <a:t>8</a:t>
            </a:r>
            <a:r>
              <a:rPr lang="zh-CN" altLang="zh-CN" dirty="0" smtClean="0"/>
              <a:t>频道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turn to me                      </a:t>
            </a:r>
            <a:r>
              <a:rPr lang="zh-CN" altLang="zh-CN" dirty="0" smtClean="0"/>
              <a:t>转向我</a:t>
            </a:r>
            <a:r>
              <a:rPr lang="zh-CN" altLang="en-US" dirty="0" smtClean="0"/>
              <a:t>。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260648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Language points</a:t>
            </a:r>
            <a:r>
              <a:rPr lang="zh-CN" altLang="zh-CN" sz="3200" b="1" dirty="0" smtClean="0"/>
              <a:t>：</a:t>
            </a:r>
            <a:endParaRPr lang="zh-CN" altLang="en-US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815</Words>
  <Application>Microsoft Office PowerPoint</Application>
  <PresentationFormat>全屏显示(4:3)</PresentationFormat>
  <Paragraphs>188</Paragraphs>
  <Slides>23</Slides>
  <Notes>1</Notes>
  <HiddenSlides>0</HiddenSlides>
  <MMClips>8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Read the words and phrases: </vt:lpstr>
      <vt:lpstr>幻灯片 9</vt:lpstr>
      <vt:lpstr>幻灯片 10</vt:lpstr>
      <vt:lpstr>一、用turn on和 open填空</vt:lpstr>
      <vt:lpstr>二、用turn off,turn to和 close填空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ThinkPad</dc:creator>
  <cp:lastModifiedBy>ThinkPad</cp:lastModifiedBy>
  <cp:revision>125</cp:revision>
  <dcterms:created xsi:type="dcterms:W3CDTF">2013-11-21T15:29:00Z</dcterms:created>
  <dcterms:modified xsi:type="dcterms:W3CDTF">2014-04-13T09:36:20Z</dcterms:modified>
</cp:coreProperties>
</file>