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70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9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661D5C-C9C2-4388-9CC2-D7AE744B6139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CB0E2E-3906-4B0C-B22C-0E57E6900F6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2890582-601D-4D93-9DA4-093CAC60E53E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652FF-5AF4-433C-A5DD-C7F83C20DC7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F9C1DF-556B-442E-89A8-E02A1ED49F84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ADC70D-B77F-4EBC-8725-8DA9AEA335E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7A03ED-99C9-4FCB-AC40-ACB2894D1B6A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465EA-99B9-440D-A7B3-A7E9C7ACFC8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4E9CED-548D-46A8-AE89-4CE7FB705B7A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6CCA5C-1089-4567-9D58-3323BF50699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08B88A-46DA-4F13-977E-4AA862389031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D98AC-3126-4BC2-8558-EB52CDF975B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A2769F2-1ED5-46B0-A05C-1D8BC691C183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844610-58C1-4F8E-9D65-623E4D34BBE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3F285E-1560-4939-BA5F-1ECF2AB5261F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883C1-C78A-4723-AB1C-D9AACC6B048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BEB200-21BD-49C8-9EBC-C887308935D2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C30B4-2BDF-4433-B1D3-FD15656DA5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354867-445B-4241-B212-06452A733292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A7AE93-6F5D-4B0D-865F-8DF7D9A710B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80E128-7D19-4734-BE4E-EC503A613BEB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9C6CD-3CD2-464E-A74B-D7D7622A75F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410E052-3075-41E8-8152-FF261D0FA87C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49E2360-66D9-4EDA-B19E-ADC54A82FD9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4738687"/>
          </a:xfrm>
        </p:spPr>
        <p:txBody>
          <a:bodyPr/>
          <a:lstStyle/>
          <a:p>
            <a:r>
              <a:rPr lang="en-US" altLang="zh-CN"/>
              <a:t>Module 3  Unit 1</a:t>
            </a:r>
            <a:br>
              <a:rPr lang="en-US" altLang="zh-CN"/>
            </a:br>
            <a:r>
              <a:rPr lang="en-US" altLang="zh-CN"/>
              <a:t/>
            </a:r>
            <a:br>
              <a:rPr lang="en-US" altLang="zh-CN"/>
            </a:br>
            <a:r>
              <a:rPr lang="en-US" altLang="zh-CN"/>
              <a:t> Collecting stamps is my hobby.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 descr="20121006122222_EuPcR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标题 1"/>
          <p:cNvSpPr>
            <a:spLocks noGrp="1"/>
          </p:cNvSpPr>
          <p:nvPr>
            <p:ph type="ctrTitle" idx="4294967295"/>
          </p:nvPr>
        </p:nvSpPr>
        <p:spPr>
          <a:xfrm>
            <a:off x="468313" y="0"/>
            <a:ext cx="7772400" cy="6597650"/>
          </a:xfrm>
        </p:spPr>
        <p:txBody>
          <a:bodyPr/>
          <a:lstStyle/>
          <a:p>
            <a:pPr indent="457200" algn="l">
              <a:lnSpc>
                <a:spcPct val="150000"/>
              </a:lnSpc>
            </a:pPr>
            <a:r>
              <a:rPr lang="zh-CN" altLang="zh-CN" sz="3200" b="1">
                <a:solidFill>
                  <a:srgbClr val="FF0000"/>
                </a:solidFill>
              </a:rPr>
              <a:t>现在完成时</a:t>
            </a:r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zh-CN" altLang="en-US" sz="2400" b="1"/>
              <a:t>（一）含义：</a:t>
            </a:r>
            <a:r>
              <a:rPr lang="zh-CN" altLang="zh-CN" sz="2400" b="1"/>
              <a:t>过去发生或已经完成的动作对现在造成的影响或结果，或从过去已经开始，持续到现在的动作或状态。</a:t>
            </a:r>
            <a:r>
              <a:rPr lang="en-US" altLang="zh-CN" sz="2400" b="1"/>
              <a:t> </a:t>
            </a:r>
            <a:br>
              <a:rPr lang="en-US" altLang="zh-CN" sz="2400" b="1"/>
            </a:br>
            <a:r>
              <a:rPr lang="zh-CN" altLang="en-US" sz="2400" b="1"/>
              <a:t>（二）构成：</a:t>
            </a:r>
            <a:r>
              <a:rPr lang="zh-CN" altLang="zh-CN" sz="2400" b="1"/>
              <a:t>助动词</a:t>
            </a:r>
            <a:r>
              <a:rPr lang="en-US" altLang="zh-CN" sz="2400" b="1"/>
              <a:t>have/has</a:t>
            </a:r>
            <a:r>
              <a:rPr lang="zh-CN" altLang="zh-CN" sz="2400" b="1"/>
              <a:t>＋</a:t>
            </a:r>
            <a:r>
              <a:rPr lang="en-US" altLang="zh-CN" sz="2400" b="1"/>
              <a:t>done(</a:t>
            </a:r>
            <a:r>
              <a:rPr lang="zh-CN" altLang="en-US" sz="2400" b="1"/>
              <a:t>过去分词）</a:t>
            </a:r>
            <a:r>
              <a:rPr lang="en-US" altLang="zh-CN" sz="2400" b="1"/>
              <a:t/>
            </a:r>
            <a:br>
              <a:rPr lang="en-US" altLang="zh-CN" sz="2400" b="1"/>
            </a:br>
            <a:r>
              <a:rPr lang="zh-CN" altLang="en-US" sz="2400" b="1"/>
              <a:t>（三）用法：</a:t>
            </a:r>
            <a:r>
              <a:rPr lang="en-US" altLang="zh-CN" sz="2400" b="1"/>
              <a:t/>
            </a:r>
            <a:br>
              <a:rPr lang="en-US" altLang="zh-CN" sz="2400" b="1"/>
            </a:br>
            <a:r>
              <a:rPr lang="en-US" altLang="zh-CN" sz="2400" b="1"/>
              <a:t>1</a:t>
            </a:r>
            <a:r>
              <a:rPr lang="zh-CN" altLang="en-US" sz="2400" b="1"/>
              <a:t>、</a:t>
            </a:r>
            <a:r>
              <a:rPr lang="zh-CN" altLang="zh-CN" sz="2400" b="1"/>
              <a:t>时间状语：</a:t>
            </a:r>
            <a:r>
              <a:rPr lang="en-US" altLang="zh-CN" sz="2400" b="1">
                <a:solidFill>
                  <a:srgbClr val="FF0000"/>
                </a:solidFill>
              </a:rPr>
              <a:t>recently/since…for…/in the past few years</a:t>
            </a:r>
            <a:r>
              <a:rPr lang="en-US" altLang="zh-CN" sz="2400" b="1"/>
              <a:t>…</a:t>
            </a:r>
            <a:br>
              <a:rPr lang="en-US" altLang="zh-CN" sz="2400" b="1"/>
            </a:br>
            <a:r>
              <a:rPr lang="en-US" altLang="zh-CN" sz="2400" b="1"/>
              <a:t>e.g.</a:t>
            </a:r>
            <a:br>
              <a:rPr lang="en-US" altLang="zh-CN" sz="2400" b="1"/>
            </a:br>
            <a:r>
              <a:rPr lang="en-US" altLang="zh-CN" sz="2400" b="1"/>
              <a:t>The famous writer </a:t>
            </a:r>
            <a:r>
              <a:rPr lang="en-US" altLang="zh-CN" sz="2400" b="1">
                <a:solidFill>
                  <a:srgbClr val="FF0000"/>
                </a:solidFill>
              </a:rPr>
              <a:t>has written </a:t>
            </a:r>
            <a:r>
              <a:rPr lang="en-US" altLang="zh-CN" sz="2400" b="1"/>
              <a:t>one new book </a:t>
            </a:r>
            <a:r>
              <a:rPr lang="en-US" altLang="zh-CN" sz="2400" b="1">
                <a:solidFill>
                  <a:srgbClr val="FF0000"/>
                </a:solidFill>
              </a:rPr>
              <a:t>in the past two years </a:t>
            </a:r>
            <a:r>
              <a:rPr lang="en-US" altLang="zh-CN" sz="2400" b="1"/>
              <a:t>. </a:t>
            </a:r>
            <a:br>
              <a:rPr lang="en-US" altLang="zh-CN" sz="2400" b="1"/>
            </a:b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" descr="20121006122222_EuPcR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sz="2800" b="1"/>
              <a:t>2</a:t>
            </a:r>
            <a:r>
              <a:rPr lang="zh-CN" altLang="en-US" sz="2800" b="1"/>
              <a:t>、</a:t>
            </a:r>
            <a:r>
              <a:rPr lang="zh-CN" altLang="zh-CN" sz="2800" b="1"/>
              <a:t>基本结构：</a:t>
            </a:r>
            <a:r>
              <a:rPr lang="en-US" altLang="zh-CN" sz="2800" b="1"/>
              <a:t>have/has + done </a:t>
            </a:r>
            <a:br>
              <a:rPr lang="en-US" altLang="zh-CN" sz="2800" b="1"/>
            </a:br>
            <a:r>
              <a:rPr lang="en-US" altLang="zh-CN" sz="2800" b="1"/>
              <a:t>e.g. </a:t>
            </a:r>
            <a:br>
              <a:rPr lang="en-US" altLang="zh-CN" sz="2800" b="1"/>
            </a:br>
            <a:r>
              <a:rPr lang="en-US" altLang="zh-CN" sz="2800" b="1"/>
              <a:t>(1)</a:t>
            </a:r>
            <a:r>
              <a:rPr lang="en-US" altLang="zh-CN" sz="2800" b="1">
                <a:solidFill>
                  <a:srgbClr val="FF0000"/>
                </a:solidFill>
              </a:rPr>
              <a:t>I have </a:t>
            </a:r>
            <a:r>
              <a:rPr lang="en-US" altLang="zh-CN" sz="2800" b="1"/>
              <a:t>written one new book recently.</a:t>
            </a:r>
            <a:br>
              <a:rPr lang="en-US" altLang="zh-CN" sz="2800" b="1"/>
            </a:br>
            <a:r>
              <a:rPr lang="en-US" altLang="zh-CN" sz="2800" b="1"/>
              <a:t>(2)</a:t>
            </a:r>
            <a:r>
              <a:rPr lang="en-US" altLang="zh-CN" sz="2800" b="1">
                <a:solidFill>
                  <a:srgbClr val="FF0000"/>
                </a:solidFill>
              </a:rPr>
              <a:t>He / She /Simon has </a:t>
            </a:r>
            <a:r>
              <a:rPr lang="en-US" altLang="zh-CN" sz="2800" b="1"/>
              <a:t>written one new book recently. </a:t>
            </a:r>
            <a:br>
              <a:rPr lang="en-US" altLang="zh-CN" sz="2800" b="1"/>
            </a:br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en-US" altLang="zh-CN" sz="2800" b="1"/>
              <a:t>3</a:t>
            </a:r>
            <a:r>
              <a:rPr lang="zh-CN" altLang="en-US" sz="2800" b="1"/>
              <a:t>、</a:t>
            </a:r>
            <a:r>
              <a:rPr lang="zh-CN" altLang="zh-CN" sz="2800" b="1"/>
              <a:t>否定形式：</a:t>
            </a:r>
            <a:r>
              <a:rPr lang="en-US" altLang="zh-CN" sz="2800" b="1"/>
              <a:t>have/has </a:t>
            </a:r>
            <a:r>
              <a:rPr lang="en-US" altLang="zh-CN" sz="2800" b="1">
                <a:solidFill>
                  <a:srgbClr val="FF00FF"/>
                </a:solidFill>
              </a:rPr>
              <a:t>+ not </a:t>
            </a:r>
            <a:r>
              <a:rPr lang="en-US" altLang="zh-CN" sz="2800" b="1"/>
              <a:t>+done. </a:t>
            </a:r>
            <a:br>
              <a:rPr lang="en-US" altLang="zh-CN" sz="2800" b="1"/>
            </a:br>
            <a:r>
              <a:rPr lang="en-US" altLang="zh-CN" sz="2800" b="1"/>
              <a:t>(1)</a:t>
            </a:r>
            <a:r>
              <a:rPr lang="en-US" altLang="zh-CN" sz="2800" b="1">
                <a:solidFill>
                  <a:srgbClr val="FF0000"/>
                </a:solidFill>
              </a:rPr>
              <a:t> I have not  </a:t>
            </a:r>
            <a:r>
              <a:rPr lang="en-US" altLang="zh-CN" sz="2800" b="1"/>
              <a:t>written one new book recently.</a:t>
            </a:r>
            <a:br>
              <a:rPr lang="en-US" altLang="zh-CN" sz="2800" b="1"/>
            </a:br>
            <a:r>
              <a:rPr lang="en-US" altLang="zh-CN" sz="2800" b="1"/>
              <a:t>(2)</a:t>
            </a:r>
            <a:r>
              <a:rPr lang="en-US" altLang="zh-CN" sz="2800" b="1">
                <a:solidFill>
                  <a:srgbClr val="FF0000"/>
                </a:solidFill>
              </a:rPr>
              <a:t>He / She /Simon has not </a:t>
            </a:r>
            <a:r>
              <a:rPr lang="en-US" altLang="zh-CN" sz="2800" b="1"/>
              <a:t>written one new book recently. </a:t>
            </a:r>
            <a:br>
              <a:rPr lang="en-US" altLang="zh-CN" sz="2800" b="1"/>
            </a:br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en-US" altLang="zh-CN" sz="2800" b="1"/>
              <a:t>4</a:t>
            </a:r>
            <a:r>
              <a:rPr lang="zh-CN" altLang="en-US" sz="2800" b="1"/>
              <a:t>、</a:t>
            </a:r>
            <a:r>
              <a:rPr lang="zh-CN" altLang="zh-CN" sz="2800" b="1"/>
              <a:t>一般疑问句：</a:t>
            </a:r>
            <a:r>
              <a:rPr lang="en-US" altLang="zh-CN" sz="2800" b="1"/>
              <a:t>have</a:t>
            </a:r>
            <a:r>
              <a:rPr lang="zh-CN" altLang="zh-CN" sz="2800" b="1"/>
              <a:t>或</a:t>
            </a:r>
            <a:r>
              <a:rPr lang="en-US" altLang="zh-CN" sz="2800" b="1"/>
              <a:t>has</a:t>
            </a:r>
            <a:r>
              <a:rPr lang="zh-CN" altLang="zh-CN" sz="2800" b="1"/>
              <a:t>提前</a:t>
            </a:r>
            <a:r>
              <a:rPr lang="en-US" altLang="zh-CN" sz="2800" b="1"/>
              <a:t> </a:t>
            </a:r>
            <a:br>
              <a:rPr lang="en-US" altLang="zh-CN" sz="2800" b="1"/>
            </a:br>
            <a:r>
              <a:rPr lang="en-US" altLang="zh-CN" sz="2800" b="1">
                <a:solidFill>
                  <a:srgbClr val="FF0000"/>
                </a:solidFill>
              </a:rPr>
              <a:t> </a:t>
            </a:r>
            <a:r>
              <a:rPr lang="en-US" altLang="zh-CN" sz="2800" b="1"/>
              <a:t>(1)</a:t>
            </a:r>
            <a:r>
              <a:rPr lang="en-US" altLang="zh-CN" sz="2800" b="1">
                <a:solidFill>
                  <a:srgbClr val="FF0000"/>
                </a:solidFill>
              </a:rPr>
              <a:t>I have </a:t>
            </a:r>
            <a:r>
              <a:rPr lang="en-US" altLang="zh-CN" sz="2800" b="1"/>
              <a:t>written one new book recently. </a:t>
            </a:r>
            <a:r>
              <a:rPr lang="en-US" altLang="zh-CN" sz="2800" b="1">
                <a:solidFill>
                  <a:srgbClr val="FF0000"/>
                </a:solidFill>
              </a:rPr>
              <a:t>Have you?</a:t>
            </a:r>
            <a:r>
              <a:rPr lang="en-US" altLang="zh-CN" sz="2800" b="1"/>
              <a:t/>
            </a:r>
            <a:br>
              <a:rPr lang="en-US" altLang="zh-CN" sz="2800" b="1"/>
            </a:br>
            <a:r>
              <a:rPr lang="en-US" altLang="zh-CN" sz="2800" b="1"/>
              <a:t>(2)</a:t>
            </a:r>
            <a:r>
              <a:rPr lang="en-US" altLang="zh-CN" sz="2800" b="1">
                <a:solidFill>
                  <a:srgbClr val="FF0000"/>
                </a:solidFill>
              </a:rPr>
              <a:t>He / She /Simon has </a:t>
            </a:r>
            <a:r>
              <a:rPr lang="en-US" altLang="zh-CN" sz="2800" b="1"/>
              <a:t>written one new book recently. </a:t>
            </a:r>
            <a:r>
              <a:rPr lang="en-US" altLang="zh-CN" sz="2800" b="1">
                <a:solidFill>
                  <a:srgbClr val="FF0000"/>
                </a:solidFill>
              </a:rPr>
              <a:t>Has He / She /Simon ?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ctrTitle" idx="4294967295"/>
          </p:nvPr>
        </p:nvSpPr>
        <p:spPr>
          <a:xfrm>
            <a:off x="468313" y="404813"/>
            <a:ext cx="6191250" cy="1079500"/>
          </a:xfrm>
        </p:spPr>
        <p:txBody>
          <a:bodyPr/>
          <a:lstStyle/>
          <a:p>
            <a:r>
              <a:rPr lang="en-US" altLang="zh-CN" sz="6000"/>
              <a:t>Excise:</a:t>
            </a:r>
            <a:endParaRPr lang="zh-CN" altLang="en-US" sz="6000"/>
          </a:p>
        </p:txBody>
      </p:sp>
      <p:pic>
        <p:nvPicPr>
          <p:cNvPr id="24578" name="图片 5" descr="1333Y20D-P3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0" y="981075"/>
            <a:ext cx="7993063" cy="5256213"/>
          </a:xfrm>
        </p:spPr>
        <p:txBody>
          <a:bodyPr>
            <a:normAutofit/>
          </a:bodyPr>
          <a:lstStyle/>
          <a:p>
            <a:pPr marL="0" indent="0">
              <a:lnSpc>
                <a:spcPct val="160000"/>
              </a:lnSpc>
              <a:buFontTx/>
              <a:buNone/>
            </a:pPr>
            <a:r>
              <a:rPr lang="en-US" altLang="zh-CN" sz="2400" b="1"/>
              <a:t>1</a:t>
            </a:r>
            <a:r>
              <a:rPr lang="zh-CN" altLang="zh-CN" sz="2400" b="1"/>
              <a:t>、</a:t>
            </a:r>
            <a:r>
              <a:rPr lang="en-US" altLang="zh-CN" sz="2400" b="1"/>
              <a:t>We ______ Xiao  Li  since  she  was  a  little  girl.</a:t>
            </a:r>
            <a:endParaRPr lang="zh-CN" altLang="zh-CN" sz="2400" b="1"/>
          </a:p>
          <a:p>
            <a:pPr marL="0" indent="0">
              <a:lnSpc>
                <a:spcPct val="160000"/>
              </a:lnSpc>
              <a:buFontTx/>
              <a:buNone/>
            </a:pPr>
            <a:r>
              <a:rPr lang="en-US" altLang="zh-CN" sz="2400" b="1"/>
              <a:t>    A. know      B.  had  known      C. have  known      D.  knew</a:t>
            </a:r>
            <a:endParaRPr lang="en-US" altLang="zh-CN" sz="2400" b="1">
              <a:latin typeface="Times New Roman" pitchFamily="18" charset="0"/>
              <a:ea typeface="DFKai-SB" pitchFamily="65" charset="-12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FontTx/>
              <a:buNone/>
            </a:pPr>
            <a: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2</a:t>
            </a:r>
            <a:r>
              <a:rPr lang="zh-CN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、</a:t>
            </a:r>
            <a: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Zhao Lan _________in this school for two years .</a:t>
            </a:r>
            <a:b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</a:br>
            <a:r>
              <a:rPr lang="zh-CN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　　Ａ</a:t>
            </a:r>
            <a: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. was ; studying     </a:t>
            </a:r>
            <a:r>
              <a:rPr lang="zh-CN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Ｂ</a:t>
            </a:r>
            <a: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. will ; study</a:t>
            </a:r>
            <a:b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</a:br>
            <a:r>
              <a:rPr lang="zh-CN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　　Ｃ</a:t>
            </a:r>
            <a: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. has ; studied        </a:t>
            </a:r>
            <a:r>
              <a:rPr lang="zh-CN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Ｄ</a:t>
            </a:r>
            <a: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. are ; studying</a:t>
            </a:r>
          </a:p>
          <a:p>
            <a:pPr marL="0" indent="0">
              <a:lnSpc>
                <a:spcPct val="160000"/>
              </a:lnSpc>
              <a:buFontTx/>
              <a:buNone/>
            </a:pPr>
            <a: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3</a:t>
            </a:r>
            <a:r>
              <a:rPr lang="zh-CN" altLang="en-US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、</a:t>
            </a:r>
            <a: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 _____ he cleaned the classroom</a:t>
            </a:r>
            <a:r>
              <a:rPr lang="zh-CN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？</a:t>
            </a:r>
          </a:p>
          <a:p>
            <a:pPr marL="0" indent="0">
              <a:lnSpc>
                <a:spcPct val="160000"/>
              </a:lnSpc>
              <a:buFontTx/>
              <a:buNone/>
            </a:pPr>
            <a:r>
              <a:rPr lang="en-US" altLang="zh-CN" sz="2400" b="1"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    A. Has      B. Do      C. Does     D. have </a:t>
            </a:r>
          </a:p>
          <a:p>
            <a:pPr marL="0" indent="0">
              <a:lnSpc>
                <a:spcPct val="160000"/>
              </a:lnSpc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Answers:       1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C         2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C       3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、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A</a:t>
            </a:r>
            <a:endParaRPr lang="zh-CN" altLang="zh-CN" sz="2400" b="1">
              <a:solidFill>
                <a:srgbClr val="FF0000"/>
              </a:solidFill>
              <a:latin typeface="Times New Roman" pitchFamily="18" charset="0"/>
              <a:ea typeface="DFKai-SB" pitchFamily="65" charset="-12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FontTx/>
              <a:buNone/>
            </a:pPr>
            <a:endParaRPr lang="en-US" altLang="zh-CN" sz="2400" b="1">
              <a:latin typeface="Times New Roman" pitchFamily="18" charset="0"/>
              <a:ea typeface="DFKai-SB" pitchFamily="65" charset="-120"/>
              <a:cs typeface="Times New Roman" pitchFamily="18" charset="0"/>
            </a:endParaRPr>
          </a:p>
          <a:p>
            <a:pPr marL="0" indent="0" algn="ctr">
              <a:buFontTx/>
              <a:buNone/>
            </a:pPr>
            <a:endParaRPr lang="zh-CN" altLang="zh-CN">
              <a:solidFill>
                <a:srgbClr val="898989"/>
              </a:solidFill>
            </a:endParaRPr>
          </a:p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ctrTitle" idx="4294967295"/>
          </p:nvPr>
        </p:nvSpPr>
        <p:spPr>
          <a:xfrm>
            <a:off x="323850" y="404813"/>
            <a:ext cx="7772400" cy="1470025"/>
          </a:xfrm>
        </p:spPr>
        <p:txBody>
          <a:bodyPr/>
          <a:lstStyle/>
          <a:p>
            <a:r>
              <a:rPr lang="en-US" altLang="zh-CN"/>
              <a:t>Summary:</a:t>
            </a:r>
            <a:endParaRPr lang="zh-CN" altLang="en-US"/>
          </a:p>
        </p:txBody>
      </p:sp>
      <p:pic>
        <p:nvPicPr>
          <p:cNvPr id="25602" name="图片 8" descr="200904231757138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27088" y="476250"/>
            <a:ext cx="7848600" cy="4537075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buFontTx/>
              <a:buNone/>
            </a:pPr>
            <a:r>
              <a:rPr lang="en-US" altLang="zh-CN" b="1" i="1">
                <a:solidFill>
                  <a:srgbClr val="FF0000"/>
                </a:solidFill>
                <a:latin typeface="宋体" charset="-122"/>
              </a:rPr>
              <a:t>Summary:</a:t>
            </a:r>
          </a:p>
          <a:p>
            <a:pPr marL="0" indent="0">
              <a:lnSpc>
                <a:spcPct val="140000"/>
              </a:lnSpc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1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、用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have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的情况：</a:t>
            </a:r>
            <a:endParaRPr lang="en-US" altLang="zh-CN" sz="2400" b="1">
              <a:solidFill>
                <a:srgbClr val="FF0000"/>
              </a:solidFill>
              <a:latin typeface="宋体" charset="-122"/>
            </a:endParaRPr>
          </a:p>
          <a:p>
            <a:pPr marL="0" indent="0">
              <a:lnSpc>
                <a:spcPct val="140000"/>
              </a:lnSpc>
              <a:buFontTx/>
              <a:buNone/>
            </a:pPr>
            <a:r>
              <a:rPr lang="en-US" altLang="zh-CN" sz="2100" b="1">
                <a:latin typeface="宋体" charset="-122"/>
              </a:rPr>
              <a:t>---Have you got any stamps from China?</a:t>
            </a:r>
          </a:p>
          <a:p>
            <a:pPr marL="0" indent="0">
              <a:lnSpc>
                <a:spcPct val="140000"/>
              </a:lnSpc>
              <a:buFontTx/>
              <a:buNone/>
            </a:pPr>
            <a:r>
              <a:rPr lang="en-US" altLang="zh-CN" sz="2100" b="1">
                <a:latin typeface="宋体" charset="-122"/>
              </a:rPr>
              <a:t>---Yes, I have./No, I haven’t.</a:t>
            </a:r>
          </a:p>
          <a:p>
            <a:pPr marL="0" indent="0">
              <a:lnSpc>
                <a:spcPct val="140000"/>
              </a:lnSpc>
              <a:buFontTx/>
              <a:buNone/>
            </a:pPr>
            <a:endParaRPr lang="en-US" altLang="zh-CN" sz="2100" b="1">
              <a:latin typeface="宋体" charset="-122"/>
            </a:endParaRPr>
          </a:p>
          <a:p>
            <a:pPr marL="0" indent="0">
              <a:lnSpc>
                <a:spcPct val="140000"/>
              </a:lnSpc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2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、用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has</a:t>
            </a:r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的情况</a:t>
            </a:r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:</a:t>
            </a:r>
          </a:p>
          <a:p>
            <a:pPr marL="0" indent="0">
              <a:lnSpc>
                <a:spcPct val="140000"/>
              </a:lnSpc>
              <a:buFontTx/>
              <a:buNone/>
            </a:pPr>
            <a:r>
              <a:rPr lang="en-US" altLang="zh-CN" sz="2100" b="1">
                <a:latin typeface="宋体" charset="-122"/>
              </a:rPr>
              <a:t>---Has he/she got any stamps from China?</a:t>
            </a:r>
          </a:p>
          <a:p>
            <a:pPr marL="0" indent="0">
              <a:lnSpc>
                <a:spcPct val="140000"/>
              </a:lnSpc>
              <a:buFontTx/>
              <a:buNone/>
            </a:pPr>
            <a:r>
              <a:rPr lang="en-US" altLang="zh-CN" sz="2100" b="1">
                <a:latin typeface="宋体" charset="-122"/>
              </a:rPr>
              <a:t>---Yes, he/she has. /No, he/she hasn’t.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endParaRPr lang="zh-CN" altLang="en-US" sz="220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ctrTitle" idx="4294967295"/>
          </p:nvPr>
        </p:nvSpPr>
        <p:spPr>
          <a:xfrm>
            <a:off x="395288" y="620713"/>
            <a:ext cx="7772400" cy="1470025"/>
          </a:xfrm>
        </p:spPr>
        <p:txBody>
          <a:bodyPr/>
          <a:lstStyle/>
          <a:p>
            <a:r>
              <a:rPr lang="en-US" altLang="zh-CN"/>
              <a:t>Homework</a:t>
            </a:r>
            <a:endParaRPr lang="zh-CN" altLang="en-US"/>
          </a:p>
        </p:txBody>
      </p:sp>
      <p:pic>
        <p:nvPicPr>
          <p:cNvPr id="26626" name="图片 5" descr="201105182315283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0" y="1196975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r>
              <a:rPr lang="en-US" altLang="zh-CN" sz="7200">
                <a:latin typeface="宋体" charset="-122"/>
              </a:rPr>
              <a:t>Homework:</a:t>
            </a:r>
            <a:endParaRPr lang="zh-CN" altLang="en-US" sz="7200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6" descr="8ecb7f24ba7f9756502d1f86a68bd24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178550"/>
          </a:xfrm>
        </p:spPr>
        <p:txBody>
          <a:bodyPr/>
          <a:lstStyle/>
          <a:p>
            <a:r>
              <a:rPr lang="en-US" altLang="zh-CN" sz="8800" i="1"/>
              <a:t>Thank you!</a:t>
            </a:r>
            <a:endParaRPr lang="zh-CN" altLang="en-US" sz="88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z="6000"/>
              <a:t>Stamps from China:</a:t>
            </a:r>
            <a:endParaRPr lang="zh-CN" altLang="en-US" sz="6000"/>
          </a:p>
        </p:txBody>
      </p:sp>
      <p:pic>
        <p:nvPicPr>
          <p:cNvPr id="14338" name="内容占位符 4" descr="中国邮票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2349500"/>
            <a:ext cx="4038600" cy="2871788"/>
          </a:xfrm>
        </p:spPr>
      </p:pic>
      <p:pic>
        <p:nvPicPr>
          <p:cNvPr id="14339" name="内容占位符 5" descr="中国邮票10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1679575"/>
            <a:ext cx="4038600" cy="43672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18488" cy="777875"/>
          </a:xfrm>
        </p:spPr>
        <p:txBody>
          <a:bodyPr/>
          <a:lstStyle/>
          <a:p>
            <a:r>
              <a:rPr lang="en-US" altLang="zh-CN" sz="5400"/>
              <a:t>Stamps from China:</a:t>
            </a:r>
            <a:endParaRPr lang="zh-CN" altLang="en-US" sz="5400"/>
          </a:p>
        </p:txBody>
      </p:sp>
      <p:pic>
        <p:nvPicPr>
          <p:cNvPr id="15362" name="内容占位符 4" descr="中国邮票4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1844675"/>
            <a:ext cx="3249613" cy="3949700"/>
          </a:xfrm>
        </p:spPr>
      </p:pic>
      <p:pic>
        <p:nvPicPr>
          <p:cNvPr id="15363" name="内容占位符 5" descr="中国邮票6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2133600"/>
            <a:ext cx="4038600" cy="3422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3827463" cy="2794000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16386" name="内容占位符 4" descr="中国邮票3.jpe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3213100"/>
            <a:ext cx="4183063" cy="3168650"/>
          </a:xfrm>
        </p:spPr>
      </p:pic>
      <p:pic>
        <p:nvPicPr>
          <p:cNvPr id="16387" name="内容占位符 5" descr="中国邮票1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3357563"/>
            <a:ext cx="4038600" cy="3024187"/>
          </a:xfrm>
        </p:spPr>
      </p:pic>
      <p:pic>
        <p:nvPicPr>
          <p:cNvPr id="16388" name="图片 6" descr="中国邮票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60350"/>
            <a:ext cx="4176713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图片 8" descr="中国邮票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188913"/>
            <a:ext cx="40322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内容占位符 4" descr="中国邮票12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484313"/>
            <a:ext cx="2066925" cy="2066925"/>
          </a:xfrm>
        </p:spPr>
      </p:pic>
      <p:pic>
        <p:nvPicPr>
          <p:cNvPr id="17410" name="内容占位符 5" descr="中国邮票9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356100" y="3573463"/>
            <a:ext cx="4038600" cy="3028950"/>
          </a:xfrm>
        </p:spPr>
      </p:pic>
      <p:pic>
        <p:nvPicPr>
          <p:cNvPr id="17411" name="图片 6" descr="中国邮票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00338" y="908050"/>
            <a:ext cx="13985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7" descr="中国邮票1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188913"/>
            <a:ext cx="1828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8" descr="中国邮票15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3933825"/>
            <a:ext cx="38512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10" descr="中国台湾邮票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6100" y="333375"/>
            <a:ext cx="4032250" cy="303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美国邮票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795963" y="0"/>
            <a:ext cx="3348037" cy="3457575"/>
          </a:xfrm>
        </p:spPr>
      </p:pic>
      <p:pic>
        <p:nvPicPr>
          <p:cNvPr id="6" name="内容占位符 5" descr="美国邮票2.jpg"/>
          <p:cNvPicPr>
            <a:picLocks noGrp="1" noChangeAspect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1412875"/>
            <a:ext cx="4554538" cy="2160588"/>
          </a:xfrm>
        </p:spPr>
      </p:pic>
      <p:pic>
        <p:nvPicPr>
          <p:cNvPr id="7" name="图片 6" descr="美国邮票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3789363"/>
            <a:ext cx="68421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0" y="404813"/>
            <a:ext cx="80645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Calibri" pitchFamily="34" charset="0"/>
              </a:rPr>
              <a:t>Stamps from America:</a:t>
            </a:r>
            <a:endParaRPr lang="zh-CN" altLang="en-US" sz="4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3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zh-CN" altLang="en-US" sz="2800"/>
          </a:p>
        </p:txBody>
      </p:sp>
      <p:pic>
        <p:nvPicPr>
          <p:cNvPr id="19458" name="内容占位符 4" descr="中国邮票11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88913"/>
            <a:ext cx="8208963" cy="6453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en-US" altLang="zh-CN" sz="4000"/>
              <a:t>Module 3</a:t>
            </a:r>
            <a:br>
              <a:rPr lang="en-US" altLang="zh-CN" sz="4000"/>
            </a:br>
            <a:r>
              <a:rPr lang="en-US" altLang="zh-CN" sz="4000"/>
              <a:t>Unit 1 Collecting stamps is my hobby</a:t>
            </a:r>
            <a:endParaRPr lang="zh-CN" altLang="en-US" sz="4000"/>
          </a:p>
        </p:txBody>
      </p:sp>
      <p:pic>
        <p:nvPicPr>
          <p:cNvPr id="20482" name="图片 3" descr="1333Y20D-P3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r>
              <a:rPr lang="en-US" altLang="zh-CN" sz="3600"/>
              <a:t>1.Read the dialogue and find “stamp/stamps”.</a:t>
            </a:r>
          </a:p>
          <a:p>
            <a:endParaRPr lang="en-US" altLang="zh-CN" sz="3600"/>
          </a:p>
          <a:p>
            <a:r>
              <a:rPr lang="en-US" altLang="zh-CN" sz="3600"/>
              <a:t>2.Listen to the radio and find out the answers to the following questions.</a:t>
            </a:r>
          </a:p>
          <a:p>
            <a:r>
              <a:rPr lang="en-US" altLang="zh-CN" sz="3600"/>
              <a:t>(1)Does Simon collect stamps?</a:t>
            </a:r>
          </a:p>
          <a:p>
            <a:r>
              <a:rPr lang="en-US" altLang="zh-CN" sz="3600"/>
              <a:t>(2)What is Simon’s hobby?</a:t>
            </a:r>
          </a:p>
          <a:p>
            <a:r>
              <a:rPr lang="en-US" altLang="zh-CN" sz="3600"/>
              <a:t>(3)Has Simon got any stamps from China?</a:t>
            </a:r>
          </a:p>
          <a:p>
            <a:pPr>
              <a:buFontTx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en-US" altLang="zh-CN" sz="4000"/>
              <a:t>Unit 1 Collecting stamps is my hobby</a:t>
            </a:r>
            <a:endParaRPr lang="zh-CN" altLang="en-US" sz="4000"/>
          </a:p>
        </p:txBody>
      </p:sp>
      <p:pic>
        <p:nvPicPr>
          <p:cNvPr id="21506" name="图片 6" descr="20121006122222_EuPcR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4294967295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---</a:t>
            </a:r>
            <a:r>
              <a:rPr lang="en-US" altLang="zh-CN">
                <a:solidFill>
                  <a:srgbClr val="FF0000"/>
                </a:solidFill>
              </a:rPr>
              <a:t>Have </a:t>
            </a:r>
            <a:r>
              <a:rPr lang="en-US" altLang="zh-CN"/>
              <a:t>you got any stamps from China?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---Yes, I </a:t>
            </a:r>
            <a:r>
              <a:rPr lang="en-US" altLang="zh-CN">
                <a:solidFill>
                  <a:srgbClr val="FF0000"/>
                </a:solidFill>
              </a:rPr>
              <a:t>have</a:t>
            </a:r>
            <a:r>
              <a:rPr lang="en-US" altLang="zh-CN"/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/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---</a:t>
            </a:r>
            <a:r>
              <a:rPr lang="en-US" altLang="zh-CN">
                <a:solidFill>
                  <a:srgbClr val="FF0000"/>
                </a:solidFill>
              </a:rPr>
              <a:t>Has</a:t>
            </a:r>
            <a:r>
              <a:rPr lang="en-US" altLang="zh-CN"/>
              <a:t> he/she got any stamps from China?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---Yes, he/she </a:t>
            </a:r>
            <a:r>
              <a:rPr lang="en-US" altLang="zh-CN">
                <a:solidFill>
                  <a:srgbClr val="FF0000"/>
                </a:solidFill>
              </a:rPr>
              <a:t>has</a:t>
            </a:r>
            <a:r>
              <a:rPr lang="en-US" altLang="zh-CN"/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>
                <a:solidFill>
                  <a:srgbClr val="0033CC"/>
                </a:solidFill>
              </a:rPr>
              <a:t>注意：主谓一致。</a:t>
            </a:r>
            <a:endParaRPr lang="en-US" altLang="zh-CN">
              <a:solidFill>
                <a:srgbClr val="00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>
                <a:solidFill>
                  <a:srgbClr val="0033CC"/>
                </a:solidFill>
              </a:rPr>
              <a:t>第一、第二人称</a:t>
            </a:r>
            <a:r>
              <a:rPr lang="en-US" altLang="zh-CN">
                <a:solidFill>
                  <a:srgbClr val="0033CC"/>
                </a:solidFill>
              </a:rPr>
              <a:t>(I/you</a:t>
            </a:r>
            <a:r>
              <a:rPr lang="zh-CN" altLang="en-US">
                <a:solidFill>
                  <a:srgbClr val="0033CC"/>
                </a:solidFill>
              </a:rPr>
              <a:t>、</a:t>
            </a:r>
            <a:r>
              <a:rPr lang="en-US" altLang="zh-CN">
                <a:solidFill>
                  <a:srgbClr val="0033CC"/>
                </a:solidFill>
              </a:rPr>
              <a:t>we/you/they)</a:t>
            </a:r>
            <a:r>
              <a:rPr lang="zh-CN" altLang="en-US">
                <a:solidFill>
                  <a:srgbClr val="0033CC"/>
                </a:solidFill>
              </a:rPr>
              <a:t>用</a:t>
            </a:r>
            <a:r>
              <a:rPr lang="en-US" altLang="zh-CN">
                <a:solidFill>
                  <a:srgbClr val="0033CC"/>
                </a:solidFill>
              </a:rPr>
              <a:t>have</a:t>
            </a:r>
            <a:r>
              <a:rPr lang="zh-CN" altLang="en-US">
                <a:solidFill>
                  <a:srgbClr val="0033CC"/>
                </a:solidFill>
              </a:rPr>
              <a:t>；</a:t>
            </a:r>
            <a:endParaRPr lang="en-US" altLang="zh-CN">
              <a:solidFill>
                <a:srgbClr val="0033CC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>
                <a:solidFill>
                  <a:srgbClr val="0033CC"/>
                </a:solidFill>
              </a:rPr>
              <a:t>第三人称</a:t>
            </a:r>
            <a:r>
              <a:rPr lang="en-US" altLang="zh-CN">
                <a:solidFill>
                  <a:srgbClr val="0033CC"/>
                </a:solidFill>
              </a:rPr>
              <a:t>(he/she/Simon/Daming)</a:t>
            </a:r>
            <a:r>
              <a:rPr lang="zh-CN" altLang="en-US">
                <a:solidFill>
                  <a:srgbClr val="0033CC"/>
                </a:solidFill>
              </a:rPr>
              <a:t>用</a:t>
            </a:r>
            <a:r>
              <a:rPr lang="en-US" altLang="zh-CN">
                <a:solidFill>
                  <a:srgbClr val="0033CC"/>
                </a:solidFill>
              </a:rPr>
              <a:t>has.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/>
          </a:p>
          <a:p>
            <a:pPr>
              <a:lnSpc>
                <a:spcPct val="90000"/>
              </a:lnSpc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ww.7cxk.com0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www.7cxk.com0</Template>
  <TotalTime>174</TotalTime>
  <Words>397</Words>
  <Application>Microsoft Office PowerPoint</Application>
  <PresentationFormat>全屏显示(4:3)</PresentationFormat>
  <Paragraphs>42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Calibri</vt:lpstr>
      <vt:lpstr>宋体</vt:lpstr>
      <vt:lpstr>Arial</vt:lpstr>
      <vt:lpstr>Times New Roman</vt:lpstr>
      <vt:lpstr>DFKai-SB</vt:lpstr>
      <vt:lpstr>www.7cxk.com0</vt:lpstr>
      <vt:lpstr>Module 3  Unit 1   Collecting stamps is my hobby.</vt:lpstr>
      <vt:lpstr>Stamps from China:</vt:lpstr>
      <vt:lpstr>Stamps from China:</vt:lpstr>
      <vt:lpstr>幻灯片 4</vt:lpstr>
      <vt:lpstr>幻灯片 5</vt:lpstr>
      <vt:lpstr>幻灯片 6</vt:lpstr>
      <vt:lpstr>幻灯片 7</vt:lpstr>
      <vt:lpstr>Module 3 Unit 1 Collecting stamps is my hobby</vt:lpstr>
      <vt:lpstr>Unit 1 Collecting stamps is my hobby</vt:lpstr>
      <vt:lpstr>现在完成时 （一）含义：过去发生或已经完成的动作对现在造成的影响或结果，或从过去已经开始，持续到现在的动作或状态。  （二）构成：助动词have/has＋done(过去分词） （三）用法： 1、时间状语：recently/since…for…/in the past few years… e.g. The famous writer has written one new book in the past two years .  </vt:lpstr>
      <vt:lpstr>2、基本结构：have/has + done  e.g.  (1)I have written one new book recently. (2)He / She /Simon has written one new book recently.   3、否定形式：have/has + not +done.  (1) I have not  written one new book recently. (2)He / She /Simon has not written one new book recently.   4、一般疑问句：have或has提前   (1)I have written one new book recently. Have you? (2)He / She /Simon has written one new book recently. Has He / She /Simon ?</vt:lpstr>
      <vt:lpstr>Excise:</vt:lpstr>
      <vt:lpstr>Summary:</vt:lpstr>
      <vt:lpstr>Homework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Chinese  stamps:</dc:title>
  <dc:creator>Administrator</dc:creator>
  <cp:lastModifiedBy>Microsoft</cp:lastModifiedBy>
  <cp:revision>98</cp:revision>
  <dcterms:created xsi:type="dcterms:W3CDTF">2013-09-21T07:17:31Z</dcterms:created>
  <dcterms:modified xsi:type="dcterms:W3CDTF">2014-10-31T08:13:52Z</dcterms:modified>
</cp:coreProperties>
</file>