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63" r:id="rId5"/>
    <p:sldId id="260" r:id="rId6"/>
    <p:sldId id="259" r:id="rId7"/>
    <p:sldId id="258" r:id="rId8"/>
    <p:sldId id="261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F995F-C0F6-4E75-8FB5-098AE369B8B7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ADD49-AFC5-4317-ABBC-2676C57E9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16D19-6FCE-4260-9C97-BBFD6E17A9FE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3D910-F9C5-4E78-9420-C75B15E9D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4CD8E-D5F4-42AC-AD6D-D1C2E6C67917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BF13D-B304-42E7-9EB8-8D42868591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4026F-0977-4D69-8C38-AAE0A97A578E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4793C-5862-4895-A0B0-F91EB25DAE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32DBB-C5F8-4CDB-B9AD-9529D77C596D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39DC4-E442-4F0E-87BC-AC9B2C6272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0F377-7DF1-40A1-9B55-FAEF79A7A98C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1B961-E71E-451A-A99F-B4A887DC13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7D415-2859-4688-8B82-B0B2F6DD815A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BF692-5CE1-42C4-851F-B64E590D15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EC250-45E4-4A22-BCF0-65E19332152A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0BF45-67D5-4F22-9CFC-ADF3C029D3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CD6CF-5C17-41AC-A3DC-BE6B9E37708A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C2FC3-C6E4-42A7-9EBC-E262238DE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1357B-BB49-46B9-887F-66FE57C86462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0EC0C-9E58-4893-9D94-78C9FFC9CD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5AE05-0A12-45B8-8FF7-B2623A7443AD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9CFFD-4FAD-4B1B-934B-4BEB85BBCF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56A8C5-160B-45F8-BAD2-C494D304045E}" type="datetimeFigureOut">
              <a:rPr lang="zh-CN" altLang="en-US"/>
              <a:pPr>
                <a:defRPr/>
              </a:pPr>
              <a:t>2014/10/31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F090F2-8303-44B9-A3E1-5D68EF22AC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../Karaoke%20_%20So%20Long%20Now%20_%20Goodbye%20Song%20for%20Children-1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../Karaoke%20_%20Good%20Morning%20Song%20for%20Children%20with%20Lyrics-1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Karaoke%20_%20Good%20Morning%20Song%20for%20Children%20with%20Lyrics-1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08u1-1.sw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08u1-1.sw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08u1-1.sw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Content Placeholder 5" descr="images (1).jpg"/>
          <p:cNvPicPr>
            <a:picLocks noGrp="1" noChangeAspect="1"/>
          </p:cNvPicPr>
          <p:nvPr>
            <p:ph idx="1"/>
          </p:nvPr>
        </p:nvPicPr>
        <p:blipFill>
          <a:blip r:embed="rId2"/>
          <a:srcRect b="8687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500188"/>
            <a:ext cx="8229600" cy="28575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Module 8 Unit 1</a:t>
            </a:r>
            <a:b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UI Gothic" pitchFamily="34" charset="-128"/>
                <a:ea typeface="MS UI Gothic" pitchFamily="34" charset="-128"/>
              </a:rPr>
              <a:t>Do you often tidy your room?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UI Gothic" pitchFamily="34" charset="-128"/>
              <a:ea typeface="MS UI 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61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FF00"/>
                </a:solidFill>
              </a:rPr>
              <a:t>          These words tell us “</a:t>
            </a:r>
            <a:r>
              <a:rPr lang="en-US" altLang="zh-CN" b="1" dirty="0" smtClean="0">
                <a:solidFill>
                  <a:srgbClr val="7030A0"/>
                </a:solidFill>
              </a:rPr>
              <a:t>how often</a:t>
            </a:r>
            <a:r>
              <a:rPr lang="en-US" altLang="zh-CN" b="1" dirty="0" smtClean="0">
                <a:solidFill>
                  <a:srgbClr val="FFFF00"/>
                </a:solidFill>
              </a:rPr>
              <a:t>” </a:t>
            </a:r>
          </a:p>
        </p:txBody>
      </p:sp>
      <p:pic>
        <p:nvPicPr>
          <p:cNvPr id="22533" name="Picture 9" descr="adverbs%20of%20frequencies.jpg"/>
          <p:cNvPicPr>
            <a:picLocks noChangeAspect="1"/>
          </p:cNvPicPr>
          <p:nvPr/>
        </p:nvPicPr>
        <p:blipFill>
          <a:blip r:embed="rId3"/>
          <a:srcRect l="60001" t="60526" r="26451" b="7895"/>
          <a:stretch>
            <a:fillRect/>
          </a:stretch>
        </p:blipFill>
        <p:spPr bwMode="auto">
          <a:xfrm>
            <a:off x="6929438" y="857250"/>
            <a:ext cx="750887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0" descr="adverbs%20of%20frequencies.jpg"/>
          <p:cNvPicPr>
            <a:picLocks noChangeAspect="1"/>
          </p:cNvPicPr>
          <p:nvPr/>
        </p:nvPicPr>
        <p:blipFill>
          <a:blip r:embed="rId3"/>
          <a:srcRect l="44308" t="42374" r="44310" b="27118"/>
          <a:stretch>
            <a:fillRect/>
          </a:stretch>
        </p:blipFill>
        <p:spPr bwMode="auto">
          <a:xfrm>
            <a:off x="6929438" y="1785938"/>
            <a:ext cx="7143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1" descr="adverbs%20of%20frequencies.jpg"/>
          <p:cNvPicPr>
            <a:picLocks noChangeAspect="1"/>
          </p:cNvPicPr>
          <p:nvPr/>
        </p:nvPicPr>
        <p:blipFill>
          <a:blip r:embed="rId3"/>
          <a:srcRect l="30652" t="62712" r="60243" b="6779"/>
          <a:stretch>
            <a:fillRect/>
          </a:stretch>
        </p:blipFill>
        <p:spPr bwMode="auto">
          <a:xfrm>
            <a:off x="6929438" y="2643188"/>
            <a:ext cx="642937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2" descr="adverbs%20of%20frequencies.jpg"/>
          <p:cNvPicPr>
            <a:picLocks noChangeAspect="1"/>
          </p:cNvPicPr>
          <p:nvPr/>
        </p:nvPicPr>
        <p:blipFill>
          <a:blip r:embed="rId3"/>
          <a:srcRect l="11305" t="42374" r="70486" b="27118"/>
          <a:stretch>
            <a:fillRect/>
          </a:stretch>
        </p:blipFill>
        <p:spPr bwMode="auto">
          <a:xfrm>
            <a:off x="6643688" y="3500438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3" descr="adverbs%20of%20frequencies.jpg"/>
          <p:cNvPicPr>
            <a:picLocks noChangeAspect="1"/>
          </p:cNvPicPr>
          <p:nvPr/>
        </p:nvPicPr>
        <p:blipFill>
          <a:blip r:embed="rId3"/>
          <a:srcRect t="65254" r="87556" b="9322"/>
          <a:stretch>
            <a:fillRect/>
          </a:stretch>
        </p:blipFill>
        <p:spPr bwMode="auto">
          <a:xfrm>
            <a:off x="6929438" y="5572125"/>
            <a:ext cx="7810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428875" y="928688"/>
            <a:ext cx="25717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always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8875" y="1857375"/>
            <a:ext cx="25717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8875" y="3571875"/>
            <a:ext cx="25717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sometimes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28875" y="2714625"/>
            <a:ext cx="25717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often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28875" y="4500563"/>
            <a:ext cx="60007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seldom/rarely /hardly ever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28875" y="5500688"/>
            <a:ext cx="25717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428625" y="214313"/>
            <a:ext cx="1214438" cy="6643687"/>
            <a:chOff x="357158" y="0"/>
            <a:chExt cx="1214446" cy="6858000"/>
          </a:xfrm>
        </p:grpSpPr>
        <p:pic>
          <p:nvPicPr>
            <p:cNvPr id="22545" name="Picture 25" descr="QQ图片20141111000402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40000"/>
            </a:blip>
            <a:srcRect l="41579" t="7317" r="42146" b="8537"/>
            <a:stretch>
              <a:fillRect/>
            </a:stretch>
          </p:blipFill>
          <p:spPr bwMode="auto">
            <a:xfrm>
              <a:off x="357158" y="0"/>
              <a:ext cx="1214446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500034" y="3613355"/>
              <a:ext cx="928694" cy="5227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50%</a:t>
              </a:r>
              <a:endPara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0" y="0"/>
            <a:ext cx="2285984" cy="836613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</a:rPr>
              <a:t>Exercise</a:t>
            </a:r>
          </a:p>
        </p:txBody>
      </p:sp>
      <p:pic>
        <p:nvPicPr>
          <p:cNvPr id="4" name="Picture 3" descr="QQ截图20141111002347.png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285750" y="1214438"/>
            <a:ext cx="8572500" cy="1214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QQ截图20141111004910.png"/>
          <p:cNvPicPr>
            <a:picLocks noChangeAspect="1"/>
          </p:cNvPicPr>
          <p:nvPr/>
        </p:nvPicPr>
        <p:blipFill>
          <a:blip r:embed="rId4">
            <a:lum bright="-30000" contrast="40000"/>
          </a:blip>
          <a:stretch>
            <a:fillRect/>
          </a:stretch>
        </p:blipFill>
        <p:spPr>
          <a:xfrm>
            <a:off x="285750" y="2928938"/>
            <a:ext cx="8501063" cy="1214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85750" y="4643438"/>
            <a:ext cx="8572500" cy="13843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Joe is seldom late for work. Adam is usually late for work. Steve is often late for work.Who does the boss like most?</a:t>
            </a:r>
            <a:endParaRPr lang="zh-CN" altLang="en-US" sz="2800" b="1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00125" y="1785938"/>
            <a:ext cx="642938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00563" y="1785938"/>
            <a:ext cx="642937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143875" y="1785938"/>
            <a:ext cx="642938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71688" y="3429000"/>
            <a:ext cx="114300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143750" y="3429000"/>
            <a:ext cx="64293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714625" y="4143375"/>
            <a:ext cx="1071563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43000" y="5072063"/>
            <a:ext cx="1143000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715000" y="5072063"/>
            <a:ext cx="1000125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00313" y="5500688"/>
            <a:ext cx="857250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3857625" y="1285875"/>
            <a:ext cx="785813" cy="500063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Oval 25"/>
          <p:cNvSpPr/>
          <p:nvPr/>
        </p:nvSpPr>
        <p:spPr>
          <a:xfrm>
            <a:off x="7072313" y="3000375"/>
            <a:ext cx="785812" cy="500063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Oval 26"/>
          <p:cNvSpPr/>
          <p:nvPr/>
        </p:nvSpPr>
        <p:spPr>
          <a:xfrm>
            <a:off x="285750" y="4714875"/>
            <a:ext cx="642938" cy="357188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0" y="0"/>
            <a:ext cx="2285984" cy="836613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</a:rPr>
              <a:t> Game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0" y="0"/>
            <a:ext cx="7572396" cy="836613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 fontScale="85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</a:rPr>
              <a:t> How well do you know your partner?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28625" y="928688"/>
          <a:ext cx="8429625" cy="6070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53840"/>
                <a:gridCol w="2436722"/>
                <a:gridCol w="2239121"/>
              </a:tblGrid>
              <a:tr h="43837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My</a:t>
                      </a:r>
                      <a:r>
                        <a:rPr lang="en-US" altLang="zh-CN" baseline="0" dirty="0" smtClean="0"/>
                        <a:t> Guess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My Partner’s Answer</a:t>
                      </a:r>
                      <a:endParaRPr lang="zh-CN" altLang="en-US" dirty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a. How often do you write emails?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b. How often are you late for school?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C. How often do you get</a:t>
                      </a:r>
                      <a:r>
                        <a:rPr lang="en-US" altLang="zh-CN" baseline="0" dirty="0" smtClean="0"/>
                        <a:t> angry?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d. How often do you read English story books?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e. How often do you listen to music?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</a:tr>
              <a:tr h="43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f.  How often do you exercise?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g. How often do you go to see the doctor</a:t>
                      </a:r>
                      <a:r>
                        <a:rPr lang="en-US" altLang="zh-CN" baseline="0" dirty="0" smtClean="0"/>
                        <a:t>?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h. How often do you drink</a:t>
                      </a:r>
                      <a:r>
                        <a:rPr lang="en-US" altLang="zh-CN" baseline="0" dirty="0" smtClean="0"/>
                        <a:t> coffee</a:t>
                      </a:r>
                      <a:r>
                        <a:rPr lang="en-US" altLang="zh-CN" dirty="0" smtClean="0"/>
                        <a:t>?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i.  How often do you go</a:t>
                      </a:r>
                      <a:r>
                        <a:rPr lang="en-US" altLang="zh-CN" baseline="0" dirty="0" smtClean="0"/>
                        <a:t> out for dinner?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  <a:tr h="545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j. How often do you stay</a:t>
                      </a:r>
                      <a:r>
                        <a:rPr lang="en-US" altLang="zh-CN" baseline="0" dirty="0" smtClean="0"/>
                        <a:t> up late?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0" y="0"/>
            <a:ext cx="6643702" cy="836613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</a:rPr>
              <a:t> Tell us about your partner!</a:t>
            </a:r>
          </a:p>
        </p:txBody>
      </p:sp>
      <p:sp>
        <p:nvSpPr>
          <p:cNvPr id="26629" name="TextBox 3"/>
          <p:cNvSpPr txBox="1">
            <a:spLocks noChangeArrowheads="1"/>
          </p:cNvSpPr>
          <p:nvPr/>
        </p:nvSpPr>
        <p:spPr bwMode="auto">
          <a:xfrm>
            <a:off x="357188" y="1357313"/>
            <a:ext cx="8358187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My partner’s name is ____________.</a:t>
            </a:r>
          </a:p>
          <a:p>
            <a:r>
              <a:rPr lang="en-US" altLang="zh-CN" sz="3200"/>
              <a:t>He/She always________________.</a:t>
            </a:r>
          </a:p>
          <a:p>
            <a:r>
              <a:rPr lang="en-US" altLang="zh-CN" sz="3200"/>
              <a:t>He/She usually________________.</a:t>
            </a:r>
          </a:p>
          <a:p>
            <a:r>
              <a:rPr lang="en-US" altLang="zh-CN" sz="3200"/>
              <a:t>He/She often________________.</a:t>
            </a:r>
          </a:p>
          <a:p>
            <a:r>
              <a:rPr lang="en-US" altLang="zh-CN" sz="3200"/>
              <a:t>He/She sometimes________________.</a:t>
            </a:r>
          </a:p>
          <a:p>
            <a:r>
              <a:rPr lang="en-US" altLang="zh-CN" sz="3200"/>
              <a:t>He/She seldom________________.</a:t>
            </a:r>
          </a:p>
          <a:p>
            <a:r>
              <a:rPr lang="en-US" altLang="zh-CN" sz="3200"/>
              <a:t>He/She never________________.</a:t>
            </a:r>
          </a:p>
          <a:p>
            <a:r>
              <a:rPr lang="en-US" altLang="zh-CN" sz="3200"/>
              <a:t>_____ of my guesses are correct. </a:t>
            </a:r>
          </a:p>
          <a:p>
            <a:r>
              <a:rPr lang="en-US" altLang="zh-CN" sz="3200"/>
              <a:t>I think I know my partner very well/ I don’t think I know him/her very well.</a:t>
            </a:r>
          </a:p>
          <a:p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0" y="0"/>
            <a:ext cx="3000364" cy="836613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</a:rPr>
              <a:t>Sumup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0" y="0"/>
            <a:ext cx="3071802" cy="836613"/>
          </a:xfrm>
          <a:prstGeom prst="rect">
            <a:avLst/>
          </a:prstGeom>
          <a:ln>
            <a:noFill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</a:rPr>
              <a:t> Homework</a:t>
            </a:r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857250" y="1571625"/>
            <a:ext cx="7643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/>
              <a:t>Read and try to recite the text.</a:t>
            </a:r>
          </a:p>
          <a:p>
            <a:pPr marL="342900" indent="-342900">
              <a:buFontTx/>
              <a:buAutoNum type="arabicPeriod"/>
            </a:pPr>
            <a:r>
              <a:rPr lang="en-US" altLang="zh-CN"/>
              <a:t>Momerize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cute-scenery-background-wallpapers-cartoon-wallpaper.jp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8000" smtClean="0">
                <a:hlinkClick r:id="rId3" action="ppaction://hlinkfile"/>
              </a:rPr>
              <a:t>Good Bye</a:t>
            </a:r>
            <a:endParaRPr lang="zh-CN" altLang="en-US" sz="8000" smtClean="0">
              <a:hlinkClick r:id="rId4" action="ppaction://hlinkfile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ute-scenery-background-wallpapers-cartoon-wallpaper.jp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8000" smtClean="0">
                <a:hlinkClick r:id="rId3" action="ppaction://hlinkfile"/>
              </a:rPr>
              <a:t>Good Morning</a:t>
            </a:r>
            <a:endParaRPr lang="zh-CN" altLang="en-US" sz="8000" smtClean="0">
              <a:hlinkClick r:id="rId3" action="ppaction://hlinkfile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2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328982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FF00"/>
                </a:solidFill>
              </a:rPr>
              <a:t>Riddle Time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pic>
        <p:nvPicPr>
          <p:cNvPr id="15365" name="Picture 6" descr="images (9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214313"/>
            <a:ext cx="141763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1285875"/>
            <a:ext cx="9144000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>
                <a:latin typeface="Cambria Math" pitchFamily="18" charset="0"/>
              </a:rPr>
              <a:t>I </a:t>
            </a:r>
            <a:r>
              <a:rPr lang="en-US" alt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always</a:t>
            </a:r>
            <a:r>
              <a:rPr lang="en-US" altLang="zh-CN" sz="4400" b="1" dirty="0">
                <a:latin typeface="Cambria Math" pitchFamily="18" charset="0"/>
              </a:rPr>
              <a:t> run but </a:t>
            </a:r>
            <a:r>
              <a:rPr lang="en-US" alt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never</a:t>
            </a:r>
            <a:r>
              <a:rPr lang="en-US" altLang="zh-CN" sz="4400" b="1" dirty="0">
                <a:latin typeface="Cambria Math" pitchFamily="18" charset="0"/>
              </a:rPr>
              <a:t> walk, </a:t>
            </a:r>
          </a:p>
          <a:p>
            <a:pPr>
              <a:defRPr/>
            </a:pPr>
            <a:r>
              <a:rPr lang="en-US" alt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often</a:t>
            </a:r>
            <a:r>
              <a:rPr lang="en-US" altLang="zh-CN" sz="4400" b="1" dirty="0">
                <a:latin typeface="Cambria Math" pitchFamily="18" charset="0"/>
              </a:rPr>
              <a:t> murmur(</a:t>
            </a:r>
            <a:r>
              <a:rPr lang="zh-CN" altLang="en-US" sz="2400" b="1" dirty="0">
                <a:latin typeface="Calibri" pitchFamily="34" charset="0"/>
              </a:rPr>
              <a:t>轻微连续的声音</a:t>
            </a:r>
            <a:r>
              <a:rPr lang="en-US" altLang="zh-CN" sz="4400" b="1" dirty="0">
                <a:latin typeface="Cambria Math" pitchFamily="18" charset="0"/>
              </a:rPr>
              <a:t>), </a:t>
            </a:r>
            <a:r>
              <a:rPr lang="en-US" alt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never</a:t>
            </a:r>
            <a:r>
              <a:rPr lang="en-US" altLang="zh-CN" sz="4400" b="1" dirty="0">
                <a:latin typeface="Cambria Math" pitchFamily="18" charset="0"/>
              </a:rPr>
              <a:t> talk, </a:t>
            </a:r>
          </a:p>
          <a:p>
            <a:pPr>
              <a:defRPr/>
            </a:pPr>
            <a:r>
              <a:rPr lang="en-US" altLang="zh-CN" sz="4400" b="1" dirty="0">
                <a:latin typeface="Cambria Math" pitchFamily="18" charset="0"/>
              </a:rPr>
              <a:t>have a bed but </a:t>
            </a:r>
            <a:r>
              <a:rPr lang="en-US" alt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never</a:t>
            </a:r>
            <a:r>
              <a:rPr lang="en-US" altLang="zh-CN" sz="4400" b="1" dirty="0">
                <a:latin typeface="Cambria Math" pitchFamily="18" charset="0"/>
              </a:rPr>
              <a:t> sleep, have a mouth but </a:t>
            </a:r>
            <a:r>
              <a:rPr lang="en-US" alt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never</a:t>
            </a:r>
            <a:r>
              <a:rPr lang="en-US" altLang="zh-CN" sz="4400" b="1" dirty="0">
                <a:latin typeface="Cambria Math" pitchFamily="18" charset="0"/>
              </a:rPr>
              <a:t> eat. Who am I?</a:t>
            </a:r>
            <a:endParaRPr lang="zh-CN" altLang="en-US" sz="4400" b="1" dirty="0">
              <a:latin typeface="Cambria Math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00500" y="4857750"/>
            <a:ext cx="25003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latin typeface="Calibri" pitchFamily="34" charset="0"/>
              </a:rPr>
              <a:t>river</a:t>
            </a:r>
            <a:endParaRPr lang="zh-CN" altLang="en-US" sz="6600" b="1">
              <a:latin typeface="Calibri" pitchFamily="34" charset="0"/>
            </a:endParaRPr>
          </a:p>
        </p:txBody>
      </p:sp>
      <p:pic>
        <p:nvPicPr>
          <p:cNvPr id="10" name="Picture 9" descr="images (10).jpg"/>
          <p:cNvPicPr>
            <a:picLocks noChangeAspect="1"/>
          </p:cNvPicPr>
          <p:nvPr/>
        </p:nvPicPr>
        <p:blipFill>
          <a:blip r:embed="rId4"/>
          <a:srcRect b="8572"/>
          <a:stretch>
            <a:fillRect/>
          </a:stretch>
        </p:blipFill>
        <p:spPr bwMode="auto">
          <a:xfrm>
            <a:off x="714375" y="4000500"/>
            <a:ext cx="2341563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2" descr="images.jpg"/>
          <p:cNvPicPr>
            <a:picLocks noChangeAspect="1"/>
          </p:cNvPicPr>
          <p:nvPr/>
        </p:nvPicPr>
        <p:blipFill>
          <a:blip r:embed="rId2"/>
          <a:srcRect l="7092" r="8479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071802" cy="78579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5400" b="1" dirty="0" smtClean="0">
                <a:solidFill>
                  <a:srgbClr val="FFFF00"/>
                </a:solidFill>
              </a:rPr>
              <a:t>Task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500063" y="857250"/>
            <a:ext cx="8643937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Cambria Math" pitchFamily="18" charset="0"/>
              </a:rPr>
              <a:t>We are going to find out  if you know your partner well!  </a:t>
            </a:r>
          </a:p>
          <a:p>
            <a:endParaRPr lang="en-US" altLang="zh-CN" sz="4400" b="1">
              <a:latin typeface="Cambria Math" pitchFamily="18" charset="0"/>
            </a:endParaRPr>
          </a:p>
          <a:p>
            <a:r>
              <a:rPr lang="en-US" altLang="zh-CN" sz="4400" b="1">
                <a:latin typeface="Cambria Math" pitchFamily="18" charset="0"/>
              </a:rPr>
              <a:t>What  does he/she </a:t>
            </a:r>
            <a:r>
              <a:rPr lang="en-US" altLang="zh-CN" sz="4400" b="1">
                <a:solidFill>
                  <a:srgbClr val="FF0000"/>
                </a:solidFill>
                <a:latin typeface="Cambria Math" pitchFamily="18" charset="0"/>
              </a:rPr>
              <a:t>always</a:t>
            </a:r>
            <a:r>
              <a:rPr lang="en-US" altLang="zh-CN" sz="4400" b="1">
                <a:latin typeface="Cambria Math" pitchFamily="18" charset="0"/>
              </a:rPr>
              <a:t> do ?</a:t>
            </a:r>
          </a:p>
          <a:p>
            <a:r>
              <a:rPr lang="en-US" altLang="zh-CN" sz="4400" b="1">
                <a:latin typeface="Cambria Math" pitchFamily="18" charset="0"/>
              </a:rPr>
              <a:t>What  does he/she </a:t>
            </a:r>
            <a:r>
              <a:rPr lang="en-US" altLang="zh-CN" sz="4400" b="1">
                <a:solidFill>
                  <a:srgbClr val="FF0000"/>
                </a:solidFill>
                <a:latin typeface="Cambria Math" pitchFamily="18" charset="0"/>
              </a:rPr>
              <a:t>often</a:t>
            </a:r>
            <a:r>
              <a:rPr lang="en-US" altLang="zh-CN" sz="4400" b="1">
                <a:latin typeface="Cambria Math" pitchFamily="18" charset="0"/>
              </a:rPr>
              <a:t> do?</a:t>
            </a:r>
          </a:p>
          <a:p>
            <a:r>
              <a:rPr lang="en-US" altLang="zh-CN" sz="4400" b="1">
                <a:latin typeface="Cambria Math" pitchFamily="18" charset="0"/>
              </a:rPr>
              <a:t>What  does he/she </a:t>
            </a:r>
            <a:r>
              <a:rPr lang="en-US" altLang="zh-CN" sz="4400" b="1">
                <a:solidFill>
                  <a:srgbClr val="FF0000"/>
                </a:solidFill>
                <a:latin typeface="Cambria Math" pitchFamily="18" charset="0"/>
              </a:rPr>
              <a:t>sometimes</a:t>
            </a:r>
            <a:r>
              <a:rPr lang="en-US" altLang="zh-CN" sz="4400" b="1">
                <a:latin typeface="Cambria Math" pitchFamily="18" charset="0"/>
              </a:rPr>
              <a:t> do?</a:t>
            </a:r>
          </a:p>
          <a:p>
            <a:r>
              <a:rPr lang="en-US" altLang="zh-CN" sz="4400" b="1">
                <a:latin typeface="Cambria Math" pitchFamily="18" charset="0"/>
              </a:rPr>
              <a:t>What  does he/she </a:t>
            </a:r>
            <a:r>
              <a:rPr lang="en-US" altLang="zh-CN" sz="4400" b="1">
                <a:solidFill>
                  <a:srgbClr val="FF0000"/>
                </a:solidFill>
                <a:latin typeface="Cambria Math" pitchFamily="18" charset="0"/>
              </a:rPr>
              <a:t>seldom </a:t>
            </a:r>
            <a:r>
              <a:rPr lang="en-US" altLang="zh-CN" sz="4400" b="1">
                <a:latin typeface="Cambria Math" pitchFamily="18" charset="0"/>
              </a:rPr>
              <a:t>do?</a:t>
            </a:r>
          </a:p>
          <a:p>
            <a:r>
              <a:rPr lang="en-US" altLang="zh-CN" sz="4400" b="1">
                <a:latin typeface="Cambria Math" pitchFamily="18" charset="0"/>
              </a:rPr>
              <a:t>What  does he/she </a:t>
            </a:r>
            <a:r>
              <a:rPr lang="en-US" altLang="zh-CN" sz="4400" b="1">
                <a:solidFill>
                  <a:srgbClr val="FF0000"/>
                </a:solidFill>
                <a:latin typeface="Cambria Math" pitchFamily="18" charset="0"/>
              </a:rPr>
              <a:t>never</a:t>
            </a:r>
            <a:r>
              <a:rPr lang="en-US" altLang="zh-CN" sz="4400" b="1">
                <a:latin typeface="Cambria Math" pitchFamily="18" charset="0"/>
              </a:rPr>
              <a:t> do? </a:t>
            </a:r>
          </a:p>
          <a:p>
            <a:endParaRPr lang="zh-CN" altLang="en-US" sz="4400" b="1">
              <a:latin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6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4929190" cy="83661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FF00"/>
                </a:solidFill>
                <a:hlinkClick r:id="rId3" action="ppaction://hlinkfile"/>
              </a:rPr>
              <a:t>Listen &amp; Answer</a:t>
            </a:r>
          </a:p>
        </p:txBody>
      </p:sp>
      <p:sp>
        <p:nvSpPr>
          <p:cNvPr id="17413" name="内容占位符 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solidFill>
                  <a:srgbClr val="FF3300"/>
                </a:solidFill>
              </a:rPr>
              <a:t>How often</a:t>
            </a:r>
            <a:r>
              <a:rPr lang="en-US" altLang="zh-CN" sz="3600" b="1" smtClean="0"/>
              <a:t> does Amy tidy her room?</a:t>
            </a:r>
          </a:p>
          <a:p>
            <a:pPr eaLnBrk="1" hangingPunct="1"/>
            <a:r>
              <a:rPr lang="en-US" altLang="zh-CN" sz="3600" b="1" smtClean="0"/>
              <a:t>A. Not very often.		B. Every day.</a:t>
            </a:r>
          </a:p>
          <a:p>
            <a:pPr eaLnBrk="1" hangingPunct="1"/>
            <a:r>
              <a:rPr lang="en-US" altLang="zh-CN" sz="3600" b="1" smtClean="0">
                <a:solidFill>
                  <a:srgbClr val="FF3300"/>
                </a:solidFill>
              </a:rPr>
              <a:t>How often</a:t>
            </a:r>
            <a:r>
              <a:rPr lang="en-US" altLang="zh-CN" sz="3600" b="1" smtClean="0"/>
              <a:t> does Amy tidy her bookshelf?</a:t>
            </a:r>
          </a:p>
          <a:p>
            <a:pPr eaLnBrk="1" hangingPunct="1"/>
            <a:r>
              <a:rPr lang="en-US" altLang="zh-CN" sz="3600" b="1" smtClean="0"/>
              <a:t>A. Not very often.		B. Every day.</a:t>
            </a:r>
            <a:endParaRPr lang="zh-CN" altLang="zh-CN" sz="3600" b="1" smtClean="0"/>
          </a:p>
          <a:p>
            <a:pPr eaLnBrk="1" hangingPunct="1"/>
            <a:r>
              <a:rPr lang="en-US" altLang="zh-CN" b="1" smtClean="0"/>
              <a:t>How is Amy’s bookshelf before Lingling’s help?</a:t>
            </a:r>
          </a:p>
          <a:p>
            <a:pPr eaLnBrk="1" hangingPunct="1"/>
            <a:r>
              <a:rPr lang="en-US" altLang="zh-CN" b="1" smtClean="0"/>
              <a:t> </a:t>
            </a:r>
            <a:r>
              <a:rPr lang="en-US" altLang="zh-CN" sz="3600" b="1" smtClean="0"/>
              <a:t>A. It’s tidy.			B. It’s messy.</a:t>
            </a:r>
          </a:p>
          <a:p>
            <a:pPr eaLnBrk="1" hangingPunct="1"/>
            <a:r>
              <a:rPr lang="en-US" altLang="zh-CN" sz="3600" b="1" smtClean="0"/>
              <a:t>What will Lingling help Amy do?</a:t>
            </a:r>
          </a:p>
          <a:p>
            <a:pPr eaLnBrk="1" hangingPunct="1"/>
            <a:r>
              <a:rPr lang="en-US" altLang="zh-CN" sz="3600" b="1" smtClean="0"/>
              <a:t>A. Play in the room.	B. Tidy her bookshelf.</a:t>
            </a:r>
            <a:endParaRPr lang="zh-CN" altLang="zh-CN" sz="3600" b="1" smtClean="0"/>
          </a:p>
          <a:p>
            <a:pPr eaLnBrk="1" hangingPunct="1"/>
            <a:r>
              <a:rPr lang="en-US" altLang="zh-CN" sz="3600" smtClean="0"/>
              <a:t> </a:t>
            </a:r>
            <a:endParaRPr lang="zh-CN" altLang="zh-CN" sz="3600" smtClean="0"/>
          </a:p>
          <a:p>
            <a:pPr eaLnBrk="1" hangingPunct="1"/>
            <a:endParaRPr lang="en-US" altLang="zh-CN" sz="3600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6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4000496" cy="83661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0000"/>
                </a:solidFill>
                <a:hlinkClick r:id="rId3" action="ppaction://hlinkfile"/>
              </a:rPr>
              <a:t>Listen &amp; Answer</a:t>
            </a:r>
          </a:p>
        </p:txBody>
      </p:sp>
      <p:sp>
        <p:nvSpPr>
          <p:cNvPr id="18437" name="内容占位符 2"/>
          <p:cNvSpPr>
            <a:spLocks noGrp="1"/>
          </p:cNvSpPr>
          <p:nvPr>
            <p:ph type="body" idx="1"/>
          </p:nvPr>
        </p:nvSpPr>
        <p:spPr>
          <a:xfrm>
            <a:off x="179388" y="765175"/>
            <a:ext cx="8964612" cy="5360988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solidFill>
                  <a:srgbClr val="FF3300"/>
                </a:solidFill>
              </a:rPr>
              <a:t>How often</a:t>
            </a:r>
            <a:r>
              <a:rPr lang="en-US" altLang="zh-CN" sz="3600" b="1" smtClean="0"/>
              <a:t> does Amy tidy her room?</a:t>
            </a:r>
          </a:p>
          <a:p>
            <a:pPr eaLnBrk="1" hangingPunct="1"/>
            <a:r>
              <a:rPr lang="en-US" altLang="zh-CN" sz="3600" b="1" smtClean="0"/>
              <a:t>A. Not very often.		B. Every day.</a:t>
            </a:r>
          </a:p>
          <a:p>
            <a:pPr eaLnBrk="1" hangingPunct="1"/>
            <a:r>
              <a:rPr lang="en-US" altLang="zh-CN" sz="3600" b="1" smtClean="0">
                <a:solidFill>
                  <a:srgbClr val="FF3300"/>
                </a:solidFill>
              </a:rPr>
              <a:t>How often</a:t>
            </a:r>
            <a:r>
              <a:rPr lang="en-US" altLang="zh-CN" sz="3600" b="1" smtClean="0"/>
              <a:t> does Amy tidy her bookshelf?</a:t>
            </a:r>
          </a:p>
          <a:p>
            <a:pPr eaLnBrk="1" hangingPunct="1"/>
            <a:r>
              <a:rPr lang="en-US" altLang="zh-CN" sz="3600" b="1" smtClean="0"/>
              <a:t>A. Not very often.		B. Every day.</a:t>
            </a:r>
            <a:endParaRPr lang="zh-CN" altLang="zh-CN" sz="3600" b="1" smtClean="0"/>
          </a:p>
          <a:p>
            <a:pPr eaLnBrk="1" hangingPunct="1"/>
            <a:r>
              <a:rPr lang="en-US" altLang="zh-CN" b="1" smtClean="0"/>
              <a:t>How is Amy’s bookshelf before Lingling’s help?</a:t>
            </a:r>
          </a:p>
          <a:p>
            <a:pPr eaLnBrk="1" hangingPunct="1"/>
            <a:r>
              <a:rPr lang="en-US" altLang="zh-CN" sz="3600" b="1" smtClean="0"/>
              <a:t>A. It’s tidy.			B. It’s messy.</a:t>
            </a:r>
          </a:p>
          <a:p>
            <a:pPr eaLnBrk="1" hangingPunct="1"/>
            <a:r>
              <a:rPr lang="en-US" altLang="zh-CN" sz="3600" b="1" smtClean="0"/>
              <a:t>What will Lingling help Amy do?</a:t>
            </a:r>
          </a:p>
          <a:p>
            <a:pPr eaLnBrk="1" hangingPunct="1"/>
            <a:r>
              <a:rPr lang="en-US" altLang="zh-CN" sz="3600" b="1" smtClean="0"/>
              <a:t>A. Play in the room.	B. Tidy her bookshelf.</a:t>
            </a:r>
            <a:endParaRPr lang="zh-CN" altLang="zh-CN" sz="3600" b="1" smtClean="0"/>
          </a:p>
          <a:p>
            <a:pPr eaLnBrk="1" hangingPunct="1"/>
            <a:r>
              <a:rPr lang="en-US" altLang="zh-CN" sz="3600" smtClean="0"/>
              <a:t> </a:t>
            </a:r>
            <a:endParaRPr lang="zh-CN" altLang="zh-CN" sz="3600" smtClean="0"/>
          </a:p>
          <a:p>
            <a:pPr eaLnBrk="1" hangingPunct="1"/>
            <a:endParaRPr lang="en-US" altLang="zh-CN" sz="3600" smtClean="0"/>
          </a:p>
          <a:p>
            <a:pPr eaLnBrk="1" hangingPunct="1"/>
            <a:endParaRPr lang="zh-CN" altLang="en-US" smtClean="0"/>
          </a:p>
        </p:txBody>
      </p:sp>
      <p:pic>
        <p:nvPicPr>
          <p:cNvPr id="15366" name="Picture 5" descr="C:\Users\admin\AppData\Local\Temp\mx3C777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188" y="5819775"/>
            <a:ext cx="9985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Isosceles Triangle 5"/>
          <p:cNvSpPr/>
          <p:nvPr/>
        </p:nvSpPr>
        <p:spPr>
          <a:xfrm>
            <a:off x="5429250" y="1285875"/>
            <a:ext cx="785813" cy="714375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428625" y="2714625"/>
            <a:ext cx="785813" cy="714375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4572000" y="3929063"/>
            <a:ext cx="785813" cy="714375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4643438" y="5286375"/>
            <a:ext cx="785812" cy="714375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4481" y="3929066"/>
            <a:ext cx="1785950" cy="92333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29322" y="3857628"/>
            <a:ext cx="1986441" cy="92333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altLang="zh-CN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2" descr="images.jpg"/>
          <p:cNvPicPr>
            <a:picLocks noChangeAspect="1"/>
          </p:cNvPicPr>
          <p:nvPr/>
        </p:nvPicPr>
        <p:blipFill>
          <a:blip r:embed="rId2"/>
          <a:srcRect l="9125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/>
          </p:cNvSpPr>
          <p:nvPr/>
        </p:nvSpPr>
        <p:spPr bwMode="auto">
          <a:xfrm>
            <a:off x="0" y="0"/>
            <a:ext cx="6215074" cy="8366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4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file"/>
              </a:rPr>
              <a:t>Listen, Repeat &amp; Answer</a:t>
            </a:r>
          </a:p>
        </p:txBody>
      </p:sp>
      <p:pic>
        <p:nvPicPr>
          <p:cNvPr id="2052" name="Picture 2" descr="C:\Documents and Settings\yyh\桌面\新建文件夹\lj003\图片\客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285860"/>
            <a:ext cx="4348716" cy="4857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571500" y="4714875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zh-CN" altLang="en-US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1025" y="2081213"/>
            <a:ext cx="42862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</a:rPr>
              <a:t>They are tidy</a:t>
            </a:r>
            <a:r>
              <a:rPr lang="en-US" altLang="zh-CN" sz="3600" b="1" dirty="0"/>
              <a:t>.</a:t>
            </a:r>
            <a:endParaRPr lang="zh-CN" altLang="en-US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57188" y="3500438"/>
            <a:ext cx="7715250" cy="1878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altLang="zh-CN" sz="3600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</a:rPr>
              <a:t>They will </a:t>
            </a:r>
            <a:r>
              <a:rPr lang="en-US" altLang="zh-CN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ch</a:t>
            </a:r>
            <a:r>
              <a:rPr lang="en-US" altLang="zh-CN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oo</a:t>
            </a:r>
            <a:r>
              <a:rPr lang="en-US" altLang="zh-CN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 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>
              <a:defRPr/>
            </a:pP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</a:rPr>
              <a:t>some books and read together.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465" name="内容占位符 2"/>
          <p:cNvSpPr>
            <a:spLocks/>
          </p:cNvSpPr>
          <p:nvPr/>
        </p:nvSpPr>
        <p:spPr bwMode="auto">
          <a:xfrm>
            <a:off x="0" y="1346200"/>
            <a:ext cx="938688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ts val="3200"/>
              <a:buFontTx/>
              <a:buChar char="•"/>
            </a:pPr>
            <a:r>
              <a:rPr lang="en-US" altLang="zh-CN" sz="3600" b="1"/>
              <a:t>How are the books now?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ts val="3200"/>
              <a:buFontTx/>
              <a:buChar char="•"/>
            </a:pPr>
            <a:endParaRPr lang="en-US" altLang="zh-CN" sz="3600" b="1"/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ts val="3200"/>
              <a:buFontTx/>
              <a:buChar char="•"/>
            </a:pPr>
            <a:endParaRPr lang="en-US" altLang="zh-CN" sz="3600" b="1"/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ts val="3200"/>
              <a:buFontTx/>
              <a:buChar char="•"/>
            </a:pPr>
            <a:r>
              <a:rPr lang="en-US" altLang="zh-CN" sz="3600" b="1"/>
              <a:t>Then what will Lingling and Amy do?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320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320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320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2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6286512" cy="83661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FF00"/>
                </a:solidFill>
              </a:rPr>
              <a:t>Read, retell, or act it out !</a:t>
            </a:r>
          </a:p>
        </p:txBody>
      </p:sp>
      <p:sp>
        <p:nvSpPr>
          <p:cNvPr id="20485" name="内容占位符 2"/>
          <p:cNvSpPr>
            <a:spLocks noGrp="1"/>
          </p:cNvSpPr>
          <p:nvPr>
            <p:ph type="body" idx="1"/>
          </p:nvPr>
        </p:nvSpPr>
        <p:spPr>
          <a:xfrm>
            <a:off x="179388" y="765175"/>
            <a:ext cx="8964612" cy="5360988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 </a:t>
            </a:r>
            <a:endParaRPr lang="zh-CN" altLang="zh-CN" sz="3600" smtClean="0"/>
          </a:p>
          <a:p>
            <a:pPr eaLnBrk="1" hangingPunct="1"/>
            <a:endParaRPr lang="en-US" altLang="zh-CN" sz="3600" smtClean="0"/>
          </a:p>
          <a:p>
            <a:pPr eaLnBrk="1" hangingPunct="1"/>
            <a:endParaRPr lang="zh-CN" altLang="en-US" smtClean="0"/>
          </a:p>
        </p:txBody>
      </p:sp>
      <p:pic>
        <p:nvPicPr>
          <p:cNvPr id="40" name="Picture 39" descr="images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580084"/>
            <a:ext cx="2545714" cy="32952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Picture 40" descr="read-book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1285860"/>
            <a:ext cx="2434117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Picture 41" descr="retell+the+story+poem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60378" y="2500306"/>
            <a:ext cx="2661940" cy="3643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8" descr="images.jpg"/>
          <p:cNvPicPr>
            <a:picLocks noChangeAspect="1"/>
          </p:cNvPicPr>
          <p:nvPr/>
        </p:nvPicPr>
        <p:blipFill>
          <a:blip r:embed="rId2"/>
          <a:srcRect l="9125" t="3282" r="11050" b="179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2571736" cy="83661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FF00"/>
                </a:solidFill>
              </a:rPr>
              <a:t>For retell</a:t>
            </a:r>
          </a:p>
        </p:txBody>
      </p:sp>
      <p:sp>
        <p:nvSpPr>
          <p:cNvPr id="15365" name="内容占位符 2"/>
          <p:cNvSpPr>
            <a:spLocks noGrp="1"/>
          </p:cNvSpPr>
          <p:nvPr>
            <p:ph type="body" idx="1"/>
          </p:nvPr>
        </p:nvSpPr>
        <p:spPr>
          <a:xfrm>
            <a:off x="179388" y="357188"/>
            <a:ext cx="8964612" cy="5360987"/>
          </a:xfrm>
        </p:spPr>
        <p:txBody>
          <a:bodyPr/>
          <a:lstStyle/>
          <a:p>
            <a:pPr eaLnBrk="1" hangingPunct="1">
              <a:defRPr/>
            </a:pPr>
            <a:endParaRPr lang="en-US" altLang="zh-CN" sz="3600" dirty="0" smtClean="0"/>
          </a:p>
          <a:p>
            <a:pPr eaLnBrk="1" hangingPunct="1">
              <a:defRPr/>
            </a:pPr>
            <a:r>
              <a:rPr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Gothic" pitchFamily="34" charset="-128"/>
                <a:ea typeface="MS PGothic" pitchFamily="34" charset="-128"/>
              </a:rPr>
              <a:t>Amy likes ________ room. She can play ________ in a _______  room. She can’t play in a ______ room.</a:t>
            </a:r>
            <a:endParaRPr lang="zh-CN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PGothic" pitchFamily="34" charset="-128"/>
              <a:ea typeface="MS PGothic" pitchFamily="34" charset="-128"/>
            </a:endParaRPr>
          </a:p>
          <a:p>
            <a:pPr eaLnBrk="1" hangingPunct="1">
              <a:defRPr/>
            </a:pPr>
            <a:r>
              <a:rPr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Gothic" pitchFamily="34" charset="-128"/>
                <a:ea typeface="MS PGothic" pitchFamily="34" charset="-128"/>
              </a:rPr>
              <a:t>So Amy __________ her room every day. </a:t>
            </a:r>
          </a:p>
          <a:p>
            <a:pPr eaLnBrk="1" hangingPunct="1">
              <a:defRPr/>
            </a:pPr>
            <a:r>
              <a:rPr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Gothic" pitchFamily="34" charset="-128"/>
                <a:ea typeface="MS PGothic" pitchFamily="34" charset="-128"/>
              </a:rPr>
              <a:t>She doesn’t often tidy her _______. So she _______ find her books! Lingling helps her _______ her bookshelf. </a:t>
            </a:r>
            <a:endParaRPr lang="zh-CN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PGothic" pitchFamily="34" charset="-128"/>
              <a:ea typeface="MS PGothic" pitchFamily="34" charset="-128"/>
            </a:endParaRPr>
          </a:p>
          <a:p>
            <a:pPr eaLnBrk="1" hangingPunct="1">
              <a:defRPr/>
            </a:pPr>
            <a:r>
              <a:rPr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Gothic" pitchFamily="34" charset="-128"/>
                <a:ea typeface="MS PGothic" pitchFamily="34" charset="-128"/>
              </a:rPr>
              <a:t>Now the books are _____. They can _____ some to read together.</a:t>
            </a:r>
            <a:endParaRPr lang="zh-CN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PGothic" pitchFamily="34" charset="-128"/>
              <a:ea typeface="MS PGothic" pitchFamily="34" charset="-128"/>
            </a:endParaRPr>
          </a:p>
          <a:p>
            <a:pPr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466</Words>
  <Application>Microsoft Office PowerPoint</Application>
  <PresentationFormat>全屏显示(4:3)</PresentationFormat>
  <Paragraphs>93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MS UI Gothic</vt:lpstr>
      <vt:lpstr>Cambria Math</vt:lpstr>
      <vt:lpstr>Times New Roman</vt:lpstr>
      <vt:lpstr>MS PGothic</vt:lpstr>
      <vt:lpstr>Office Theme</vt:lpstr>
      <vt:lpstr>Module 8 Unit 1  Do you often tidy your room?</vt:lpstr>
      <vt:lpstr>Good Morning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Good Bye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Microsoft</cp:lastModifiedBy>
  <cp:revision>81</cp:revision>
  <dcterms:created xsi:type="dcterms:W3CDTF">2014-11-10T03:51:33Z</dcterms:created>
  <dcterms:modified xsi:type="dcterms:W3CDTF">2014-10-31T08:14:12Z</dcterms:modified>
</cp:coreProperties>
</file>