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8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61" r:id="rId3"/>
    <p:sldId id="263" r:id="rId4"/>
    <p:sldId id="259" r:id="rId5"/>
    <p:sldId id="260" r:id="rId6"/>
    <p:sldId id="262" r:id="rId7"/>
    <p:sldId id="256" r:id="rId8"/>
    <p:sldId id="269" r:id="rId9"/>
    <p:sldId id="265" r:id="rId10"/>
    <p:sldId id="268" r:id="rId11"/>
    <p:sldId id="267" r:id="rId12"/>
    <p:sldId id="266" r:id="rId13"/>
    <p:sldId id="264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CC00"/>
    <a:srgbClr val="FF9999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Calibri" charset="0"/>
                <a:ea typeface="宋体" pitchFamily="2" charset="-122"/>
              </a:defRPr>
            </a:lvl1pPr>
          </a:lstStyle>
          <a:p>
            <a:pPr>
              <a:defRPr/>
            </a:pPr>
            <a:fld id="{400BC00B-B746-480E-B192-9ED56A7FB2A1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Calibri" charset="0"/>
                <a:ea typeface="宋体" pitchFamily="2" charset="-122"/>
              </a:defRPr>
            </a:lvl1pPr>
          </a:lstStyle>
          <a:p>
            <a:pPr>
              <a:defRPr/>
            </a:pPr>
            <a:fld id="{F5667D75-847B-46F8-BF09-A7A13E08CA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717D069-986E-441D-83CE-FD8BE6DEFCE5}" type="slidenum">
              <a:rPr lang="zh-CN" altLang="en-US">
                <a:latin typeface="Calibri" pitchFamily="34" charset="0"/>
                <a:ea typeface="宋体" charset="-122"/>
              </a:rPr>
              <a:pPr/>
              <a:t>11</a:t>
            </a:fld>
            <a:endParaRPr lang="en-US" altLang="zh-CN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495FA-637F-4952-BEC6-96800EBECA61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4AF73-7A2C-4C76-87EA-D982176105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05C61-8DD1-4C57-9EDB-A92651E60535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BC666-80AD-4022-B163-1F7DF4F175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D4A58-6984-49D4-871F-E79F86AA316B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8E0F1-6175-45B4-8000-D4706941F1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7955F-8787-4E9E-BAE6-D639563CB57D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019E-307A-45FF-B1BD-6B38BF2F63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8977F-B1D3-4FAB-A38F-DDFD524A4767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ACE86-DA2C-4A93-AB8B-EAAE84D292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57ED7-5FAA-458E-ABA7-7E621EF30543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90E6D-2173-4571-B2E4-A7BD7FE561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B40E3-DBDA-44BB-9EA8-5118434A82BA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51E90-7E06-4BCB-BD96-5DB89D7847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95BB4-E976-487F-90AB-BBA8042475BF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DD5D8-2140-4FAA-B0A7-3CAD7E716C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DA120-1ECC-433E-8CB8-AB46C37B9F87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E11F8-91CE-4618-8D81-1BF0D5C3E9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8A691-745E-4A73-ABCF-46F05318A69E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02898-85F2-4040-80A7-4D882B52DE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46E72-E8D1-46A9-BF95-A0CB2DEB7F0A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42605-3EC8-4F33-A05B-E08D0D6021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19B8D0-4684-447D-A227-A7C82AFC28B7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E04556E-5BC1-40F9-9ED3-641600EB08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-26988"/>
            <a:ext cx="961072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68802" y="738570"/>
            <a:ext cx="8606395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   Module 2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 Unit 2    What’s  your name?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说课</a:t>
            </a:r>
            <a:r>
              <a:rPr lang="en-US" altLang="zh-CN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   </a:t>
            </a:r>
            <a:endParaRPr lang="zh-CN" alt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5765" y="462384"/>
            <a:ext cx="4696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Step 1 Warm-up.</a:t>
            </a:r>
            <a:r>
              <a:rPr lang="zh-CN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（热身）</a:t>
            </a:r>
            <a:endParaRPr lang="zh-CN" altLang="en-US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1042988" y="1916113"/>
            <a:ext cx="69850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</a:rPr>
              <a:t>　　</a:t>
            </a:r>
            <a:r>
              <a:rPr lang="zh-CN" altLang="zh-CN" sz="2400">
                <a:solidFill>
                  <a:schemeClr val="bg1"/>
                </a:solidFill>
              </a:rPr>
              <a:t>运用所学问候语如</a:t>
            </a:r>
            <a:r>
              <a:rPr lang="en-US" altLang="zh-CN" sz="2400">
                <a:solidFill>
                  <a:schemeClr val="bg1"/>
                </a:solidFill>
              </a:rPr>
              <a:t>Hello./Hi./How are you?/ I’m fine,and how are you ? /Good morning ./I</a:t>
            </a:r>
            <a:r>
              <a:rPr lang="zh-CN" altLang="zh-CN" sz="2400">
                <a:solidFill>
                  <a:schemeClr val="bg1"/>
                </a:solidFill>
              </a:rPr>
              <a:t>’</a:t>
            </a:r>
            <a:r>
              <a:rPr lang="en-US" altLang="zh-CN" sz="2400">
                <a:solidFill>
                  <a:schemeClr val="bg1"/>
                </a:solidFill>
              </a:rPr>
              <a:t>m . . . </a:t>
            </a:r>
            <a:r>
              <a:rPr lang="zh-CN" altLang="zh-CN" sz="2400">
                <a:solidFill>
                  <a:schemeClr val="bg1"/>
                </a:solidFill>
              </a:rPr>
              <a:t>进行师生间，男生女生间对话练习。</a:t>
            </a:r>
          </a:p>
        </p:txBody>
      </p:sp>
      <p:sp>
        <p:nvSpPr>
          <p:cNvPr id="4" name="矩形 3"/>
          <p:cNvSpPr/>
          <p:nvPr/>
        </p:nvSpPr>
        <p:spPr>
          <a:xfrm>
            <a:off x="647700" y="3933825"/>
            <a:ext cx="7777163" cy="16906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【</a:t>
            </a:r>
            <a:r>
              <a:rPr lang="en-US" altLang="zh-CN" sz="24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Purpose:  </a:t>
            </a:r>
            <a:r>
              <a:rPr lang="zh-CN" altLang="en-US" sz="24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　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通过师生之间的问候，拉近教师与学生之间的距离，男女生对话具有趣味性，调动学生情绪，活跃课堂气氛，使学生很快地进入英语学习状态。</a:t>
            </a:r>
            <a:r>
              <a:rPr lang="zh-CN" altLang="zh-CN" sz="24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】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1035050" y="2997200"/>
            <a:ext cx="58435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2060"/>
                </a:solidFill>
              </a:rPr>
              <a:t>2</a:t>
            </a:r>
            <a:r>
              <a:rPr lang="zh-CN" altLang="en-US" sz="2400">
                <a:solidFill>
                  <a:srgbClr val="002060"/>
                </a:solidFill>
              </a:rPr>
              <a:t>、</a:t>
            </a:r>
            <a:r>
              <a:rPr lang="en-US" altLang="zh-CN" sz="2400">
                <a:solidFill>
                  <a:srgbClr val="002060"/>
                </a:solidFill>
              </a:rPr>
              <a:t>Mr. Li: </a:t>
            </a:r>
            <a:r>
              <a:rPr lang="en-US" altLang="zh-CN" sz="2400">
                <a:solidFill>
                  <a:schemeClr val="bg1"/>
                </a:solidFill>
              </a:rPr>
              <a:t>Hello! Good morning.</a:t>
            </a:r>
            <a:endParaRPr lang="zh-CN" altLang="zh-CN" sz="2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</a:rPr>
              <a:t>　</a:t>
            </a:r>
            <a:r>
              <a:rPr lang="zh-CN" altLang="en-US" sz="2400"/>
              <a:t>  </a:t>
            </a:r>
            <a:r>
              <a:rPr lang="en-US" altLang="zh-CN" sz="2400">
                <a:solidFill>
                  <a:srgbClr val="002060"/>
                </a:solidFill>
              </a:rPr>
              <a:t>Ss: </a:t>
            </a:r>
            <a:r>
              <a:rPr lang="en-US" altLang="zh-CN" sz="2400">
                <a:solidFill>
                  <a:schemeClr val="bg1"/>
                </a:solidFill>
              </a:rPr>
              <a:t>Good morning.</a:t>
            </a:r>
            <a:endParaRPr lang="zh-CN" altLang="zh-CN" sz="2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</a:rPr>
              <a:t>       </a:t>
            </a:r>
            <a:r>
              <a:rPr lang="en-US" altLang="zh-CN" sz="2400">
                <a:solidFill>
                  <a:srgbClr val="002060"/>
                </a:solidFill>
              </a:rPr>
              <a:t>Mr. Li: </a:t>
            </a:r>
            <a:r>
              <a:rPr lang="en-US" altLang="zh-CN" sz="2400">
                <a:solidFill>
                  <a:schemeClr val="bg1"/>
                </a:solidFill>
              </a:rPr>
              <a:t>What’s your name?</a:t>
            </a:r>
            <a:endParaRPr lang="zh-CN" altLang="zh-CN" sz="2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2060"/>
                </a:solidFill>
              </a:rPr>
              <a:t>       Ss: </a:t>
            </a:r>
            <a:r>
              <a:rPr lang="en-US" altLang="zh-CN" sz="2400">
                <a:solidFill>
                  <a:schemeClr val="bg1"/>
                </a:solidFill>
              </a:rPr>
              <a:t>I’m…</a:t>
            </a:r>
            <a:endParaRPr lang="zh-CN" altLang="zh-CN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072" y="292584"/>
            <a:ext cx="6120681" cy="107721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Step 2. </a:t>
            </a:r>
            <a:r>
              <a:rPr lang="en-US" altLang="zh-CN" sz="3200" b="1" dirty="0">
                <a:ln w="11430"/>
                <a:solidFill>
                  <a:srgbClr val="FF99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Leading </a:t>
            </a:r>
            <a:r>
              <a:rPr lang="en-US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in and Presentation</a:t>
            </a:r>
            <a:r>
              <a:rPr lang="zh-CN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（情境导入，呈现）</a:t>
            </a:r>
          </a:p>
        </p:txBody>
      </p:sp>
      <p:sp>
        <p:nvSpPr>
          <p:cNvPr id="4" name="矩形 3"/>
          <p:cNvSpPr/>
          <p:nvPr/>
        </p:nvSpPr>
        <p:spPr>
          <a:xfrm>
            <a:off x="827088" y="5300663"/>
            <a:ext cx="7273925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【</a:t>
            </a:r>
            <a:r>
              <a:rPr lang="en-US" altLang="zh-CN" sz="24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Purpose:  </a:t>
            </a:r>
            <a:r>
              <a:rPr lang="zh-CN" altLang="zh-CN" sz="2400" dirty="0">
                <a:ln w="11430"/>
                <a:latin typeface="+mn-ea"/>
                <a:ea typeface="+mn-ea"/>
              </a:rPr>
              <a:t>有趣的情境对话，变换角色吸引学生注意力，激发学生学习兴趣。</a:t>
            </a:r>
            <a:r>
              <a:rPr lang="zh-CN" altLang="zh-CN" sz="24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】</a:t>
            </a:r>
          </a:p>
        </p:txBody>
      </p:sp>
      <p:sp>
        <p:nvSpPr>
          <p:cNvPr id="24581" name="矩形 4"/>
          <p:cNvSpPr>
            <a:spLocks noChangeArrowheads="1"/>
          </p:cNvSpPr>
          <p:nvPr/>
        </p:nvSpPr>
        <p:spPr bwMode="auto">
          <a:xfrm>
            <a:off x="1042988" y="1700213"/>
            <a:ext cx="70580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</a:rPr>
              <a:t>1</a:t>
            </a:r>
            <a:r>
              <a:rPr lang="zh-CN" altLang="en-US" sz="2400">
                <a:solidFill>
                  <a:srgbClr val="002060"/>
                </a:solidFill>
              </a:rPr>
              <a:t>、</a:t>
            </a:r>
            <a:r>
              <a:rPr lang="en-US" altLang="zh-CN" sz="2400">
                <a:solidFill>
                  <a:srgbClr val="002060"/>
                </a:solidFill>
              </a:rPr>
              <a:t>Ms Meng</a:t>
            </a:r>
            <a:r>
              <a:rPr lang="zh-CN" altLang="zh-CN" sz="2400">
                <a:solidFill>
                  <a:srgbClr val="002060"/>
                </a:solidFill>
              </a:rPr>
              <a:t>： </a:t>
            </a:r>
            <a:r>
              <a:rPr lang="en-US" altLang="zh-CN" sz="2400">
                <a:solidFill>
                  <a:schemeClr val="bg1"/>
                </a:solidFill>
              </a:rPr>
              <a:t>Hi, I’m Ms Meng . What’s your name?</a:t>
            </a:r>
            <a:endParaRPr lang="zh-CN" altLang="zh-CN" sz="2400">
              <a:solidFill>
                <a:schemeClr val="bg1"/>
              </a:solidFill>
            </a:endParaRPr>
          </a:p>
          <a:p>
            <a:r>
              <a:rPr lang="en-US" altLang="zh-CN"/>
              <a:t> </a:t>
            </a:r>
          </a:p>
          <a:p>
            <a:r>
              <a:rPr lang="zh-CN" altLang="en-US" sz="2400">
                <a:solidFill>
                  <a:schemeClr val="bg1"/>
                </a:solidFill>
              </a:rPr>
              <a:t>　  </a:t>
            </a:r>
            <a:r>
              <a:rPr lang="en-US" altLang="zh-CN" sz="2400">
                <a:solidFill>
                  <a:srgbClr val="002060"/>
                </a:solidFill>
              </a:rPr>
              <a:t>Sam:    </a:t>
            </a:r>
            <a:r>
              <a:rPr lang="en-US" altLang="zh-CN" sz="2400">
                <a:solidFill>
                  <a:schemeClr val="bg1"/>
                </a:solidFill>
              </a:rPr>
              <a:t>Hello, I’m Sam.</a:t>
            </a:r>
            <a:endParaRPr lang="zh-CN" altLang="zh-CN" sz="2400">
              <a:solidFill>
                <a:schemeClr val="bg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684213" y="1412875"/>
            <a:ext cx="7991475" cy="48625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          </a:t>
            </a:r>
            <a:r>
              <a:rPr lang="zh-CN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听</a:t>
            </a:r>
            <a:r>
              <a:rPr lang="zh-CN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录音指图片</a:t>
            </a: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          </a:t>
            </a:r>
            <a:r>
              <a:rPr lang="zh-CN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学生</a:t>
            </a:r>
            <a:r>
              <a:rPr lang="zh-CN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跟读</a:t>
            </a: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     </a:t>
            </a:r>
            <a:r>
              <a:rPr lang="zh-CN" altLang="en-US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　 </a:t>
            </a:r>
            <a:r>
              <a:rPr lang="zh-CN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纠正</a:t>
            </a:r>
            <a:r>
              <a:rPr lang="zh-CN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学生的发音</a:t>
            </a:r>
          </a:p>
          <a:p>
            <a:pPr>
              <a:lnSpc>
                <a:spcPct val="200000"/>
              </a:lnSpc>
              <a:spcAft>
                <a:spcPts val="1200"/>
              </a:spcAft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          </a:t>
            </a:r>
            <a:r>
              <a:rPr lang="zh-CN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小组</a:t>
            </a:r>
            <a:r>
              <a:rPr lang="zh-CN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朗读对话</a:t>
            </a:r>
          </a:p>
          <a:p>
            <a:pPr>
              <a:lnSpc>
                <a:spcPct val="150000"/>
              </a:lnSpc>
              <a:defRPr/>
            </a:pPr>
            <a:r>
              <a:rPr lang="zh-CN" altLang="zh-CN" sz="2400" dirty="0">
                <a:solidFill>
                  <a:srgbClr val="FFFF00"/>
                </a:solidFill>
                <a:latin typeface="Calibri" charset="0"/>
                <a:ea typeface="宋体" pitchFamily="2" charset="-122"/>
              </a:rPr>
              <a:t>【</a:t>
            </a:r>
            <a:r>
              <a:rPr lang="en-US" altLang="zh-CN" sz="2400" b="1" dirty="0">
                <a:solidFill>
                  <a:srgbClr val="FFFF00"/>
                </a:solidFill>
                <a:latin typeface="Calibri" charset="0"/>
                <a:ea typeface="宋体" pitchFamily="2" charset="-122"/>
              </a:rPr>
              <a:t>Purpose:</a:t>
            </a:r>
            <a:r>
              <a:rPr lang="zh-CN" altLang="zh-CN" sz="2400" dirty="0">
                <a:solidFill>
                  <a:srgbClr val="FFFF00"/>
                </a:solidFill>
                <a:latin typeface="Calibri" charset="0"/>
                <a:ea typeface="宋体" pitchFamily="2" charset="-122"/>
              </a:rPr>
              <a:t>　</a:t>
            </a:r>
            <a:r>
              <a:rPr lang="zh-CN" altLang="zh-CN" sz="2400" dirty="0">
                <a:latin typeface="+mn-ea"/>
                <a:ea typeface="+mn-ea"/>
              </a:rPr>
              <a:t>听，指，说。纠正发音，打好基础。语言教学要贯彻整体性原则，</a:t>
            </a:r>
            <a:r>
              <a:rPr lang="en-US" altLang="zh-CN" sz="2400" dirty="0">
                <a:latin typeface="+mn-ea"/>
                <a:ea typeface="+mn-ea"/>
              </a:rPr>
              <a:t>“</a:t>
            </a:r>
            <a:r>
              <a:rPr lang="zh-CN" altLang="zh-CN" sz="2400" dirty="0">
                <a:latin typeface="+mn-ea"/>
                <a:ea typeface="+mn-ea"/>
              </a:rPr>
              <a:t>句不离词，词不离句！</a:t>
            </a:r>
            <a:r>
              <a:rPr lang="en-US" altLang="zh-CN" sz="2400" dirty="0">
                <a:latin typeface="+mn-ea"/>
                <a:ea typeface="+mn-ea"/>
              </a:rPr>
              <a:t>”</a:t>
            </a:r>
            <a:r>
              <a:rPr lang="zh-CN" altLang="zh-CN" sz="2400" dirty="0">
                <a:latin typeface="+mn-ea"/>
                <a:ea typeface="+mn-ea"/>
              </a:rPr>
              <a:t>让学生学会应用新知。</a:t>
            </a:r>
            <a:r>
              <a:rPr lang="zh-CN" altLang="zh-CN" sz="2400" dirty="0">
                <a:solidFill>
                  <a:srgbClr val="FFFF00"/>
                </a:solidFill>
                <a:latin typeface="Calibri" charset="0"/>
                <a:ea typeface="宋体" pitchFamily="2" charset="-122"/>
              </a:rPr>
              <a:t>】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68313" y="398463"/>
            <a:ext cx="6391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9933"/>
                </a:solidFill>
              </a:rPr>
              <a:t>Step 3  Learning and Pritice (</a:t>
            </a:r>
            <a:r>
              <a:rPr lang="zh-CN" altLang="zh-CN" sz="3200" b="1">
                <a:solidFill>
                  <a:srgbClr val="FF9933"/>
                </a:solidFill>
              </a:rPr>
              <a:t>学与练</a:t>
            </a:r>
            <a:r>
              <a:rPr lang="en-US" altLang="zh-CN" sz="3200" b="1">
                <a:solidFill>
                  <a:srgbClr val="FF9933"/>
                </a:solidFill>
              </a:rPr>
              <a:t>)</a:t>
            </a:r>
            <a:endParaRPr lang="zh-CN" altLang="en-US" sz="3200" b="1">
              <a:solidFill>
                <a:srgbClr val="FF9933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323850" y="3573463"/>
            <a:ext cx="827246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55600">
              <a:lnSpc>
                <a:spcPct val="150000"/>
              </a:lnSpc>
              <a:spcAft>
                <a:spcPts val="1200"/>
              </a:spcAft>
            </a:pPr>
            <a:r>
              <a:rPr lang="en-US" altLang="zh-CN">
                <a:solidFill>
                  <a:srgbClr val="FFFF00"/>
                </a:solidFill>
              </a:rPr>
              <a:t>【 </a:t>
            </a:r>
            <a:r>
              <a:rPr lang="en-US" altLang="zh-CN" b="1">
                <a:solidFill>
                  <a:srgbClr val="FFFF00"/>
                </a:solidFill>
              </a:rPr>
              <a:t>Purpose1:</a:t>
            </a:r>
            <a:r>
              <a:rPr lang="zh-CN" altLang="en-US">
                <a:solidFill>
                  <a:srgbClr val="FFFF00"/>
                </a:solidFill>
              </a:rPr>
              <a:t>　</a:t>
            </a:r>
            <a:r>
              <a:rPr lang="zh-CN" altLang="en-US"/>
              <a:t>对话练习使学生学会了应用新知，同时通过太阳的移动，使学生对</a:t>
            </a:r>
            <a:r>
              <a:rPr lang="en-US" altLang="zh-CN"/>
              <a:t>morning</a:t>
            </a:r>
            <a:r>
              <a:rPr lang="zh-CN" altLang="en-US"/>
              <a:t>和</a:t>
            </a:r>
            <a:r>
              <a:rPr lang="en-US" altLang="zh-CN"/>
              <a:t>afternoon</a:t>
            </a:r>
            <a:r>
              <a:rPr lang="zh-CN" altLang="en-US"/>
              <a:t>的概念有了更精确的理解。</a:t>
            </a:r>
            <a:r>
              <a:rPr lang="en-US" altLang="zh-CN" b="1">
                <a:solidFill>
                  <a:srgbClr val="FFFF00"/>
                </a:solidFill>
              </a:rPr>
              <a:t>】</a:t>
            </a:r>
            <a:r>
              <a:rPr lang="en-US" altLang="zh-CN"/>
              <a:t> </a:t>
            </a:r>
            <a:r>
              <a:rPr lang="en-US" altLang="zh-CN" b="1"/>
              <a:t> </a:t>
            </a:r>
            <a:endParaRPr lang="zh-CN" altLang="en-US"/>
          </a:p>
          <a:p>
            <a:pPr indent="355600">
              <a:lnSpc>
                <a:spcPct val="150000"/>
              </a:lnSpc>
              <a:spcAft>
                <a:spcPts val="1200"/>
              </a:spcAft>
            </a:pPr>
            <a:r>
              <a:rPr lang="en-US" altLang="zh-CN" b="1">
                <a:solidFill>
                  <a:srgbClr val="FFFF00"/>
                </a:solidFill>
              </a:rPr>
              <a:t>【Purpose2:   </a:t>
            </a:r>
            <a:r>
              <a:rPr lang="zh-CN" altLang="en-US"/>
              <a:t>激烈的竞赛是对课堂新知的巩固，同时通过与同伴的合作，让学生体会合作学习的乐趣，培养学生的团队意识。</a:t>
            </a:r>
            <a:r>
              <a:rPr lang="en-US" altLang="zh-CN" b="1">
                <a:solidFill>
                  <a:srgbClr val="FFFF00"/>
                </a:solidFill>
              </a:rPr>
              <a:t>】</a:t>
            </a:r>
            <a:endParaRPr lang="en-US" altLang="zh-CN"/>
          </a:p>
          <a:p>
            <a:pPr indent="355600">
              <a:lnSpc>
                <a:spcPct val="150000"/>
              </a:lnSpc>
            </a:pPr>
            <a:r>
              <a:rPr lang="en-US" altLang="zh-CN"/>
              <a:t> </a:t>
            </a:r>
            <a:r>
              <a:rPr lang="en-US" altLang="zh-CN" b="1">
                <a:solidFill>
                  <a:srgbClr val="FFFF00"/>
                </a:solidFill>
              </a:rPr>
              <a:t>【Purpose3:   </a:t>
            </a:r>
            <a:r>
              <a:rPr lang="zh-CN" altLang="en-US"/>
              <a:t>利用</a:t>
            </a:r>
            <a:r>
              <a:rPr lang="en-US" altLang="zh-CN"/>
              <a:t>flash</a:t>
            </a:r>
            <a:r>
              <a:rPr lang="zh-CN" altLang="en-US"/>
              <a:t>播放课文中的歌曲，让学生在轻松、愉快的学习氛围中</a:t>
            </a:r>
            <a:r>
              <a:rPr lang="en-US" altLang="zh-CN"/>
              <a:t>,</a:t>
            </a:r>
            <a:r>
              <a:rPr lang="zh-CN" altLang="en-US"/>
              <a:t>复习巩固本课的知识点。</a:t>
            </a:r>
            <a:r>
              <a:rPr lang="en-US" altLang="zh-CN" b="1">
                <a:solidFill>
                  <a:srgbClr val="FFFF00"/>
                </a:solidFill>
              </a:rPr>
              <a:t>】</a:t>
            </a:r>
            <a:endParaRPr lang="en-US" altLang="zh-CN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23850" y="352425"/>
            <a:ext cx="5087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9933"/>
                </a:solidFill>
              </a:rPr>
              <a:t>Step 4</a:t>
            </a:r>
            <a:r>
              <a:rPr lang="zh-CN" altLang="en-US" sz="3200" b="1">
                <a:solidFill>
                  <a:srgbClr val="FF9933"/>
                </a:solidFill>
              </a:rPr>
              <a:t>　</a:t>
            </a:r>
            <a:r>
              <a:rPr lang="en-US" altLang="zh-CN" sz="3200" b="1">
                <a:solidFill>
                  <a:srgbClr val="FF9933"/>
                </a:solidFill>
              </a:rPr>
              <a:t>Pairwork(</a:t>
            </a:r>
            <a:r>
              <a:rPr lang="zh-CN" altLang="en-US" sz="3200" b="1">
                <a:solidFill>
                  <a:srgbClr val="FF9933"/>
                </a:solidFill>
              </a:rPr>
              <a:t>互动练习</a:t>
            </a:r>
            <a:r>
              <a:rPr lang="en-US" altLang="zh-CN" sz="3200" b="1">
                <a:solidFill>
                  <a:srgbClr val="FF9933"/>
                </a:solidFill>
              </a:rPr>
              <a:t>)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403350" y="1219200"/>
            <a:ext cx="6767513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完成任务</a:t>
            </a:r>
            <a:r>
              <a:rPr lang="en-US" altLang="zh-CN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追太阳游戏</a:t>
            </a:r>
          </a:p>
          <a:p>
            <a:endParaRPr lang="zh-CN" altLang="en-US" sz="2400" b="1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完成任务</a:t>
            </a:r>
            <a:r>
              <a:rPr lang="en-US" altLang="zh-CN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  </a:t>
            </a:r>
            <a:r>
              <a:rPr lang="zh-CN" altLang="en-US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传话竞赛：</a:t>
            </a:r>
            <a:r>
              <a:rPr lang="en-US" altLang="zh-CN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What’s your name</a:t>
            </a:r>
            <a:r>
              <a:rPr lang="zh-CN" altLang="en-US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？</a:t>
            </a:r>
          </a:p>
          <a:p>
            <a:endParaRPr lang="zh-CN" altLang="en-US" sz="2400" b="1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完成任务</a:t>
            </a:r>
            <a:r>
              <a:rPr lang="en-US" altLang="zh-CN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  </a:t>
            </a:r>
            <a:r>
              <a:rPr lang="zh-CN" altLang="en-US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歌曲“</a:t>
            </a:r>
            <a:r>
              <a:rPr lang="en-US" altLang="zh-CN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Good morning!”</a:t>
            </a:r>
            <a:endParaRPr lang="zh-CN" altLang="en-US" sz="2400" b="1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1258888" y="1484313"/>
            <a:ext cx="72739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55600"/>
            <a:r>
              <a:rPr lang="zh-CN" altLang="en-US" sz="2800">
                <a:solidFill>
                  <a:schemeClr val="bg1"/>
                </a:solidFill>
              </a:rPr>
              <a:t>早上和上午应说：“</a:t>
            </a:r>
            <a:r>
              <a:rPr lang="en-US" altLang="zh-CN" sz="2800">
                <a:solidFill>
                  <a:schemeClr val="bg1"/>
                </a:solidFill>
              </a:rPr>
              <a:t>Good morning .”</a:t>
            </a:r>
          </a:p>
          <a:p>
            <a:pPr indent="355600"/>
            <a:endParaRPr lang="en-US" altLang="zh-CN" sz="2800">
              <a:solidFill>
                <a:schemeClr val="bg1"/>
              </a:solidFill>
            </a:endParaRPr>
          </a:p>
          <a:p>
            <a:pPr indent="355600"/>
            <a:r>
              <a:rPr lang="zh-CN" altLang="en-US" sz="2800">
                <a:solidFill>
                  <a:schemeClr val="bg1"/>
                </a:solidFill>
              </a:rPr>
              <a:t>下午应说：“</a:t>
            </a:r>
            <a:r>
              <a:rPr lang="en-US" altLang="zh-CN" sz="2800">
                <a:solidFill>
                  <a:schemeClr val="bg1"/>
                </a:solidFill>
              </a:rPr>
              <a:t>Good afternoon.”</a:t>
            </a:r>
            <a:r>
              <a:rPr lang="zh-CN" altLang="en-US" sz="2800">
                <a:solidFill>
                  <a:schemeClr val="bg1"/>
                </a:solidFill>
              </a:rPr>
              <a:t> </a:t>
            </a:r>
          </a:p>
          <a:p>
            <a:pPr indent="355600"/>
            <a:endParaRPr lang="zh-CN" altLang="en-US" sz="2800">
              <a:solidFill>
                <a:schemeClr val="bg1"/>
              </a:solidFill>
            </a:endParaRPr>
          </a:p>
          <a:p>
            <a:pPr indent="355600"/>
            <a:r>
              <a:rPr lang="zh-CN" altLang="en-US" sz="2800">
                <a:solidFill>
                  <a:schemeClr val="bg1"/>
                </a:solidFill>
              </a:rPr>
              <a:t>对话：</a:t>
            </a:r>
            <a:r>
              <a:rPr lang="en-US" altLang="zh-CN" sz="2800">
                <a:solidFill>
                  <a:schemeClr val="bg1"/>
                </a:solidFill>
              </a:rPr>
              <a:t>What’s your name?</a:t>
            </a:r>
          </a:p>
          <a:p>
            <a:pPr indent="355600"/>
            <a:r>
              <a:rPr lang="zh-CN" altLang="en-US" sz="2800">
                <a:solidFill>
                  <a:schemeClr val="bg1"/>
                </a:solidFill>
              </a:rPr>
              <a:t>              </a:t>
            </a:r>
            <a:r>
              <a:rPr lang="en-US" altLang="zh-CN" sz="2800">
                <a:solidFill>
                  <a:schemeClr val="bg1"/>
                </a:solidFill>
              </a:rPr>
              <a:t>I’m ....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539750" y="496888"/>
            <a:ext cx="5464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9933"/>
                </a:solidFill>
              </a:rPr>
              <a:t>Step5</a:t>
            </a:r>
            <a:r>
              <a:rPr lang="zh-CN" altLang="en-US" sz="3200" b="1">
                <a:solidFill>
                  <a:srgbClr val="FF9933"/>
                </a:solidFill>
              </a:rPr>
              <a:t>．</a:t>
            </a:r>
            <a:r>
              <a:rPr lang="en-US" altLang="zh-CN" sz="3200" b="1">
                <a:solidFill>
                  <a:srgbClr val="FF9933"/>
                </a:solidFill>
              </a:rPr>
              <a:t>Revision</a:t>
            </a:r>
            <a:r>
              <a:rPr lang="zh-CN" altLang="en-US" sz="3200" b="1">
                <a:solidFill>
                  <a:srgbClr val="FF9933"/>
                </a:solidFill>
              </a:rPr>
              <a:t>（复习总结）</a:t>
            </a:r>
          </a:p>
        </p:txBody>
      </p: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684213" y="4678363"/>
            <a:ext cx="8064500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FF00"/>
                </a:solidFill>
              </a:rPr>
              <a:t>【</a:t>
            </a:r>
            <a:r>
              <a:rPr lang="en-US" altLang="zh-CN" sz="2400" b="1">
                <a:solidFill>
                  <a:srgbClr val="FFFF00"/>
                </a:solidFill>
              </a:rPr>
              <a:t>Purpose:   </a:t>
            </a:r>
            <a:r>
              <a:rPr lang="zh-CN" altLang="en-US" sz="2400" b="1"/>
              <a:t>师生共同回顾本课的知识点，加深记忆，加强素质教育。</a:t>
            </a:r>
            <a:r>
              <a:rPr lang="en-US" altLang="zh-CN" sz="2400">
                <a:solidFill>
                  <a:srgbClr val="FFFF00"/>
                </a:solidFill>
              </a:rPr>
              <a:t>】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4"/>
          <p:cNvGrpSpPr>
            <a:grpSpLocks/>
          </p:cNvGrpSpPr>
          <p:nvPr/>
        </p:nvGrpSpPr>
        <p:grpSpPr bwMode="auto">
          <a:xfrm>
            <a:off x="5003800" y="2886075"/>
            <a:ext cx="2733675" cy="1485900"/>
            <a:chOff x="0" y="0"/>
            <a:chExt cx="3004820" cy="1623060"/>
          </a:xfrm>
        </p:grpSpPr>
        <p:sp>
          <p:nvSpPr>
            <p:cNvPr id="29704" name="任意多边形 2"/>
            <p:cNvSpPr>
              <a:spLocks/>
            </p:cNvSpPr>
            <p:nvPr/>
          </p:nvSpPr>
          <p:spPr bwMode="auto">
            <a:xfrm>
              <a:off x="0" y="219075"/>
              <a:ext cx="3004820" cy="1403985"/>
            </a:xfrm>
            <a:custGeom>
              <a:avLst/>
              <a:gdLst>
                <a:gd name="T0" fmla="*/ 0 w 3004977"/>
                <a:gd name="T1" fmla="*/ 864040 h 1814186"/>
                <a:gd name="T2" fmla="*/ 933352 w 3004977"/>
                <a:gd name="T3" fmla="*/ 287874 h 1814186"/>
                <a:gd name="T4" fmla="*/ 1314313 w 3004977"/>
                <a:gd name="T5" fmla="*/ 401966 h 1814186"/>
                <a:gd name="T6" fmla="*/ 1600033 w 3004977"/>
                <a:gd name="T7" fmla="*/ 8348 h 1814186"/>
                <a:gd name="T8" fmla="*/ 2028614 w 3004977"/>
                <a:gd name="T9" fmla="*/ 835517 h 1814186"/>
                <a:gd name="T10" fmla="*/ 2266715 w 3004977"/>
                <a:gd name="T11" fmla="*/ 521763 h 1814186"/>
                <a:gd name="T12" fmla="*/ 2952443 w 3004977"/>
                <a:gd name="T13" fmla="*/ 1046588 h 1814186"/>
                <a:gd name="T14" fmla="*/ 2961966 w 3004977"/>
                <a:gd name="T15" fmla="*/ 1052292 h 1814186"/>
                <a:gd name="T16" fmla="*/ 3000062 w 3004977"/>
                <a:gd name="T17" fmla="*/ 1069406 h 18141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04977"/>
                <a:gd name="T28" fmla="*/ 0 h 1814186"/>
                <a:gd name="T29" fmla="*/ 3004977 w 3004977"/>
                <a:gd name="T30" fmla="*/ 1814186 h 181418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04977" h="1814186">
                  <a:moveTo>
                    <a:pt x="0" y="1442688"/>
                  </a:moveTo>
                  <a:cubicBezTo>
                    <a:pt x="357187" y="1025969"/>
                    <a:pt x="714375" y="609250"/>
                    <a:pt x="933450" y="480663"/>
                  </a:cubicBezTo>
                  <a:cubicBezTo>
                    <a:pt x="1152525" y="352076"/>
                    <a:pt x="1203325" y="748951"/>
                    <a:pt x="1314450" y="671163"/>
                  </a:cubicBezTo>
                  <a:cubicBezTo>
                    <a:pt x="1425575" y="593375"/>
                    <a:pt x="1481138" y="-106712"/>
                    <a:pt x="1600200" y="13938"/>
                  </a:cubicBezTo>
                  <a:cubicBezTo>
                    <a:pt x="1719262" y="134588"/>
                    <a:pt x="1917700" y="1252188"/>
                    <a:pt x="2028825" y="1395063"/>
                  </a:cubicBezTo>
                  <a:cubicBezTo>
                    <a:pt x="2139950" y="1537938"/>
                    <a:pt x="2112963" y="812451"/>
                    <a:pt x="2266950" y="871188"/>
                  </a:cubicBezTo>
                  <a:cubicBezTo>
                    <a:pt x="2420937" y="929925"/>
                    <a:pt x="2836863" y="1599851"/>
                    <a:pt x="2952750" y="1747488"/>
                  </a:cubicBezTo>
                  <a:cubicBezTo>
                    <a:pt x="3068637" y="1895125"/>
                    <a:pt x="2954338" y="1750663"/>
                    <a:pt x="2962275" y="1757013"/>
                  </a:cubicBezTo>
                  <a:cubicBezTo>
                    <a:pt x="2970212" y="1763363"/>
                    <a:pt x="2985293" y="1774475"/>
                    <a:pt x="3000375" y="1785588"/>
                  </a:cubicBezTo>
                </a:path>
              </a:pathLst>
            </a:cu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05" name="椭圆 3"/>
            <p:cNvSpPr>
              <a:spLocks noChangeArrowheads="1"/>
            </p:cNvSpPr>
            <p:nvPr/>
          </p:nvSpPr>
          <p:spPr bwMode="auto">
            <a:xfrm>
              <a:off x="1990725" y="0"/>
              <a:ext cx="495300" cy="495300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9699" name="Rectangle 8"/>
          <p:cNvSpPr>
            <a:spLocks noChangeArrowheads="1"/>
          </p:cNvSpPr>
          <p:nvPr/>
        </p:nvSpPr>
        <p:spPr bwMode="auto">
          <a:xfrm>
            <a:off x="1403350" y="2252663"/>
            <a:ext cx="3805238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bg1"/>
                </a:solidFill>
                <a:cs typeface="Times New Roman" pitchFamily="18" charset="0"/>
              </a:rPr>
              <a:t>--Good afternoon.I’m . . .</a:t>
            </a:r>
            <a:endParaRPr lang="en-US" altLang="zh-CN" sz="2800">
              <a:solidFill>
                <a:schemeClr val="bg1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>
                <a:solidFill>
                  <a:schemeClr val="bg1"/>
                </a:solidFill>
                <a:cs typeface="Times New Roman" pitchFamily="18" charset="0"/>
              </a:rPr>
              <a:t>--Good afternoon.</a:t>
            </a:r>
            <a:endParaRPr lang="en-US" altLang="zh-CN" sz="2800">
              <a:solidFill>
                <a:schemeClr val="bg1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>
                <a:solidFill>
                  <a:schemeClr val="bg1"/>
                </a:solidFill>
                <a:cs typeface="Times New Roman" pitchFamily="18" charset="0"/>
              </a:rPr>
              <a:t>--what’s your name?</a:t>
            </a:r>
            <a:endParaRPr lang="en-US" altLang="zh-CN" sz="2800">
              <a:solidFill>
                <a:schemeClr val="bg1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>
                <a:solidFill>
                  <a:schemeClr val="bg1"/>
                </a:solidFill>
                <a:cs typeface="Times New Roman" pitchFamily="18" charset="0"/>
              </a:rPr>
              <a:t>--I’m . . . </a:t>
            </a:r>
            <a:endParaRPr lang="en-US" altLang="zh-CN" sz="2800">
              <a:solidFill>
                <a:schemeClr val="bg1"/>
              </a:solidFill>
            </a:endParaRPr>
          </a:p>
        </p:txBody>
      </p:sp>
      <p:sp>
        <p:nvSpPr>
          <p:cNvPr id="29700" name="Rectangle 9"/>
          <p:cNvSpPr>
            <a:spLocks noChangeArrowheads="1"/>
          </p:cNvSpPr>
          <p:nvPr/>
        </p:nvSpPr>
        <p:spPr bwMode="auto">
          <a:xfrm>
            <a:off x="1304925" y="1538288"/>
            <a:ext cx="57356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cs typeface="Times New Roman" pitchFamily="18" charset="0"/>
              </a:rPr>
              <a:t>Module 2  Unit 2  What’s your name?</a:t>
            </a:r>
          </a:p>
        </p:txBody>
      </p:sp>
      <p:sp>
        <p:nvSpPr>
          <p:cNvPr id="29701" name="Rectangle 10"/>
          <p:cNvSpPr>
            <a:spLocks noChangeArrowheads="1"/>
          </p:cNvSpPr>
          <p:nvPr/>
        </p:nvSpPr>
        <p:spPr bwMode="auto">
          <a:xfrm>
            <a:off x="441325" y="476250"/>
            <a:ext cx="6427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9933"/>
                </a:solidFill>
              </a:rPr>
              <a:t>五、说板书设计</a:t>
            </a:r>
            <a:r>
              <a:rPr lang="en-US" altLang="zh-CN" sz="3200" b="1">
                <a:solidFill>
                  <a:srgbClr val="FF9933"/>
                </a:solidFill>
              </a:rPr>
              <a:t>(Blackboard design)</a:t>
            </a:r>
          </a:p>
        </p:txBody>
      </p:sp>
      <p:sp>
        <p:nvSpPr>
          <p:cNvPr id="29702" name="Rectangle 11"/>
          <p:cNvSpPr>
            <a:spLocks noChangeArrowheads="1"/>
          </p:cNvSpPr>
          <p:nvPr/>
        </p:nvSpPr>
        <p:spPr bwMode="auto">
          <a:xfrm>
            <a:off x="755650" y="4957763"/>
            <a:ext cx="76327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55600" eaLnBrk="0" hangingPunct="0">
              <a:lnSpc>
                <a:spcPct val="150000"/>
              </a:lnSpc>
            </a:pPr>
            <a:r>
              <a:rPr lang="en-US" altLang="zh-CN" sz="2000">
                <a:solidFill>
                  <a:srgbClr val="FFFF00"/>
                </a:solidFill>
              </a:rPr>
              <a:t>【</a:t>
            </a:r>
            <a:r>
              <a:rPr lang="en-US" altLang="zh-CN" sz="2000" b="1">
                <a:solidFill>
                  <a:srgbClr val="FFFF00"/>
                </a:solidFill>
              </a:rPr>
              <a:t>Purpose:</a:t>
            </a:r>
            <a:r>
              <a:rPr lang="en-US" altLang="zh-CN" sz="2000">
                <a:solidFill>
                  <a:srgbClr val="FFFF00"/>
                </a:solidFill>
              </a:rPr>
              <a:t> 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板书是课堂教学的重要手段，板书要简洁明了，并能突出教学的重、难点，为学生掌握知识和记忆打下坚实的基础。我在设计板书时注意了这几点。</a:t>
            </a:r>
            <a:r>
              <a:rPr lang="zh-CN" altLang="en-US" sz="200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FFF00"/>
                </a:solidFill>
              </a:rPr>
              <a:t>】</a:t>
            </a:r>
          </a:p>
        </p:txBody>
      </p:sp>
      <p:sp>
        <p:nvSpPr>
          <p:cNvPr id="2" name="矩形 1"/>
          <p:cNvSpPr/>
          <p:nvPr/>
        </p:nvSpPr>
        <p:spPr>
          <a:xfrm>
            <a:off x="755650" y="1268413"/>
            <a:ext cx="7416800" cy="3816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WordArt 7"/>
          <p:cNvSpPr>
            <a:spLocks noChangeArrowheads="1" noChangeShapeType="1" noTextEdit="1"/>
          </p:cNvSpPr>
          <p:nvPr/>
        </p:nvSpPr>
        <p:spPr bwMode="auto">
          <a:xfrm>
            <a:off x="1258888" y="1628775"/>
            <a:ext cx="6265862" cy="34321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8000" b="1" i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Thank you!</a:t>
            </a:r>
            <a:endParaRPr lang="zh-CN" altLang="en-US" sz="8000" b="1" i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107950" y="188913"/>
            <a:ext cx="5472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Module 2 </a:t>
            </a:r>
            <a:r>
              <a:rPr lang="zh-CN" altLang="en-US" sz="2400">
                <a:solidFill>
                  <a:schemeClr val="bg1"/>
                </a:solidFill>
              </a:rPr>
              <a:t>　</a:t>
            </a:r>
            <a:r>
              <a:rPr lang="en-US" altLang="zh-CN" sz="2400">
                <a:solidFill>
                  <a:schemeClr val="bg1"/>
                </a:solidFill>
              </a:rPr>
              <a:t>Unit 2 </a:t>
            </a:r>
            <a:r>
              <a:rPr lang="zh-CN" altLang="en-US" sz="2400">
                <a:solidFill>
                  <a:schemeClr val="bg1"/>
                </a:solidFill>
              </a:rPr>
              <a:t>　</a:t>
            </a:r>
            <a:r>
              <a:rPr lang="en-US" altLang="zh-CN" sz="2400">
                <a:solidFill>
                  <a:schemeClr val="bg1"/>
                </a:solidFill>
              </a:rPr>
              <a:t>What’s your name?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4" y="980728"/>
            <a:ext cx="618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一、说教材（</a:t>
            </a:r>
            <a:r>
              <a:rPr lang="en-US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Teaching material</a:t>
            </a:r>
            <a:r>
              <a:rPr lang="zh-CN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）</a:t>
            </a:r>
            <a:r>
              <a:rPr lang="en-US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:</a:t>
            </a:r>
            <a:endParaRPr lang="zh-CN" altLang="zh-CN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1844824"/>
            <a:ext cx="3812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1</a:t>
            </a:r>
            <a:r>
              <a:rPr lang="zh-CN" altLang="zh-CN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、本课在教材中的地位 ：</a:t>
            </a:r>
            <a:endParaRPr lang="zh-CN" altLang="en-US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3438" y="2565400"/>
            <a:ext cx="7345362" cy="3878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ea typeface="黑体" pitchFamily="49" charset="-122"/>
              </a:rPr>
              <a:t>　　</a:t>
            </a:r>
            <a:r>
              <a:rPr lang="zh-CN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本课是《新标准英语》小学三年级起始用第一册《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Module2  Unit2  What’s your name?</a:t>
            </a:r>
            <a:r>
              <a:rPr lang="zh-CN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》本单元是第一单元的延伸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在会说“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Good 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morning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. I’m . . .”</a:t>
            </a:r>
            <a:r>
              <a:rPr lang="zh-CN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和“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How are you?</a:t>
            </a:r>
            <a:r>
              <a:rPr lang="zh-CN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Ｉ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’m 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fine,thank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you.</a:t>
            </a:r>
            <a:r>
              <a:rPr lang="zh-CN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”的基础上继续学习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“Good afternoon. What’s your name?  I’m . . .”</a:t>
            </a:r>
            <a:r>
              <a:rPr lang="zh-CN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的句型。课程安排符合学生的认知规律。我通过让学生在听、说、做、玩中学习用英语问候，并询问对方名字及介绍自己，进一步提高学生的综合语言运用能力。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313" y="1484313"/>
            <a:ext cx="2447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zh-CN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技能与知识目标</a:t>
            </a:r>
            <a:r>
              <a:rPr lang="zh-CN" altLang="en-US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zh-CN" sz="24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16238" y="923925"/>
            <a:ext cx="5646737" cy="1803400"/>
          </a:xfrm>
          <a:prstGeom prst="rect">
            <a:avLst/>
          </a:prstGeom>
          <a:solidFill>
            <a:srgbClr val="FF9999"/>
          </a:solidFill>
          <a:ln w="349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/>
              <a:t>1</a:t>
            </a:r>
            <a:r>
              <a:rPr lang="zh-CN" altLang="en-US" sz="2000"/>
              <a:t>、</a:t>
            </a:r>
            <a:r>
              <a:rPr lang="zh-CN" altLang="zh-CN" sz="2000"/>
              <a:t>句型</a:t>
            </a:r>
            <a:r>
              <a:rPr lang="zh-CN" altLang="en-US" sz="2000"/>
              <a:t>：</a:t>
            </a:r>
            <a:r>
              <a:rPr lang="en-US" altLang="zh-CN" sz="2000"/>
              <a:t>Good afternoon .</a:t>
            </a:r>
          </a:p>
          <a:p>
            <a:r>
              <a:rPr lang="zh-CN" altLang="en-US" sz="2000"/>
              <a:t>　　　　   </a:t>
            </a:r>
            <a:r>
              <a:rPr lang="en-US" altLang="zh-CN" sz="2000"/>
              <a:t>What’s your name?</a:t>
            </a:r>
          </a:p>
          <a:p>
            <a:r>
              <a:rPr lang="zh-CN" altLang="zh-CN" sz="2000"/>
              <a:t> </a:t>
            </a:r>
            <a:r>
              <a:rPr lang="zh-CN" altLang="en-US" sz="2000"/>
              <a:t>　　　　  </a:t>
            </a:r>
            <a:r>
              <a:rPr lang="en-US" altLang="zh-CN" sz="2000"/>
              <a:t>I’m . . .</a:t>
            </a:r>
            <a:endParaRPr lang="zh-CN" altLang="zh-CN" sz="2000"/>
          </a:p>
          <a:p>
            <a:r>
              <a:rPr lang="en-US" altLang="zh-CN" sz="2000"/>
              <a:t>2</a:t>
            </a:r>
            <a:r>
              <a:rPr lang="zh-CN" altLang="en-US" sz="2000"/>
              <a:t>、</a:t>
            </a:r>
            <a:r>
              <a:rPr lang="zh-CN" altLang="zh-CN" sz="2000"/>
              <a:t>词汇</a:t>
            </a:r>
            <a:r>
              <a:rPr lang="zh-CN" altLang="en-US" sz="2000"/>
              <a:t>：</a:t>
            </a:r>
            <a:r>
              <a:rPr lang="en-US" altLang="zh-CN" sz="2000"/>
              <a:t> your</a:t>
            </a:r>
            <a:r>
              <a:rPr lang="zh-CN" altLang="en-US" sz="2000"/>
              <a:t>　</a:t>
            </a:r>
            <a:r>
              <a:rPr lang="en-US" altLang="zh-CN" sz="2000"/>
              <a:t> name</a:t>
            </a:r>
            <a:r>
              <a:rPr lang="zh-CN" altLang="en-US" sz="2000"/>
              <a:t>　</a:t>
            </a:r>
            <a:r>
              <a:rPr lang="en-US" altLang="zh-CN" sz="2000"/>
              <a:t> afternoon</a:t>
            </a:r>
            <a:r>
              <a:rPr lang="zh-CN" altLang="en-US" sz="2000"/>
              <a:t>　</a:t>
            </a:r>
            <a:r>
              <a:rPr lang="en-US" altLang="zh-CN" sz="2000"/>
              <a:t> Mr.</a:t>
            </a:r>
            <a:r>
              <a:rPr lang="zh-CN" altLang="en-US" sz="2000"/>
              <a:t>　</a:t>
            </a:r>
            <a:r>
              <a:rPr lang="en-US" altLang="zh-CN" sz="2000"/>
              <a:t> Ms.</a:t>
            </a:r>
          </a:p>
          <a:p>
            <a:pPr>
              <a:spcBef>
                <a:spcPts val="1200"/>
              </a:spcBef>
            </a:pPr>
            <a:r>
              <a:rPr lang="en-US" altLang="zh-CN" sz="2000"/>
              <a:t>3</a:t>
            </a:r>
            <a:r>
              <a:rPr lang="zh-CN" altLang="en-US" sz="2000"/>
              <a:t>、</a:t>
            </a:r>
            <a:r>
              <a:rPr lang="zh-CN" altLang="zh-CN" sz="2000"/>
              <a:t>能利用所学的对话进行语言交流。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68313" y="3136900"/>
            <a:ext cx="2349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zh-CN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运用能力目标</a:t>
            </a:r>
            <a:r>
              <a:rPr lang="zh-CN" altLang="en-US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zh-CN" sz="2400" b="1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8313" y="4594225"/>
            <a:ext cx="42052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zh-CN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文化、情感态度、策略目标</a:t>
            </a:r>
            <a:r>
              <a:rPr lang="zh-CN" altLang="en-US"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zh-CN" sz="2400" b="1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4657" y="421376"/>
            <a:ext cx="253146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2</a:t>
            </a:r>
            <a:r>
              <a:rPr lang="zh-CN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、教学目标：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916238" y="2952750"/>
            <a:ext cx="5646737" cy="1196975"/>
          </a:xfrm>
          <a:prstGeom prst="rect">
            <a:avLst/>
          </a:prstGeom>
          <a:solidFill>
            <a:srgbClr val="FF9999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/>
              <a:t>1</a:t>
            </a:r>
            <a:r>
              <a:rPr lang="zh-CN" altLang="en-US" sz="2000"/>
              <a:t>、</a:t>
            </a:r>
            <a:r>
              <a:rPr lang="zh-CN" altLang="zh-CN" sz="2000"/>
              <a:t>能在不同时间段，正确地向他人问好。</a:t>
            </a:r>
            <a:endParaRPr lang="en-US" altLang="zh-CN" sz="2000"/>
          </a:p>
          <a:p>
            <a:pPr>
              <a:spcBef>
                <a:spcPts val="1200"/>
              </a:spcBef>
            </a:pPr>
            <a:r>
              <a:rPr lang="en-US" altLang="zh-CN" sz="2000"/>
              <a:t>2</a:t>
            </a:r>
            <a:r>
              <a:rPr lang="zh-CN" altLang="en-US" sz="2000"/>
              <a:t>、</a:t>
            </a:r>
            <a:r>
              <a:rPr lang="zh-CN" altLang="zh-CN" sz="2000"/>
              <a:t>能用“</a:t>
            </a:r>
            <a:r>
              <a:rPr lang="en-US" altLang="zh-CN" sz="2000"/>
              <a:t>What’s your name?</a:t>
            </a:r>
            <a:r>
              <a:rPr lang="zh-CN" altLang="zh-CN" sz="2000"/>
              <a:t>”来询问他人姓名。并用“</a:t>
            </a:r>
            <a:r>
              <a:rPr lang="en-US" altLang="zh-CN" sz="2000"/>
              <a:t>I’m ...</a:t>
            </a:r>
            <a:r>
              <a:rPr lang="zh-CN" altLang="zh-CN" sz="2000"/>
              <a:t>” 进行回答。</a:t>
            </a:r>
            <a:r>
              <a:rPr lang="en-US" altLang="zh-CN" sz="2000"/>
              <a:t> </a:t>
            </a:r>
            <a:endParaRPr lang="zh-CN" altLang="en-US" sz="200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124075" y="5273675"/>
            <a:ext cx="6624638" cy="1346200"/>
          </a:xfrm>
          <a:prstGeom prst="rect">
            <a:avLst/>
          </a:prstGeom>
          <a:solidFill>
            <a:srgbClr val="FF9999"/>
          </a:solidFill>
          <a:ln w="349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/>
              <a:t>1</a:t>
            </a:r>
            <a:r>
              <a:rPr lang="zh-CN" altLang="en-US" sz="2000"/>
              <a:t>、</a:t>
            </a:r>
            <a:r>
              <a:rPr lang="zh-CN" altLang="zh-CN" sz="2000"/>
              <a:t>尊重他人，有礼貌</a:t>
            </a:r>
            <a:endParaRPr lang="en-US" altLang="zh-CN" sz="2000"/>
          </a:p>
          <a:p>
            <a:pPr>
              <a:spcBef>
                <a:spcPts val="1200"/>
              </a:spcBef>
            </a:pPr>
            <a:r>
              <a:rPr lang="en-US" altLang="zh-CN" sz="2000"/>
              <a:t>2</a:t>
            </a:r>
            <a:r>
              <a:rPr lang="zh-CN" altLang="en-US" sz="2000"/>
              <a:t>、</a:t>
            </a:r>
            <a:r>
              <a:rPr lang="en-US" altLang="zh-CN" sz="2000"/>
              <a:t>Mr</a:t>
            </a:r>
            <a:r>
              <a:rPr lang="zh-CN" altLang="en-US" sz="2000"/>
              <a:t>还</a:t>
            </a:r>
            <a:r>
              <a:rPr lang="zh-CN" altLang="zh-CN" sz="2000"/>
              <a:t>表示对男士的尊称； </a:t>
            </a:r>
            <a:r>
              <a:rPr lang="en-US" altLang="zh-CN" sz="2000"/>
              <a:t>Ms.</a:t>
            </a:r>
            <a:r>
              <a:rPr lang="zh-CN" altLang="zh-CN" sz="2000"/>
              <a:t>还表示对女士的尊称。</a:t>
            </a:r>
            <a:endParaRPr lang="en-US" altLang="zh-CN" sz="2000"/>
          </a:p>
          <a:p>
            <a:pPr>
              <a:spcBef>
                <a:spcPts val="1200"/>
              </a:spcBef>
            </a:pPr>
            <a:r>
              <a:rPr lang="en-US" altLang="zh-CN" sz="2000"/>
              <a:t>3</a:t>
            </a:r>
            <a:r>
              <a:rPr lang="zh-CN" altLang="en-US" sz="2000"/>
              <a:t>、通过歌曲</a:t>
            </a:r>
            <a:r>
              <a:rPr lang="zh-CN" altLang="zh-CN" sz="2000"/>
              <a:t>培养孩子的乐感与美感，增强学科间的融合。</a:t>
            </a:r>
            <a:r>
              <a:rPr lang="en-US" altLang="zh-CN" sz="2000"/>
              <a:t>  </a:t>
            </a:r>
            <a:endParaRPr lang="zh-CN" altLang="zh-CN" sz="20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7" grpId="0"/>
      <p:bldP spid="8" grpId="0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369888"/>
            <a:ext cx="3455987" cy="522287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3</a:t>
            </a:r>
            <a:r>
              <a:rPr lang="zh-CN" altLang="zh-CN" sz="28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、说教学</a:t>
            </a:r>
            <a:r>
              <a:rPr lang="zh-CN" altLang="en-US" sz="28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重、难点</a:t>
            </a:r>
            <a:r>
              <a:rPr lang="zh-CN" altLang="zh-CN" sz="28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：</a:t>
            </a:r>
          </a:p>
        </p:txBody>
      </p:sp>
      <p:sp>
        <p:nvSpPr>
          <p:cNvPr id="17411" name="矩形 4"/>
          <p:cNvSpPr>
            <a:spLocks noChangeArrowheads="1"/>
          </p:cNvSpPr>
          <p:nvPr/>
        </p:nvSpPr>
        <p:spPr bwMode="auto">
          <a:xfrm>
            <a:off x="1331913" y="1565275"/>
            <a:ext cx="6605587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/>
              <a:t>重点</a:t>
            </a:r>
            <a:r>
              <a:rPr lang="en-US" altLang="zh-CN" sz="2800" b="1"/>
              <a:t>:</a:t>
            </a:r>
          </a:p>
          <a:p>
            <a:r>
              <a:rPr lang="zh-CN" altLang="en-US"/>
              <a:t>　　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　　</a:t>
            </a:r>
            <a:r>
              <a:rPr lang="zh-CN" altLang="zh-CN" sz="2400"/>
              <a:t>能听懂并会说会读“</a:t>
            </a:r>
            <a:r>
              <a:rPr lang="en-US" altLang="zh-CN" sz="2400"/>
              <a:t>Good afternoon! What’s your name?</a:t>
            </a:r>
            <a:r>
              <a:rPr lang="zh-CN" altLang="zh-CN" sz="2400"/>
              <a:t>”“</a:t>
            </a:r>
            <a:r>
              <a:rPr lang="en-US" altLang="zh-CN" sz="2400"/>
              <a:t> I’m…</a:t>
            </a:r>
            <a:r>
              <a:rPr lang="zh-CN" altLang="zh-CN" sz="2400"/>
              <a:t>”及词汇</a:t>
            </a:r>
            <a:r>
              <a:rPr lang="en-US" altLang="zh-CN" sz="2400"/>
              <a:t>your ,name, afternoon.</a:t>
            </a:r>
            <a:endParaRPr lang="zh-CN" altLang="zh-CN" sz="2400"/>
          </a:p>
          <a:p>
            <a:endParaRPr lang="en-US" altLang="zh-CN" sz="2800" b="1"/>
          </a:p>
          <a:p>
            <a:r>
              <a:rPr lang="zh-CN" altLang="zh-CN" sz="2800" b="1"/>
              <a:t>难点</a:t>
            </a:r>
            <a:r>
              <a:rPr lang="en-US" altLang="zh-CN" sz="2800" b="1"/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800" b="1"/>
              <a:t>　　</a:t>
            </a:r>
            <a:r>
              <a:rPr lang="en-US" altLang="zh-CN" sz="2400"/>
              <a:t>name </a:t>
            </a:r>
            <a:r>
              <a:rPr lang="zh-CN" altLang="zh-CN" sz="2400"/>
              <a:t>中的</a:t>
            </a:r>
            <a:r>
              <a:rPr lang="en-US" altLang="zh-CN" sz="2400"/>
              <a:t>  /m/ </a:t>
            </a:r>
            <a:r>
              <a:rPr lang="zh-CN" altLang="zh-CN" sz="2400"/>
              <a:t>与</a:t>
            </a:r>
            <a:r>
              <a:rPr lang="en-US" altLang="zh-CN" sz="2400"/>
              <a:t> afternoon</a:t>
            </a:r>
            <a:r>
              <a:rPr lang="zh-CN" altLang="zh-CN" sz="2400"/>
              <a:t>中</a:t>
            </a:r>
            <a:r>
              <a:rPr lang="en-US" altLang="zh-CN" sz="2400"/>
              <a:t> /n/</a:t>
            </a:r>
            <a:r>
              <a:rPr lang="zh-CN" altLang="zh-CN" sz="2400"/>
              <a:t>的发音。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76375" y="2300288"/>
            <a:ext cx="75961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000"/>
              <a:t>学习 </a:t>
            </a:r>
            <a:r>
              <a:rPr lang="en-US" altLang="zh-CN" sz="2000"/>
              <a:t>“Good afternoon.”</a:t>
            </a:r>
            <a:r>
              <a:rPr lang="zh-CN" altLang="zh-CN" sz="2000"/>
              <a:t>的用法，一般在中午</a:t>
            </a:r>
            <a:r>
              <a:rPr lang="en-US" altLang="zh-CN" sz="2000"/>
              <a:t>12</a:t>
            </a:r>
            <a:r>
              <a:rPr lang="zh-CN" altLang="zh-CN" sz="2000"/>
              <a:t>点到下午</a:t>
            </a:r>
            <a:r>
              <a:rPr lang="en-US" altLang="zh-CN" sz="2000"/>
              <a:t>6</a:t>
            </a:r>
            <a:r>
              <a:rPr lang="zh-CN" altLang="zh-CN" sz="2000"/>
              <a:t>点间使用。</a:t>
            </a:r>
            <a:endParaRPr lang="en-US" altLang="zh-CN" sz="2000"/>
          </a:p>
          <a:p>
            <a:endParaRPr lang="zh-CN" altLang="zh-CN" sz="2000"/>
          </a:p>
          <a:p>
            <a:r>
              <a:rPr lang="zh-CN" altLang="zh-CN" sz="2000"/>
              <a:t>学习“ </a:t>
            </a:r>
            <a:r>
              <a:rPr lang="en-US" altLang="zh-CN" sz="2000"/>
              <a:t>What’s your name? </a:t>
            </a:r>
            <a:r>
              <a:rPr lang="zh-CN" altLang="zh-CN" sz="2000"/>
              <a:t>”的用法及用“</a:t>
            </a:r>
            <a:r>
              <a:rPr lang="en-US" altLang="zh-CN" sz="2000"/>
              <a:t>I’m ... </a:t>
            </a:r>
            <a:r>
              <a:rPr lang="zh-CN" altLang="zh-CN" sz="2000"/>
              <a:t>”回答别人的提问。</a:t>
            </a:r>
          </a:p>
        </p:txBody>
      </p:sp>
      <p:sp>
        <p:nvSpPr>
          <p:cNvPr id="3" name="矩形 2"/>
          <p:cNvSpPr/>
          <p:nvPr/>
        </p:nvSpPr>
        <p:spPr>
          <a:xfrm>
            <a:off x="539750" y="549275"/>
            <a:ext cx="2376488" cy="522288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4</a:t>
            </a:r>
            <a:r>
              <a:rPr lang="zh-CN" altLang="zh-CN" sz="28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、任务设计</a:t>
            </a:r>
            <a:r>
              <a:rPr lang="en-US" altLang="zh-CN" sz="28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:</a:t>
            </a:r>
            <a:endParaRPr lang="zh-CN" altLang="zh-CN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1188" y="1673225"/>
            <a:ext cx="16573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/>
              <a:t>a.</a:t>
            </a:r>
            <a:r>
              <a:rPr lang="zh-CN" altLang="zh-CN" sz="2400" b="1"/>
              <a:t>学习任务</a:t>
            </a:r>
            <a:endParaRPr lang="zh-CN" altLang="zh-CN" sz="24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11188" y="3933825"/>
            <a:ext cx="18970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/>
              <a:t>b</a:t>
            </a:r>
            <a:r>
              <a:rPr lang="zh-CN" altLang="zh-CN" sz="2400" b="1"/>
              <a:t>．运用任务</a:t>
            </a:r>
            <a:endParaRPr lang="zh-CN" altLang="zh-CN" sz="24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051050" y="4581525"/>
            <a:ext cx="5834063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000"/>
              <a:t>运用任务</a:t>
            </a:r>
            <a:r>
              <a:rPr lang="en-US" altLang="zh-CN" sz="2000"/>
              <a:t>1  </a:t>
            </a:r>
            <a:r>
              <a:rPr lang="zh-CN" altLang="en-US" sz="2000"/>
              <a:t>　　</a:t>
            </a:r>
            <a:r>
              <a:rPr lang="zh-CN" altLang="zh-CN" sz="2000"/>
              <a:t>追太阳游戏</a:t>
            </a:r>
            <a:endParaRPr lang="en-US" altLang="zh-CN" sz="2000"/>
          </a:p>
          <a:p>
            <a:endParaRPr lang="zh-CN" altLang="zh-CN" sz="2000"/>
          </a:p>
          <a:p>
            <a:r>
              <a:rPr lang="zh-CN" altLang="zh-CN" sz="2000"/>
              <a:t>运用任务</a:t>
            </a:r>
            <a:r>
              <a:rPr lang="en-US" altLang="zh-CN" sz="2000"/>
              <a:t>2</a:t>
            </a:r>
            <a:r>
              <a:rPr lang="zh-CN" altLang="zh-CN" sz="2000"/>
              <a:t>　</a:t>
            </a:r>
            <a:r>
              <a:rPr lang="zh-CN" altLang="en-US" sz="2000"/>
              <a:t>      </a:t>
            </a:r>
            <a:r>
              <a:rPr lang="zh-CN" altLang="zh-CN" sz="2000"/>
              <a:t>传话竞赛“</a:t>
            </a:r>
            <a:r>
              <a:rPr lang="en-US" altLang="zh-CN" sz="2000"/>
              <a:t>What’s your name?</a:t>
            </a:r>
            <a:r>
              <a:rPr lang="zh-CN" altLang="zh-CN" sz="2000"/>
              <a:t>”</a:t>
            </a:r>
            <a:endParaRPr lang="en-US" altLang="zh-CN" sz="2000"/>
          </a:p>
          <a:p>
            <a:endParaRPr lang="zh-CN" altLang="zh-CN" sz="2000"/>
          </a:p>
          <a:p>
            <a:r>
              <a:rPr lang="zh-CN" altLang="zh-CN" sz="2000"/>
              <a:t>运用任务</a:t>
            </a:r>
            <a:r>
              <a:rPr lang="en-US" altLang="zh-CN" sz="2000"/>
              <a:t>3</a:t>
            </a:r>
            <a:r>
              <a:rPr lang="zh-CN" altLang="en-US" sz="2000"/>
              <a:t>　　</a:t>
            </a:r>
            <a:r>
              <a:rPr lang="en-US" altLang="zh-CN" sz="2000"/>
              <a:t>  </a:t>
            </a:r>
            <a:r>
              <a:rPr lang="zh-CN" altLang="zh-CN" sz="2000"/>
              <a:t>歌曲“</a:t>
            </a:r>
            <a:r>
              <a:rPr lang="en-US" altLang="zh-CN" sz="2000"/>
              <a:t>Good morning.”</a:t>
            </a:r>
            <a:endParaRPr lang="zh-CN" altLang="zh-CN" sz="20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755650" y="692150"/>
            <a:ext cx="2303463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/>
              <a:t>5</a:t>
            </a:r>
            <a:r>
              <a:rPr lang="zh-CN" altLang="zh-CN" sz="2800" b="1"/>
              <a:t>、教学准备</a:t>
            </a:r>
            <a:r>
              <a:rPr lang="en-US" altLang="zh-CN" sz="2800" b="1"/>
              <a:t>:</a:t>
            </a:r>
            <a:endParaRPr lang="zh-CN" altLang="zh-CN" sz="2800"/>
          </a:p>
        </p:txBody>
      </p:sp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1908175" y="1916113"/>
            <a:ext cx="24479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000"/>
              <a:t>多媒体课件</a:t>
            </a:r>
            <a:endParaRPr lang="en-US" altLang="zh-CN" sz="2000"/>
          </a:p>
          <a:p>
            <a:pPr>
              <a:lnSpc>
                <a:spcPct val="200000"/>
              </a:lnSpc>
            </a:pPr>
            <a:r>
              <a:rPr lang="zh-CN" altLang="zh-CN" sz="2000"/>
              <a:t>录音机</a:t>
            </a:r>
            <a:endParaRPr lang="en-US" altLang="zh-CN" sz="2000"/>
          </a:p>
          <a:p>
            <a:pPr>
              <a:lnSpc>
                <a:spcPct val="200000"/>
              </a:lnSpc>
            </a:pPr>
            <a:r>
              <a:rPr lang="zh-CN" altLang="zh-CN" sz="2000"/>
              <a:t>磁带</a:t>
            </a:r>
            <a:endParaRPr lang="en-US" altLang="zh-CN" sz="2000"/>
          </a:p>
          <a:p>
            <a:pPr>
              <a:lnSpc>
                <a:spcPct val="200000"/>
              </a:lnSpc>
            </a:pPr>
            <a:r>
              <a:rPr lang="zh-CN" altLang="zh-CN" sz="2000"/>
              <a:t>人物头饰</a:t>
            </a:r>
            <a:endParaRPr lang="en-US" altLang="zh-CN" sz="2000"/>
          </a:p>
          <a:p>
            <a:pPr>
              <a:lnSpc>
                <a:spcPct val="200000"/>
              </a:lnSpc>
            </a:pPr>
            <a:r>
              <a:rPr lang="zh-CN" altLang="zh-CN" sz="2000"/>
              <a:t>太阳图片等。</a:t>
            </a:r>
          </a:p>
        </p:txBody>
      </p:sp>
      <p:pic>
        <p:nvPicPr>
          <p:cNvPr id="19460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2133600"/>
            <a:ext cx="1522413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133600"/>
            <a:ext cx="1752600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5658606" y="4273207"/>
            <a:ext cx="1433674" cy="1428066"/>
          </a:xfrm>
          <a:prstGeom prst="ellipse">
            <a:avLst/>
          </a:prstGeom>
          <a:solidFill>
            <a:srgbClr val="FF0000"/>
          </a:solidFill>
          <a:ln>
            <a:solidFill>
              <a:srgbClr val="FFC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42988" y="1412875"/>
            <a:ext cx="6553200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　　</a:t>
            </a: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教学有法，但无定法，英语有一句谚语：</a:t>
            </a:r>
            <a:r>
              <a:rPr lang="en-US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Education must be fun!</a:t>
            </a: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根据《英语新课程标准》、学生的认知规律，小学阶段的英语教学应实施“趣味教学”，“以学生为主体，以活动为载体”。</a:t>
            </a:r>
            <a:endParaRPr lang="en-US" altLang="zh-CN" sz="20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本课时我采用情景交际法、提问法，激励法，活动教学法、游戏教学法</a:t>
            </a:r>
            <a:r>
              <a:rPr lang="en-US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歌曲演唱法，做大量的练习巩固法等。并结合多媒体辅助教学，提供各种英语语境和真实的交际场合，让学生从易到难，由浅入深地练习，再利用游戏、歌曲等手段来实施教学，使英语教学变得生动形象，培养了学生良好的听、说、做、读的能力。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620688"/>
            <a:ext cx="65600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二、说教法（</a:t>
            </a:r>
            <a:r>
              <a:rPr lang="en-US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Teaching methods</a:t>
            </a:r>
            <a:r>
              <a:rPr lang="zh-CN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）</a:t>
            </a:r>
            <a:r>
              <a:rPr lang="zh-CN" altLang="en-US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：</a:t>
            </a:r>
            <a:endParaRPr lang="zh-CN" altLang="zh-CN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84213" y="1858963"/>
            <a:ext cx="7343775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教法固然重要，但“教学生学会学习”是当今教育的根本所在。作为教师我们应该“授之以渔”而不是“授之以鱼”。</a:t>
            </a:r>
            <a:endParaRPr lang="en-US" altLang="zh-CN" sz="20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　我在</a:t>
            </a: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教学</a:t>
            </a:r>
            <a:r>
              <a:rPr lang="zh-CN" altLang="en-US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使</a:t>
            </a: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学生</a:t>
            </a:r>
            <a:r>
              <a:rPr lang="zh-CN" altLang="en-US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个体活动、小组活动、全班活动交替进行，让学生在动、玩、乐的过程中主动学、快乐学、轻松学、变学生被动接受知识的过程为主动学习的过程，多表扬、勤鼓励。同时，我在学法上给予指导，如纠正学生的发音，帮助学生发现问题，分析问题，解决问题，培养学生创新精神，创新能力。 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683985"/>
            <a:ext cx="65393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三、说学法（</a:t>
            </a:r>
            <a:r>
              <a:rPr lang="en-US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Learning methods</a:t>
            </a:r>
            <a:r>
              <a:rPr lang="zh-CN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）</a:t>
            </a:r>
            <a:r>
              <a:rPr lang="zh-CN" altLang="en-US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：</a:t>
            </a:r>
            <a:endParaRPr lang="zh-CN" altLang="zh-CN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613" y="548679"/>
            <a:ext cx="7720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四、</a:t>
            </a:r>
            <a:r>
              <a:rPr lang="en-US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 </a:t>
            </a:r>
            <a:r>
              <a:rPr lang="zh-CN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说教学过程（</a:t>
            </a:r>
            <a:r>
              <a:rPr lang="en-US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Teaching procedure</a:t>
            </a:r>
            <a:r>
              <a:rPr lang="zh-CN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）</a:t>
            </a:r>
            <a:r>
              <a:rPr lang="zh-CN" altLang="en-US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：</a:t>
            </a:r>
          </a:p>
        </p:txBody>
      </p:sp>
      <p:sp>
        <p:nvSpPr>
          <p:cNvPr id="3" name="矩形 2"/>
          <p:cNvSpPr/>
          <p:nvPr/>
        </p:nvSpPr>
        <p:spPr>
          <a:xfrm>
            <a:off x="1133872" y="1484784"/>
            <a:ext cx="4139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hlinkClick r:id="rId4" action="ppaction://hlinksldjump"/>
              </a:rPr>
              <a:t>Step 1 Warm-up.</a:t>
            </a:r>
            <a:r>
              <a:rPr lang="zh-CN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hlinkClick r:id="rId4" action="ppaction://hlinksldjump"/>
              </a:rPr>
              <a:t>（热身）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1864" y="2476053"/>
            <a:ext cx="5625707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Step 2. Leading in and Presentation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        </a:t>
            </a:r>
            <a:r>
              <a:rPr lang="zh-CN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（情境导入，呈现）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  </a:t>
            </a:r>
            <a:r>
              <a:rPr lang="zh-CN" altLang="en-US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　　　　　　　　　　　　　　 </a:t>
            </a:r>
            <a:endParaRPr lang="zh-CN" altLang="zh-CN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1864" y="3630796"/>
            <a:ext cx="5625707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Step 3  Learning and </a:t>
            </a:r>
            <a:r>
              <a:rPr lang="en-US" altLang="zh-CN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Pritice</a:t>
            </a:r>
            <a:r>
              <a:rPr lang="en-US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 (</a:t>
            </a:r>
            <a:r>
              <a:rPr lang="zh-CN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学与练</a:t>
            </a:r>
            <a:r>
              <a:rPr lang="en-US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)</a:t>
            </a:r>
            <a:endParaRPr lang="zh-CN" altLang="zh-CN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1864" y="4757755"/>
            <a:ext cx="4438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Step 4</a:t>
            </a:r>
            <a:r>
              <a:rPr lang="zh-CN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　</a:t>
            </a:r>
            <a:r>
              <a:rPr lang="en-US" altLang="zh-CN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Pairwork</a:t>
            </a:r>
            <a:r>
              <a:rPr lang="en-US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(</a:t>
            </a:r>
            <a:r>
              <a:rPr lang="zh-CN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互动练习</a:t>
            </a:r>
            <a:r>
              <a:rPr lang="en-US" altLang="zh-CN" dirty="0">
                <a:latin typeface="+mn-lt"/>
                <a:ea typeface="+mn-ea"/>
              </a:rPr>
              <a:t>)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5764959"/>
            <a:ext cx="46088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Step5  Revision</a:t>
            </a:r>
            <a:r>
              <a:rPr lang="zh-CN" altLang="zh-CN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（复习总结）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1298</Words>
  <Application>Microsoft Office PowerPoint</Application>
  <PresentationFormat>全屏显示(4:3)</PresentationFormat>
  <Paragraphs>84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Calibri</vt:lpstr>
      <vt:lpstr>宋体</vt:lpstr>
      <vt:lpstr>Arial</vt:lpstr>
      <vt:lpstr>黑体</vt:lpstr>
      <vt:lpstr>Times New Roman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Roxie</dc:creator>
  <cp:lastModifiedBy>Microsoft</cp:lastModifiedBy>
  <cp:revision>42</cp:revision>
  <dcterms:created xsi:type="dcterms:W3CDTF">2010-09-19T14:28:11Z</dcterms:created>
  <dcterms:modified xsi:type="dcterms:W3CDTF">2014-10-26T09:39:58Z</dcterms:modified>
</cp:coreProperties>
</file>