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4" r:id="rId3"/>
    <p:sldId id="262" r:id="rId4"/>
    <p:sldId id="263" r:id="rId5"/>
    <p:sldId id="261" r:id="rId6"/>
    <p:sldId id="266" r:id="rId7"/>
    <p:sldId id="267" r:id="rId8"/>
    <p:sldId id="268" r:id="rId9"/>
    <p:sldId id="275" r:id="rId10"/>
    <p:sldId id="256" r:id="rId11"/>
    <p:sldId id="258" r:id="rId12"/>
    <p:sldId id="259" r:id="rId13"/>
    <p:sldId id="260" r:id="rId14"/>
    <p:sldId id="273" r:id="rId15"/>
    <p:sldId id="274" r:id="rId16"/>
    <p:sldId id="276" r:id="rId17"/>
    <p:sldId id="278" r:id="rId18"/>
    <p:sldId id="2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4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540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36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5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25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73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56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02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0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28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42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51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96D56-3CA5-462A-9102-7015CAB47966}" type="datetimeFigureOut">
              <a:rPr lang="zh-CN" altLang="en-US" smtClean="0"/>
              <a:t>2013/10/11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1E6DB-3122-4700-AAAB-09AECD0649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36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304800"/>
            <a:ext cx="88392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zh-CN" altLang="en-US" i="0" dirty="0">
                <a:solidFill>
                  <a:schemeClr val="tx2"/>
                </a:solidFill>
                <a:latin typeface="Arial" charset="0"/>
              </a:rPr>
              <a:t/>
            </a:r>
            <a:br>
              <a:rPr lang="zh-CN" altLang="en-US" i="0" dirty="0">
                <a:solidFill>
                  <a:schemeClr val="tx2"/>
                </a:solidFill>
                <a:latin typeface="Arial" charset="0"/>
              </a:rPr>
            </a:br>
            <a:r>
              <a:rPr lang="zh-CN" altLang="en-US" i="0" dirty="0">
                <a:ea typeface="华文新魏" pitchFamily="2" charset="-122"/>
              </a:rPr>
              <a:t/>
            </a:r>
            <a:br>
              <a:rPr lang="zh-CN" altLang="en-US" i="0" dirty="0">
                <a:ea typeface="华文新魏" pitchFamily="2" charset="-122"/>
              </a:rPr>
            </a:br>
            <a:r>
              <a:rPr lang="zh-CN" altLang="en-US" sz="2800" i="0" dirty="0">
                <a:solidFill>
                  <a:schemeClr val="tx1"/>
                </a:solidFill>
                <a:ea typeface="华文新魏" pitchFamily="2" charset="-122"/>
              </a:rPr>
              <a:t>外研社版小学新标准英语 四年级上册</a:t>
            </a:r>
            <a:endParaRPr lang="en-US" altLang="zh-CN" sz="2800" i="0" dirty="0">
              <a:solidFill>
                <a:schemeClr val="tx1"/>
              </a:solidFill>
              <a:ea typeface="华文新魏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 i="0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en-US" altLang="zh-CN" sz="3200" i="0" dirty="0"/>
              <a:t>Module </a:t>
            </a:r>
            <a:r>
              <a:rPr lang="en-US" altLang="zh-CN" sz="3200" i="0" dirty="0" smtClean="0"/>
              <a:t>5 Unit1</a:t>
            </a:r>
            <a:endParaRPr lang="en-US" altLang="zh-CN" sz="3200" i="0" dirty="0">
              <a:ea typeface="华文新魏" pitchFamily="2" charset="-122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838200" y="5257800"/>
            <a:ext cx="7086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kumimoji="1" lang="zh-CN" altLang="en-US" sz="2800" i="0">
              <a:latin typeface="Monotype Corsiva" pitchFamily="66" charset="0"/>
            </a:endParaRP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1331640" y="2132856"/>
            <a:ext cx="922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0" dirty="0">
                <a:latin typeface="Comic Sans MS" pitchFamily="66" charset="0"/>
              </a:rPr>
              <a:t>     </a:t>
            </a:r>
            <a:r>
              <a:rPr lang="en-US" altLang="zh-CN" sz="4800" b="1" dirty="0" smtClean="0">
                <a:latin typeface="Comic Sans MS" pitchFamily="66" charset="0"/>
                <a:cs typeface="MV Boli" pitchFamily="2" charset="0"/>
              </a:rPr>
              <a:t>Can you run fast?</a:t>
            </a:r>
            <a:endParaRPr lang="en-US" altLang="zh-CN" sz="4800" b="1" dirty="0">
              <a:latin typeface="Comic Sans MS" pitchFamily="66" charset="0"/>
              <a:cs typeface="MV Boli" pitchFamily="2" charset="0"/>
            </a:endParaRPr>
          </a:p>
        </p:txBody>
      </p:sp>
      <p:pic>
        <p:nvPicPr>
          <p:cNvPr id="2053" name="图片 8" descr="7842970_112421990000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10401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1156218120855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661296" cy="348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捕获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49" y="1937482"/>
            <a:ext cx="3523997" cy="307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95536" y="404664"/>
            <a:ext cx="37866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kern="10" dirty="0" smtClean="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Ask and answer</a:t>
            </a:r>
            <a:endParaRPr lang="zh-CN" altLang="en-US" sz="4400" dirty="0"/>
          </a:p>
        </p:txBody>
      </p:sp>
      <p:sp>
        <p:nvSpPr>
          <p:cNvPr id="8" name="矩形 7"/>
          <p:cNvSpPr/>
          <p:nvPr/>
        </p:nvSpPr>
        <p:spPr>
          <a:xfrm>
            <a:off x="701253" y="5368514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Hello, </a:t>
            </a:r>
            <a:r>
              <a:rPr lang="en-US" altLang="zh-CN" sz="3600" b="1" dirty="0" err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Mr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.</a:t>
            </a: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Pig. 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Can you 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run fast </a:t>
            </a: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318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20090417105446986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088" y="1666875"/>
            <a:ext cx="4464050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捕获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2060848"/>
            <a:ext cx="391001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5536" y="54868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Hello, little 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boy.  Can you jump high?</a:t>
            </a:r>
          </a:p>
        </p:txBody>
      </p:sp>
    </p:spTree>
    <p:extLst>
      <p:ext uri="{BB962C8B-B14F-4D97-AF65-F5344CB8AC3E}">
        <p14:creationId xmlns:p14="http://schemas.microsoft.com/office/powerpoint/2010/main" val="92793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1443046010-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1600200"/>
            <a:ext cx="4216400" cy="521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捕获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5" y="1628774"/>
            <a:ext cx="5111750" cy="460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82452" y="548680"/>
            <a:ext cx="675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Hello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, 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girl.   Can you jump </a:t>
            </a:r>
            <a:r>
              <a:rPr lang="en-US" altLang="zh-CN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far</a:t>
            </a: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7614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f4b2ba3bc54780f314cecb5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13" y="1408113"/>
            <a:ext cx="4511675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捕获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74800"/>
            <a:ext cx="5760938" cy="5192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990154" y="332656"/>
            <a:ext cx="6750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Hi !  Man.  Can you ride fast?</a:t>
            </a:r>
          </a:p>
        </p:txBody>
      </p:sp>
    </p:spTree>
    <p:extLst>
      <p:ext uri="{BB962C8B-B14F-4D97-AF65-F5344CB8AC3E}">
        <p14:creationId xmlns:p14="http://schemas.microsoft.com/office/powerpoint/2010/main" val="236499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764704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7030A0"/>
                </a:solidFill>
                <a:latin typeface="Comic Sans MS" pitchFamily="66" charset="0"/>
              </a:rPr>
              <a:t>Listen and answer</a:t>
            </a:r>
            <a:endParaRPr lang="zh-CN" altLang="en-US" sz="4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702549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·</a:t>
            </a:r>
            <a:r>
              <a:rPr lang="en-US" altLang="zh-CN" sz="3600" dirty="0" smtClean="0"/>
              <a:t>Who are they?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2566645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Sam, Amy, </a:t>
            </a:r>
            <a:r>
              <a:rPr lang="en-US" altLang="zh-CN" sz="3600" dirty="0" err="1" smtClean="0"/>
              <a:t>Daming</a:t>
            </a:r>
            <a:r>
              <a:rPr lang="en-US" altLang="zh-CN" sz="3600" dirty="0" smtClean="0"/>
              <a:t> and </a:t>
            </a:r>
            <a:r>
              <a:rPr lang="en-US" altLang="zh-CN" sz="3600" dirty="0" err="1" smtClean="0"/>
              <a:t>Lingling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414908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·What are they doing?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5013176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are running, jumping and riding.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3509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70569"/>
              </p:ext>
            </p:extLst>
          </p:nvPr>
        </p:nvGraphicFramePr>
        <p:xfrm>
          <a:off x="252413" y="1258888"/>
          <a:ext cx="8369300" cy="4908552"/>
        </p:xfrm>
        <a:graphic>
          <a:graphicData uri="http://schemas.openxmlformats.org/drawingml/2006/table">
            <a:tbl>
              <a:tblPr/>
              <a:tblGrid>
                <a:gridCol w="1682750"/>
                <a:gridCol w="1671637"/>
                <a:gridCol w="1670050"/>
                <a:gridCol w="1673225"/>
                <a:gridCol w="1671638"/>
              </a:tblGrid>
              <a:tr h="1030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  sport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Names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run fast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jump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 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high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jump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far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ride fast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 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4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7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80" name="Line 41"/>
          <p:cNvSpPr>
            <a:spLocks noChangeShapeType="1"/>
          </p:cNvSpPr>
          <p:nvPr/>
        </p:nvSpPr>
        <p:spPr bwMode="auto">
          <a:xfrm>
            <a:off x="265113" y="1285875"/>
            <a:ext cx="1630362" cy="930275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1" name="Text Box 46"/>
          <p:cNvSpPr txBox="1">
            <a:spLocks noChangeArrowheads="1"/>
          </p:cNvSpPr>
          <p:nvPr/>
        </p:nvSpPr>
        <p:spPr bwMode="auto">
          <a:xfrm>
            <a:off x="198438" y="6137275"/>
            <a:ext cx="89677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</a:rPr>
              <a:t>如：如果人物能run fast,就在格子里打√，不能就打×。</a:t>
            </a:r>
          </a:p>
        </p:txBody>
      </p:sp>
      <p:pic>
        <p:nvPicPr>
          <p:cNvPr id="10282" name="Picture 42" descr="捕获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3278188"/>
            <a:ext cx="9763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3" name="Picture 43" descr="捕获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5165725"/>
            <a:ext cx="103822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4" name="Picture 44" descr="捕获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5" y="4248150"/>
            <a:ext cx="9445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5" name="Picture 45" descr="捕获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282825"/>
            <a:ext cx="10985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250825" y="301625"/>
            <a:ext cx="91122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3501008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×</a:t>
            </a:r>
            <a:endParaRPr lang="zh-CN" altLang="en-US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95936" y="2492896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√</a:t>
            </a:r>
            <a:endParaRPr lang="zh-CN" altLang="en-US" sz="4800" dirty="0"/>
          </a:p>
        </p:txBody>
      </p:sp>
      <p:sp>
        <p:nvSpPr>
          <p:cNvPr id="13" name="TextBox 12"/>
          <p:cNvSpPr txBox="1"/>
          <p:nvPr/>
        </p:nvSpPr>
        <p:spPr>
          <a:xfrm>
            <a:off x="5580112" y="2492895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√</a:t>
            </a:r>
            <a:endParaRPr lang="zh-CN" altLang="en-US" sz="4800" dirty="0"/>
          </a:p>
        </p:txBody>
      </p:sp>
      <p:sp>
        <p:nvSpPr>
          <p:cNvPr id="14" name="TextBox 13"/>
          <p:cNvSpPr txBox="1"/>
          <p:nvPr/>
        </p:nvSpPr>
        <p:spPr>
          <a:xfrm>
            <a:off x="7308304" y="428127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√</a:t>
            </a:r>
            <a:endParaRPr lang="zh-CN" altLang="en-US" sz="4800" dirty="0"/>
          </a:p>
        </p:txBody>
      </p:sp>
      <p:sp>
        <p:nvSpPr>
          <p:cNvPr id="15" name="TextBox 14"/>
          <p:cNvSpPr txBox="1"/>
          <p:nvPr/>
        </p:nvSpPr>
        <p:spPr>
          <a:xfrm>
            <a:off x="3923928" y="4281273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×</a:t>
            </a:r>
            <a:endParaRPr lang="zh-CN" altLang="en-US" sz="4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092280" y="2447191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×</a:t>
            </a:r>
            <a:endParaRPr lang="zh-CN" altLang="en-US" sz="4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580112" y="5220126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×</a:t>
            </a:r>
            <a:endParaRPr lang="zh-CN" alt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0075" y="301625"/>
            <a:ext cx="7068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Comic Sans MS" pitchFamily="66" charset="0"/>
              </a:rPr>
              <a:t>Hello, ______. Can you…?</a:t>
            </a:r>
            <a:endParaRPr lang="zh-CN" altLang="en-US" sz="3600" dirty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4" y="2492896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</a:rPr>
              <a:t>√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22929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  <p:bldP spid="1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564" r="18438" b="3895"/>
          <a:stretch/>
        </p:blipFill>
        <p:spPr>
          <a:xfrm>
            <a:off x="26243" y="1357313"/>
            <a:ext cx="2886075" cy="5254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31"/>
          <a:stretch/>
        </p:blipFill>
        <p:spPr>
          <a:xfrm>
            <a:off x="6372200" y="2564904"/>
            <a:ext cx="2609851" cy="4047351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31377" y="198959"/>
            <a:ext cx="6207845" cy="237626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Can you help me?</a:t>
            </a:r>
          </a:p>
          <a:p>
            <a:pPr algn="ctr"/>
            <a:r>
              <a:rPr lang="zh-CN" altLang="en-US" sz="4000" dirty="0"/>
              <a:t>你可以帮助我</a:t>
            </a:r>
            <a:r>
              <a:rPr lang="zh-CN" altLang="en-US" sz="4000" dirty="0" smtClean="0"/>
              <a:t>吗？</a:t>
            </a:r>
            <a:endParaRPr lang="zh-CN" altLang="en-US" sz="4000" dirty="0"/>
          </a:p>
        </p:txBody>
      </p:sp>
      <p:sp>
        <p:nvSpPr>
          <p:cNvPr id="5" name="椭圆形标注 4"/>
          <p:cNvSpPr/>
          <p:nvPr/>
        </p:nvSpPr>
        <p:spPr>
          <a:xfrm>
            <a:off x="2411760" y="3354694"/>
            <a:ext cx="4176464" cy="2013356"/>
          </a:xfrm>
          <a:prstGeom prst="wedgeEllipseCallout">
            <a:avLst>
              <a:gd name="adj1" fmla="val 69822"/>
              <a:gd name="adj2" fmla="val -461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I’m afraid I can’t.</a:t>
            </a:r>
          </a:p>
          <a:p>
            <a:pPr algn="ctr"/>
            <a:r>
              <a:rPr lang="zh-CN" altLang="en-US" sz="3600" dirty="0"/>
              <a:t>我恐怕</a:t>
            </a:r>
            <a:r>
              <a:rPr lang="zh-CN" altLang="en-US" sz="3600" dirty="0" smtClean="0"/>
              <a:t>不能。</a:t>
            </a: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6966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859" y="2046273"/>
            <a:ext cx="2507141" cy="38770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564" r="18438" b="3895"/>
          <a:stretch/>
        </p:blipFill>
        <p:spPr>
          <a:xfrm>
            <a:off x="26243" y="1357313"/>
            <a:ext cx="2886075" cy="5254942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31377" y="198959"/>
            <a:ext cx="6207845" cy="237626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Can you help me?</a:t>
            </a:r>
          </a:p>
          <a:p>
            <a:pPr algn="ctr"/>
            <a:r>
              <a:rPr lang="zh-CN" altLang="en-US" sz="4000" dirty="0"/>
              <a:t>你可以帮助我</a:t>
            </a:r>
            <a:r>
              <a:rPr lang="zh-CN" altLang="en-US" sz="4000" dirty="0" smtClean="0"/>
              <a:t>吗？</a:t>
            </a:r>
            <a:endParaRPr lang="zh-CN" altLang="en-US" sz="4000" dirty="0"/>
          </a:p>
        </p:txBody>
      </p:sp>
      <p:sp>
        <p:nvSpPr>
          <p:cNvPr id="5" name="椭圆形标注 4"/>
          <p:cNvSpPr/>
          <p:nvPr/>
        </p:nvSpPr>
        <p:spPr>
          <a:xfrm>
            <a:off x="2411760" y="3354694"/>
            <a:ext cx="4176464" cy="2013356"/>
          </a:xfrm>
          <a:prstGeom prst="wedgeEllipseCallout">
            <a:avLst>
              <a:gd name="adj1" fmla="val 59217"/>
              <a:gd name="adj2" fmla="val -341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I’m afraid I can’t.</a:t>
            </a:r>
          </a:p>
          <a:p>
            <a:pPr algn="ctr"/>
            <a:r>
              <a:rPr lang="zh-CN" altLang="en-US" sz="3600" dirty="0"/>
              <a:t>我恐怕</a:t>
            </a:r>
            <a:r>
              <a:rPr lang="zh-CN" altLang="en-US" sz="3600" dirty="0" smtClean="0"/>
              <a:t>不能。</a:t>
            </a: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261749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423863" y="920750"/>
            <a:ext cx="8301037" cy="10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1C1C1C"/>
                </a:solidFill>
                <a:latin typeface="楷体" pitchFamily="49" charset="-122"/>
                <a:ea typeface="楷体" pitchFamily="49" charset="-122"/>
              </a:rPr>
              <a:t>让我们做个采访，看看谁在哪方面有</a:t>
            </a:r>
            <a:r>
              <a:rPr lang="zh-CN" altLang="en-US" dirty="0" smtClean="0">
                <a:solidFill>
                  <a:srgbClr val="1C1C1C"/>
                </a:solidFill>
                <a:latin typeface="楷体" pitchFamily="49" charset="-122"/>
                <a:ea typeface="楷体" pitchFamily="49" charset="-122"/>
              </a:rPr>
              <a:t>特长</a:t>
            </a:r>
            <a:r>
              <a:rPr lang="en-US" altLang="zh-CN" dirty="0">
                <a:solidFill>
                  <a:srgbClr val="1C1C1C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dirty="0" smtClean="0">
                <a:solidFill>
                  <a:srgbClr val="1C1C1C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并</a:t>
            </a:r>
            <a:r>
              <a:rPr lang="zh-CN" altLang="en-US" dirty="0">
                <a:solidFill>
                  <a:srgbClr val="1C1C1C"/>
                </a:solidFill>
                <a:latin typeface="楷体" pitchFamily="49" charset="-122"/>
                <a:ea typeface="楷体" pitchFamily="49" charset="-122"/>
                <a:sym typeface="Arial" pitchFamily="34" charset="0"/>
              </a:rPr>
              <a:t>填上“√”或“×”。</a:t>
            </a:r>
          </a:p>
        </p:txBody>
      </p:sp>
      <p:sp>
        <p:nvSpPr>
          <p:cNvPr id="19459" name="Line 5"/>
          <p:cNvSpPr>
            <a:spLocks noChangeShapeType="1"/>
          </p:cNvSpPr>
          <p:nvPr/>
        </p:nvSpPr>
        <p:spPr bwMode="auto">
          <a:xfrm>
            <a:off x="438150" y="3224213"/>
            <a:ext cx="1082675" cy="2073275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485775" y="3168650"/>
            <a:ext cx="865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0">
                <a:latin typeface="Times New Roman" pitchFamily="18" charset="0"/>
              </a:rPr>
              <a:t>sport</a:t>
            </a: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420688" y="4629150"/>
            <a:ext cx="9350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0">
                <a:latin typeface="Times New Roman" pitchFamily="18" charset="0"/>
              </a:rPr>
              <a:t>name</a:t>
            </a:r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288925" y="5984875"/>
            <a:ext cx="12239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0">
                <a:latin typeface="Times New Roman" pitchFamily="18" charset="0"/>
              </a:rPr>
              <a:t>B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223838" y="5264150"/>
            <a:ext cx="14414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0">
                <a:latin typeface="Times New Roman" pitchFamily="18" charset="0"/>
              </a:rPr>
              <a:t>A</a:t>
            </a:r>
          </a:p>
        </p:txBody>
      </p:sp>
      <p:sp>
        <p:nvSpPr>
          <p:cNvPr id="19464" name="Rectangle 11"/>
          <p:cNvSpPr>
            <a:spLocks noChangeArrowheads="1"/>
          </p:cNvSpPr>
          <p:nvPr/>
        </p:nvSpPr>
        <p:spPr bwMode="auto">
          <a:xfrm>
            <a:off x="1851025" y="5259388"/>
            <a:ext cx="5413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0"/>
              <a:t>√</a:t>
            </a:r>
          </a:p>
        </p:txBody>
      </p:sp>
      <p:sp>
        <p:nvSpPr>
          <p:cNvPr id="19465" name="Rectangle 12"/>
          <p:cNvSpPr>
            <a:spLocks noChangeArrowheads="1"/>
          </p:cNvSpPr>
          <p:nvPr/>
        </p:nvSpPr>
        <p:spPr bwMode="auto">
          <a:xfrm>
            <a:off x="1803400" y="5997575"/>
            <a:ext cx="5413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 b="0"/>
              <a:t>×</a:t>
            </a:r>
          </a:p>
        </p:txBody>
      </p:sp>
      <p:graphicFrame>
        <p:nvGraphicFramePr>
          <p:cNvPr id="19466" name="Group 10"/>
          <p:cNvGraphicFramePr>
            <a:graphicFrameLocks noGrp="1"/>
          </p:cNvGraphicFramePr>
          <p:nvPr/>
        </p:nvGraphicFramePr>
        <p:xfrm>
          <a:off x="381000" y="3197225"/>
          <a:ext cx="4092575" cy="3278189"/>
        </p:xfrm>
        <a:graphic>
          <a:graphicData uri="http://schemas.openxmlformats.org/drawingml/2006/table">
            <a:tbl>
              <a:tblPr/>
              <a:tblGrid>
                <a:gridCol w="1114425"/>
                <a:gridCol w="1455738"/>
                <a:gridCol w="1522412"/>
              </a:tblGrid>
              <a:tr h="209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T="45742" marB="4574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4" name="Text Box 81"/>
          <p:cNvSpPr txBox="1">
            <a:spLocks noChangeArrowheads="1"/>
          </p:cNvSpPr>
          <p:nvPr/>
        </p:nvSpPr>
        <p:spPr bwMode="auto">
          <a:xfrm>
            <a:off x="3149600" y="4392613"/>
            <a:ext cx="16271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/>
              <a:t>     play</a:t>
            </a:r>
          </a:p>
          <a:p>
            <a:pPr eaLnBrk="1" hangingPunct="1"/>
            <a:r>
              <a:rPr lang="zh-CN" altLang="en-US" sz="2000"/>
              <a:t>basketball</a:t>
            </a:r>
          </a:p>
        </p:txBody>
      </p:sp>
      <p:sp>
        <p:nvSpPr>
          <p:cNvPr id="19485" name="Text Box 83"/>
          <p:cNvSpPr txBox="1">
            <a:spLocks noChangeArrowheads="1"/>
          </p:cNvSpPr>
          <p:nvPr/>
        </p:nvSpPr>
        <p:spPr bwMode="auto">
          <a:xfrm>
            <a:off x="1997075" y="4486275"/>
            <a:ext cx="944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/>
              <a:t>swim</a:t>
            </a:r>
          </a:p>
        </p:txBody>
      </p:sp>
      <p:sp>
        <p:nvSpPr>
          <p:cNvPr id="19486" name="WordArt 30"/>
          <p:cNvSpPr>
            <a:spLocks noChangeArrowheads="1" noChangeShapeType="1"/>
          </p:cNvSpPr>
          <p:nvPr/>
        </p:nvSpPr>
        <p:spPr bwMode="auto">
          <a:xfrm>
            <a:off x="750888" y="104775"/>
            <a:ext cx="3370262" cy="735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9050" cmpd="sng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我是小记者</a:t>
            </a:r>
          </a:p>
        </p:txBody>
      </p:sp>
      <p:pic>
        <p:nvPicPr>
          <p:cNvPr id="19487" name="Picture 2" descr="福娃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8"/>
          <a:stretch>
            <a:fillRect/>
          </a:stretch>
        </p:blipFill>
        <p:spPr bwMode="auto">
          <a:xfrm>
            <a:off x="3268663" y="3343275"/>
            <a:ext cx="1014412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8" name="Picture 10" descr="游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88" y="3352800"/>
            <a:ext cx="118427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5203825" y="2519363"/>
            <a:ext cx="284225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00CC"/>
                </a:solidFill>
              </a:rPr>
              <a:t>Can you </a:t>
            </a:r>
            <a:r>
              <a:rPr lang="zh-CN" altLang="en-US" sz="4400" dirty="0">
                <a:solidFill>
                  <a:srgbClr val="0000CC"/>
                </a:solidFill>
              </a:rPr>
              <a:t>...</a:t>
            </a:r>
            <a:r>
              <a:rPr lang="en-US" sz="4400" dirty="0">
                <a:solidFill>
                  <a:srgbClr val="0000CC"/>
                </a:solidFill>
              </a:rPr>
              <a:t>?</a:t>
            </a:r>
            <a:endParaRPr lang="zh-CN" altLang="en-US" sz="4400" dirty="0"/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5300663" y="3554413"/>
            <a:ext cx="298286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dirty="0">
                <a:solidFill>
                  <a:srgbClr val="0000CC"/>
                </a:solidFill>
              </a:rPr>
              <a:t>Yes , I can. </a:t>
            </a:r>
            <a:r>
              <a:rPr lang="zh-CN" altLang="en-US" sz="3600" dirty="0">
                <a:solidFill>
                  <a:srgbClr val="0000CC"/>
                </a:solidFill>
              </a:rPr>
              <a:t>  </a:t>
            </a:r>
            <a:r>
              <a:rPr lang="zh-CN" altLang="en-US" sz="3600" dirty="0">
                <a:solidFill>
                  <a:srgbClr val="1C1C1C"/>
                </a:solidFill>
                <a:sym typeface="Arial" pitchFamily="34" charset="0"/>
              </a:rPr>
              <a:t>√</a:t>
            </a:r>
            <a:r>
              <a:rPr lang="zh-CN" altLang="en-US" sz="3600" dirty="0">
                <a:solidFill>
                  <a:srgbClr val="0000CC"/>
                </a:solidFill>
              </a:rPr>
              <a:t> </a:t>
            </a:r>
          </a:p>
          <a:p>
            <a:endParaRPr lang="en-US" sz="3600" dirty="0">
              <a:solidFill>
                <a:srgbClr val="0000CC"/>
              </a:solidFill>
            </a:endParaRPr>
          </a:p>
          <a:p>
            <a:r>
              <a:rPr lang="en-US" sz="3600" dirty="0">
                <a:solidFill>
                  <a:srgbClr val="0000CC"/>
                </a:solidFill>
              </a:rPr>
              <a:t>No , I can’t.</a:t>
            </a:r>
            <a:r>
              <a:rPr lang="zh-CN" altLang="en-US" sz="3600" dirty="0">
                <a:solidFill>
                  <a:srgbClr val="0000CC"/>
                </a:solidFill>
              </a:rPr>
              <a:t>  </a:t>
            </a:r>
            <a:r>
              <a:rPr lang="zh-CN" altLang="en-US" sz="3600" dirty="0">
                <a:solidFill>
                  <a:srgbClr val="1C1C1C"/>
                </a:solidFill>
                <a:sym typeface="Arial" pitchFamily="34" charset="0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152504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5707857" cy="3528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36510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are_______.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085183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The birds           sing.</a:t>
            </a:r>
            <a:endParaRPr lang="zh-CN" altLang="en-US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131840" y="5084017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can</a:t>
            </a:r>
          </a:p>
          <a:p>
            <a:r>
              <a:rPr lang="zh-CN" altLang="en-US" sz="4800" dirty="0">
                <a:solidFill>
                  <a:srgbClr val="FF0000"/>
                </a:solidFill>
              </a:rPr>
              <a:t>能够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39752" y="436510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</a:rPr>
              <a:t>singing</a:t>
            </a:r>
            <a:endParaRPr lang="zh-CN" altLang="en-US" dirty="0"/>
          </a:p>
        </p:txBody>
      </p:sp>
      <p:sp>
        <p:nvSpPr>
          <p:cNvPr id="7" name="云形标注 6"/>
          <p:cNvSpPr/>
          <p:nvPr/>
        </p:nvSpPr>
        <p:spPr>
          <a:xfrm>
            <a:off x="2915816" y="1088182"/>
            <a:ext cx="5472608" cy="3096344"/>
          </a:xfrm>
          <a:prstGeom prst="cloudCallout">
            <a:avLst>
              <a:gd name="adj1" fmla="val -29187"/>
              <a:gd name="adj2" fmla="val 814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Can you sing?</a:t>
            </a:r>
          </a:p>
          <a:p>
            <a:pPr algn="ctr"/>
            <a:r>
              <a:rPr lang="zh-CN" altLang="en-US" sz="4000" dirty="0"/>
              <a:t>你能唱歌</a:t>
            </a:r>
            <a:r>
              <a:rPr lang="zh-CN" altLang="en-US" sz="4000" dirty="0" smtClean="0"/>
              <a:t>吗？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9236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4868234" cy="32744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422108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 horse is running.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085184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 horse </a:t>
            </a:r>
            <a:r>
              <a:rPr lang="en-US" altLang="zh-CN" sz="4000" dirty="0" smtClean="0">
                <a:solidFill>
                  <a:srgbClr val="FF0000"/>
                </a:solidFill>
              </a:rPr>
              <a:t>can</a:t>
            </a:r>
            <a:r>
              <a:rPr lang="en-US" altLang="zh-CN" sz="4000" dirty="0" smtClean="0"/>
              <a:t> run.</a:t>
            </a:r>
            <a:endParaRPr lang="zh-CN" altLang="en-US" sz="4000" dirty="0"/>
          </a:p>
        </p:txBody>
      </p:sp>
      <p:sp>
        <p:nvSpPr>
          <p:cNvPr id="3" name="流程图: 可选过程 2"/>
          <p:cNvSpPr/>
          <p:nvPr/>
        </p:nvSpPr>
        <p:spPr>
          <a:xfrm>
            <a:off x="5724128" y="1897881"/>
            <a:ext cx="2952328" cy="163723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run</a:t>
            </a:r>
          </a:p>
          <a:p>
            <a:pPr algn="ctr"/>
            <a:r>
              <a:rPr lang="zh-CN" altLang="en-US" sz="4400" dirty="0"/>
              <a:t>跑步</a:t>
            </a:r>
          </a:p>
        </p:txBody>
      </p:sp>
    </p:spTree>
    <p:extLst>
      <p:ext uri="{BB962C8B-B14F-4D97-AF65-F5344CB8AC3E}">
        <p14:creationId xmlns:p14="http://schemas.microsoft.com/office/powerpoint/2010/main" val="391970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581"/>
            <a:ext cx="6096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5085184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LiuXiang</a:t>
            </a:r>
            <a:r>
              <a:rPr lang="en-US" altLang="zh-CN" sz="4000" dirty="0" smtClean="0"/>
              <a:t> can run       .</a:t>
            </a:r>
            <a:endParaRPr lang="zh-CN" altLang="en-US" sz="40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444208" y="1916832"/>
            <a:ext cx="2592288" cy="13681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run fast</a:t>
            </a:r>
          </a:p>
          <a:p>
            <a:pPr algn="ctr"/>
            <a:r>
              <a:rPr lang="zh-CN" altLang="en-US" sz="3600" dirty="0"/>
              <a:t>跑得快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51920" y="5102894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black"/>
                </a:solidFill>
              </a:rPr>
              <a:t>fast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72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652"/>
            <a:ext cx="3456384" cy="51845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980728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 tiger is jumping.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4283968" y="213285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 tiger </a:t>
            </a:r>
            <a:r>
              <a:rPr lang="en-US" altLang="zh-CN" sz="3600" dirty="0" smtClean="0">
                <a:solidFill>
                  <a:srgbClr val="FF0000"/>
                </a:solidFill>
              </a:rPr>
              <a:t>can</a:t>
            </a:r>
            <a:r>
              <a:rPr lang="en-US" altLang="zh-CN" sz="3600" dirty="0" smtClean="0"/>
              <a:t> jump.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26770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3204344" cy="47851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58924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YaoMing</a:t>
            </a:r>
            <a:r>
              <a:rPr lang="en-US" altLang="zh-CN" sz="4000" dirty="0" smtClean="0"/>
              <a:t> can jump         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4" name="流程图: 可选过程 3"/>
          <p:cNvSpPr/>
          <p:nvPr/>
        </p:nvSpPr>
        <p:spPr>
          <a:xfrm>
            <a:off x="5148064" y="1700808"/>
            <a:ext cx="2952328" cy="14401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jump high</a:t>
            </a:r>
          </a:p>
          <a:p>
            <a:pPr algn="ctr"/>
            <a:r>
              <a:rPr lang="zh-CN" altLang="en-US" sz="3600" dirty="0"/>
              <a:t>跳得高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7984" y="5589240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black"/>
                </a:solidFill>
              </a:rPr>
              <a:t>high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97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68" y="404664"/>
            <a:ext cx="5259120" cy="37387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725144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 man can jump      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444208" y="1916832"/>
            <a:ext cx="2592288" cy="13681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jump far</a:t>
            </a:r>
          </a:p>
          <a:p>
            <a:pPr algn="ctr"/>
            <a:r>
              <a:rPr lang="zh-CN" altLang="en-US" sz="3600" dirty="0"/>
              <a:t>跳</a:t>
            </a:r>
            <a:r>
              <a:rPr lang="zh-CN" altLang="en-US" sz="3600" dirty="0" smtClean="0"/>
              <a:t>得远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4355976" y="4749700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prstClr val="black"/>
                </a:solidFill>
              </a:rPr>
              <a:t>far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302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5415002" cy="3384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365104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 man is riding.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530120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He can ride          .</a:t>
            </a:r>
            <a:endParaRPr lang="zh-CN" altLang="en-US" sz="4000" dirty="0"/>
          </a:p>
        </p:txBody>
      </p:sp>
      <p:sp>
        <p:nvSpPr>
          <p:cNvPr id="6" name="流程图: 可选过程 5"/>
          <p:cNvSpPr/>
          <p:nvPr/>
        </p:nvSpPr>
        <p:spPr>
          <a:xfrm>
            <a:off x="6444208" y="1844824"/>
            <a:ext cx="2592288" cy="14401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ride fast</a:t>
            </a:r>
          </a:p>
          <a:p>
            <a:pPr algn="ctr"/>
            <a:r>
              <a:rPr lang="zh-CN" altLang="en-US" sz="3200" dirty="0"/>
              <a:t>骑得快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47040" y="5349775"/>
            <a:ext cx="9431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/>
              <a:t>fast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7141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1" y="2708920"/>
            <a:ext cx="46105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I </a:t>
            </a:r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do </a:t>
            </a:r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you </a:t>
            </a:r>
            <a:r>
              <a:rPr lang="en-US" altLang="zh-CN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say</a:t>
            </a:r>
            <a:r>
              <a:rPr lang="en-US" altLang="zh-CN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!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图片 8" descr="7842970_112421990000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9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312</Words>
  <Application>Microsoft Office PowerPoint</Application>
  <PresentationFormat>全屏显示(4:3)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鸭小嘎</dc:creator>
  <cp:lastModifiedBy>鸭小嘎</cp:lastModifiedBy>
  <cp:revision>13</cp:revision>
  <dcterms:created xsi:type="dcterms:W3CDTF">2013-10-09T13:08:45Z</dcterms:created>
  <dcterms:modified xsi:type="dcterms:W3CDTF">2013-10-11T01:27:47Z</dcterms:modified>
</cp:coreProperties>
</file>