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60" r:id="rId4"/>
    <p:sldId id="259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66" d="100"/>
          <a:sy n="66" d="100"/>
        </p:scale>
        <p:origin x="-1692" y="-5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标题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9" name="副标题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CN" altLang="en-US" smtClean="0"/>
              <a:t>单击此处编辑母版副标题样式</a:t>
            </a:r>
            <a:endParaRPr kumimoji="0" lang="en-US"/>
          </a:p>
        </p:txBody>
      </p:sp>
      <p:sp>
        <p:nvSpPr>
          <p:cNvPr id="28" name="日期占位符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2012-12-21</a:t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10" name="矩形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矩形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矩形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矩形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直接连接符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直接连接符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直接连接符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直接连接符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直接连接符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直接连接符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矩形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椭圆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椭圆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椭圆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椭圆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椭圆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灯片编号占位符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2012-12-21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2012-12-21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8" name="内容占位符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30820CF-B880-4189-942D-D702A7CBA730}" type="datetimeFigureOut">
              <a:rPr lang="zh-CN" altLang="en-US" smtClean="0"/>
              <a:pPr/>
              <a:t>2012-12-21</a:t>
            </a:fld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10" name="页脚占位符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节标题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2012-12-21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9" name="矩形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矩形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矩形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矩形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直接连接符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直接连接符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直接连接符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直接连接符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直接连接符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矩形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椭圆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椭圆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椭圆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椭圆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椭圆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直接连接符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2012-12-21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9" name="内容占位符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11" name="内容占位符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2012-12-21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11" name="内容占位符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13" name="内容占位符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12" name="文本占位符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14" name="文本占位符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30820CF-B880-4189-942D-D702A7CBA730}" type="datetimeFigureOut">
              <a:rPr lang="zh-CN" altLang="en-US" smtClean="0"/>
              <a:pPr/>
              <a:t>2012-12-21</a:t>
            </a:fld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2012-12-21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内容与标题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直接连接符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8" name="直接连接符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直接连接符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直接连接符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矩形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直接连接符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椭圆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内容占位符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21" name="日期占位符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30820CF-B880-4189-942D-D702A7CBA730}" type="datetimeFigureOut">
              <a:rPr lang="zh-CN" altLang="en-US" smtClean="0"/>
              <a:pPr/>
              <a:t>2012-12-21</a:t>
            </a:fld>
            <a:endParaRPr lang="zh-CN" altLang="en-US"/>
          </a:p>
        </p:txBody>
      </p:sp>
      <p:sp>
        <p:nvSpPr>
          <p:cNvPr id="22" name="灯片编号占位符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23" name="页脚占位符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zh-CN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直接连接符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椭圆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zh-CN" altLang="en-US" smtClean="0"/>
              <a:t>单击图标添加图片</a:t>
            </a:r>
            <a:endParaRPr kumimoji="0" 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10" name="直接连接符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矩形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直接连接符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直接连接符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直接连接符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日期占位符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30820CF-B880-4189-942D-D702A7CBA730}" type="datetimeFigureOut">
              <a:rPr lang="zh-CN" altLang="en-US" smtClean="0"/>
              <a:pPr/>
              <a:t>2012-12-21</a:t>
            </a:fld>
            <a:endParaRPr lang="zh-CN" altLang="en-US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21" name="页脚占位符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直接连接符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标题占位符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13" name="文本占位符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  <a:p>
            <a:pPr lvl="1" eaLnBrk="1" latinLnBrk="0" hangingPunct="1"/>
            <a:r>
              <a:rPr kumimoji="0" lang="zh-CN" altLang="en-US" smtClean="0"/>
              <a:t>第二级</a:t>
            </a:r>
          </a:p>
          <a:p>
            <a:pPr lvl="2" eaLnBrk="1" latinLnBrk="0" hangingPunct="1"/>
            <a:r>
              <a:rPr kumimoji="0" lang="zh-CN" altLang="en-US" smtClean="0"/>
              <a:t>第三级</a:t>
            </a:r>
          </a:p>
          <a:p>
            <a:pPr lvl="3" eaLnBrk="1" latinLnBrk="0" hangingPunct="1"/>
            <a:r>
              <a:rPr kumimoji="0" lang="zh-CN" altLang="en-US" smtClean="0"/>
              <a:t>第四级</a:t>
            </a:r>
          </a:p>
          <a:p>
            <a:pPr lvl="4" eaLnBrk="1" latinLnBrk="0" hangingPunct="1"/>
            <a:r>
              <a:rPr kumimoji="0" lang="zh-CN" altLang="en-US" smtClean="0"/>
              <a:t>第五级</a:t>
            </a:r>
            <a:endParaRPr kumimoji="0" lang="en-US"/>
          </a:p>
        </p:txBody>
      </p:sp>
      <p:sp>
        <p:nvSpPr>
          <p:cNvPr id="14" name="日期占位符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pPr/>
              <a:t>2012-12-21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7" name="直接连接符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直接连接符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矩形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直接连接符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椭圆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灯片编号占位符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928794" y="285728"/>
            <a:ext cx="6529406" cy="3446950"/>
          </a:xfrm>
        </p:spPr>
        <p:txBody>
          <a:bodyPr/>
          <a:lstStyle/>
          <a:p>
            <a:r>
              <a:rPr lang="zh-CN" altLang="en-US" dirty="0" smtClean="0"/>
              <a:t>牛津版六年级英语</a:t>
            </a:r>
            <a:r>
              <a:rPr lang="zh-CN" altLang="en-US" dirty="0" smtClean="0"/>
              <a:t>上册</a:t>
            </a:r>
            <a:r>
              <a:rPr lang="en-US" altLang="zh-CN" dirty="0" smtClean="0"/>
              <a:t/>
            </a:r>
            <a:br>
              <a:rPr lang="en-US" altLang="zh-CN" dirty="0" smtClean="0"/>
            </a:br>
            <a:r>
              <a:rPr lang="en-US" altLang="zh-CN" dirty="0" smtClean="0"/>
              <a:t>unit5 </a:t>
            </a:r>
            <a:r>
              <a:rPr lang="en-US" altLang="zh-CN" dirty="0" smtClean="0"/>
              <a:t>On the farm </a:t>
            </a:r>
            <a:r>
              <a:rPr lang="zh-CN" altLang="en-US" dirty="0" smtClean="0"/>
              <a:t>课件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CN" altLang="en-US" dirty="0" smtClean="0"/>
              <a:t>小学英语辅导网</a:t>
            </a:r>
            <a:endParaRPr lang="en-US" altLang="zh-CN" dirty="0" smtClean="0"/>
          </a:p>
          <a:p>
            <a:r>
              <a:rPr lang="en-US" altLang="zh-CN" dirty="0" smtClean="0"/>
              <a:t>http://www.jhyingyufudao.net</a:t>
            </a:r>
            <a:endParaRPr lang="zh-CN" alt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>
          <a:xfrm>
            <a:off x="500034" y="500042"/>
            <a:ext cx="8186766" cy="5626121"/>
          </a:xfrm>
        </p:spPr>
        <p:txBody>
          <a:bodyPr>
            <a:normAutofit/>
          </a:bodyPr>
          <a:lstStyle/>
          <a:p>
            <a:r>
              <a:rPr lang="en-US" dirty="0" smtClean="0"/>
              <a:t>T: Nancy watched a film. What did Helen do? (PPT⑦) Let’s listen and answer. (</a:t>
            </a:r>
            <a:r>
              <a:rPr lang="zh-CN" altLang="en-US" dirty="0" smtClean="0"/>
              <a:t>放录音</a:t>
            </a:r>
            <a:r>
              <a:rPr lang="en-US" dirty="0" smtClean="0"/>
              <a:t>) </a:t>
            </a:r>
            <a:r>
              <a:rPr lang="zh-CN" altLang="en-US" dirty="0" smtClean="0"/>
              <a:t>同学们，</a:t>
            </a:r>
            <a:r>
              <a:rPr lang="en-US" dirty="0" smtClean="0"/>
              <a:t>Nancy</a:t>
            </a:r>
            <a:r>
              <a:rPr lang="zh-CN" altLang="en-US" dirty="0" smtClean="0"/>
              <a:t>看了一场电影，</a:t>
            </a:r>
            <a:r>
              <a:rPr lang="en-US" dirty="0" smtClean="0"/>
              <a:t>Helen</a:t>
            </a:r>
            <a:r>
              <a:rPr lang="zh-CN" altLang="en-US" dirty="0" smtClean="0"/>
              <a:t>干了什么？让我们来听一段录音。</a:t>
            </a:r>
          </a:p>
          <a:p>
            <a:r>
              <a:rPr lang="en-US" dirty="0" smtClean="0"/>
              <a:t>T: What did Helen do?</a:t>
            </a:r>
            <a:endParaRPr lang="zh-CN" altLang="en-US" dirty="0" smtClean="0"/>
          </a:p>
          <a:p>
            <a:r>
              <a:rPr lang="en-US" dirty="0" smtClean="0"/>
              <a:t>T: Great. She visited a farm with her family. (</a:t>
            </a:r>
            <a:r>
              <a:rPr lang="zh-CN" altLang="en-US" dirty="0" smtClean="0"/>
              <a:t>带读句型</a:t>
            </a:r>
            <a:r>
              <a:rPr lang="en-US" dirty="0" smtClean="0"/>
              <a:t>)</a:t>
            </a:r>
            <a:endParaRPr lang="zh-CN" altLang="en-US" dirty="0" smtClean="0"/>
          </a:p>
          <a:p>
            <a:r>
              <a:rPr lang="en-US" dirty="0" smtClean="0"/>
              <a:t>T: What did she do on the farm?</a:t>
            </a:r>
            <a:endParaRPr lang="zh-CN" altLang="en-US" dirty="0" smtClean="0"/>
          </a:p>
          <a:p>
            <a:r>
              <a:rPr lang="en-US" dirty="0" smtClean="0"/>
              <a:t>T: Right. She watered trees and pulled up carrots. (</a:t>
            </a:r>
            <a:r>
              <a:rPr lang="zh-CN" altLang="en-US" dirty="0" smtClean="0"/>
              <a:t>带读词组和句子</a:t>
            </a:r>
            <a:r>
              <a:rPr lang="en-US" dirty="0" smtClean="0"/>
              <a:t>)</a:t>
            </a:r>
            <a:endParaRPr lang="zh-CN" altLang="en-US" dirty="0" smtClean="0"/>
          </a:p>
          <a:p>
            <a:r>
              <a:rPr lang="en-US" dirty="0" smtClean="0"/>
              <a:t>T: She watered trees and pulled up carrots on the farm. What else did she do?</a:t>
            </a:r>
            <a:endParaRPr lang="zh-CN" altLang="en-US" dirty="0" smtClean="0"/>
          </a:p>
          <a:p>
            <a:r>
              <a:rPr lang="zh-CN" altLang="en-US" dirty="0" smtClean="0"/>
              <a:t>你还干别的吗？（带读句子）</a:t>
            </a:r>
          </a:p>
          <a:p>
            <a:endParaRPr lang="zh-CN" alt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>
          <a:xfrm>
            <a:off x="428596" y="500042"/>
            <a:ext cx="8258204" cy="5626121"/>
          </a:xfrm>
        </p:spPr>
        <p:txBody>
          <a:bodyPr>
            <a:normAutofit/>
          </a:bodyPr>
          <a:lstStyle/>
          <a:p>
            <a:r>
              <a:rPr lang="en-US" dirty="0" smtClean="0"/>
              <a:t>T</a:t>
            </a:r>
            <a:r>
              <a:rPr lang="zh-CN" altLang="en-US" dirty="0" smtClean="0"/>
              <a:t>：</a:t>
            </a:r>
            <a:r>
              <a:rPr lang="en-US" dirty="0" smtClean="0"/>
              <a:t>Yes. She milked cows and collected eggs. (</a:t>
            </a:r>
            <a:r>
              <a:rPr lang="zh-CN" altLang="en-US" dirty="0" smtClean="0"/>
              <a:t>带读</a:t>
            </a:r>
            <a:r>
              <a:rPr lang="en-US" dirty="0" smtClean="0"/>
              <a:t>milked cows, collected eggs)</a:t>
            </a:r>
            <a:endParaRPr lang="zh-CN" altLang="en-US" dirty="0" smtClean="0"/>
          </a:p>
          <a:p>
            <a:r>
              <a:rPr lang="en-US" dirty="0" smtClean="0"/>
              <a:t>T: Was that fun? </a:t>
            </a:r>
            <a:r>
              <a:rPr lang="zh-CN" altLang="en-US" dirty="0" smtClean="0"/>
              <a:t>有趣吗？</a:t>
            </a:r>
          </a:p>
          <a:p>
            <a:r>
              <a:rPr lang="en-US" dirty="0" smtClean="0"/>
              <a:t>T: That was fun. (</a:t>
            </a:r>
            <a:r>
              <a:rPr lang="zh-CN" altLang="en-US" dirty="0" smtClean="0"/>
              <a:t>带读句型</a:t>
            </a:r>
            <a:r>
              <a:rPr lang="en-US" dirty="0" smtClean="0"/>
              <a:t>)</a:t>
            </a:r>
            <a:endParaRPr lang="zh-CN" altLang="en-US" dirty="0" smtClean="0"/>
          </a:p>
          <a:p>
            <a:r>
              <a:rPr lang="en-US" dirty="0" smtClean="0"/>
              <a:t>T: There were apple trees, orange trees and pear trees. Did Helen pick and taste them?</a:t>
            </a:r>
            <a:endParaRPr lang="zh-CN" altLang="en-US" dirty="0" smtClean="0"/>
          </a:p>
          <a:p>
            <a:r>
              <a:rPr lang="en-US" dirty="0" smtClean="0"/>
              <a:t>T: Yes, she picked and tasted. (</a:t>
            </a:r>
            <a:r>
              <a:rPr lang="zh-CN" altLang="en-US" dirty="0" smtClean="0"/>
              <a:t>单词要注中文，带读</a:t>
            </a:r>
            <a:r>
              <a:rPr lang="en-US" dirty="0" smtClean="0"/>
              <a:t>)</a:t>
            </a:r>
            <a:endParaRPr lang="zh-CN" altLang="en-US" dirty="0" smtClean="0"/>
          </a:p>
          <a:p>
            <a:r>
              <a:rPr lang="en-US" dirty="0" smtClean="0"/>
              <a:t>T</a:t>
            </a:r>
            <a:r>
              <a:rPr lang="zh-CN" altLang="en-US" dirty="0" smtClean="0"/>
              <a:t>：</a:t>
            </a:r>
            <a:r>
              <a:rPr lang="en-US" dirty="0" smtClean="0"/>
              <a:t>Good. </a:t>
            </a:r>
            <a:r>
              <a:rPr lang="zh-CN" altLang="en-US" dirty="0" smtClean="0"/>
              <a:t>好，现在让我们来完整地听一遍录音。（</a:t>
            </a:r>
            <a:r>
              <a:rPr lang="en-US" dirty="0" smtClean="0"/>
              <a:t>PPT⒀</a:t>
            </a:r>
            <a:r>
              <a:rPr lang="zh-CN" altLang="en-US" dirty="0" smtClean="0"/>
              <a:t>）</a:t>
            </a:r>
          </a:p>
          <a:p>
            <a:endParaRPr lang="zh-CN" alt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>
          <a:xfrm>
            <a:off x="428596" y="357166"/>
            <a:ext cx="8258204" cy="5768997"/>
          </a:xfrm>
        </p:spPr>
        <p:txBody>
          <a:bodyPr>
            <a:normAutofit/>
          </a:bodyPr>
          <a:lstStyle/>
          <a:p>
            <a:r>
              <a:rPr lang="en-US" dirty="0" smtClean="0"/>
              <a:t>T</a:t>
            </a:r>
            <a:r>
              <a:rPr lang="zh-CN" altLang="en-US" dirty="0" smtClean="0"/>
              <a:t>：</a:t>
            </a:r>
            <a:r>
              <a:rPr lang="en-US" dirty="0" smtClean="0"/>
              <a:t>Now, open you books, let’s listen and repeat. ( </a:t>
            </a:r>
            <a:r>
              <a:rPr lang="zh-CN" altLang="en-US" dirty="0" smtClean="0"/>
              <a:t>放录音，学生跟读每句间停顿。</a:t>
            </a:r>
            <a:r>
              <a:rPr lang="en-US" dirty="0" smtClean="0"/>
              <a:t>)</a:t>
            </a:r>
            <a:r>
              <a:rPr lang="zh-CN" altLang="en-US" dirty="0" smtClean="0"/>
              <a:t>现在，请同学们打开书，听录音跟读课文，然后在你们老师的安排下分角色朗读课文。</a:t>
            </a:r>
          </a:p>
          <a:p>
            <a:pPr>
              <a:buNone/>
            </a:pPr>
            <a:endParaRPr lang="en-US" altLang="zh-CN" dirty="0" smtClean="0"/>
          </a:p>
          <a:p>
            <a:pPr>
              <a:buNone/>
            </a:pPr>
            <a:r>
              <a:rPr lang="zh-CN" altLang="en-US" dirty="0" smtClean="0"/>
              <a:t>（</a:t>
            </a:r>
            <a:r>
              <a:rPr lang="zh-CN" altLang="en-US" dirty="0" smtClean="0"/>
              <a:t>本步骤设计说明： 本部分教师利用情景问答引入课文前言部分，让学生初步感知课文，然后将</a:t>
            </a:r>
            <a:r>
              <a:rPr lang="en-US" dirty="0" smtClean="0"/>
              <a:t>Nancy</a:t>
            </a:r>
            <a:r>
              <a:rPr lang="zh-CN" altLang="en-US" dirty="0" smtClean="0"/>
              <a:t>和</a:t>
            </a:r>
            <a:r>
              <a:rPr lang="en-US" dirty="0" smtClean="0"/>
              <a:t>Helen</a:t>
            </a:r>
            <a:r>
              <a:rPr lang="zh-CN" altLang="en-US" dirty="0" smtClean="0"/>
              <a:t>谈论假期的对话分成两段进行问答，降低课文难度，让学生在回答问题中掌握课文内容。）</a:t>
            </a:r>
          </a:p>
          <a:p>
            <a:endParaRPr lang="zh-CN" alt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dirty="0" smtClean="0"/>
              <a:t>第三步：巩固操练</a:t>
            </a:r>
            <a:br>
              <a:rPr lang="zh-CN" altLang="en-US" dirty="0" smtClean="0"/>
            </a:b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T: Now, we have known a lot about their holiday. And Nancy is telling Yang Ling about her conversation with Helen. Read the sentences. Write </a:t>
            </a:r>
            <a:r>
              <a:rPr lang="en-US" b="1" i="1" dirty="0" smtClean="0"/>
              <a:t>T</a:t>
            </a:r>
            <a:r>
              <a:rPr lang="en-US" dirty="0" smtClean="0"/>
              <a:t> if the sentence is true. Write </a:t>
            </a:r>
            <a:r>
              <a:rPr lang="en-US" b="1" i="1" dirty="0" smtClean="0"/>
              <a:t>F</a:t>
            </a:r>
            <a:r>
              <a:rPr lang="en-US" dirty="0" smtClean="0"/>
              <a:t> if it is wrong. (PPT⑧ </a:t>
            </a:r>
            <a:r>
              <a:rPr lang="zh-CN" altLang="en-US" dirty="0" smtClean="0"/>
              <a:t>显示图和题目内容</a:t>
            </a:r>
            <a:r>
              <a:rPr lang="en-US" dirty="0" smtClean="0"/>
              <a:t>) Nancy </a:t>
            </a:r>
            <a:r>
              <a:rPr lang="zh-CN" altLang="en-US" dirty="0" smtClean="0"/>
              <a:t>告诉</a:t>
            </a:r>
            <a:r>
              <a:rPr lang="en-US" dirty="0" smtClean="0"/>
              <a:t>Yang Ling</a:t>
            </a:r>
            <a:r>
              <a:rPr lang="zh-CN" altLang="en-US" dirty="0" smtClean="0"/>
              <a:t>关于她和</a:t>
            </a:r>
            <a:r>
              <a:rPr lang="en-US" dirty="0" smtClean="0"/>
              <a:t>Helen</a:t>
            </a:r>
            <a:r>
              <a:rPr lang="zh-CN" altLang="en-US" dirty="0" smtClean="0"/>
              <a:t>的谈话。请你根据课文文章，对它们俩的内容进行判断。</a:t>
            </a:r>
          </a:p>
          <a:p>
            <a:r>
              <a:rPr lang="en-US" dirty="0" smtClean="0"/>
              <a:t>T</a:t>
            </a:r>
            <a:r>
              <a:rPr lang="zh-CN" altLang="en-US" dirty="0" smtClean="0"/>
              <a:t>：</a:t>
            </a:r>
            <a:r>
              <a:rPr lang="en-US" dirty="0" smtClean="0"/>
              <a:t>OK. Let’s check our the answer. </a:t>
            </a:r>
            <a:r>
              <a:rPr lang="zh-CN" altLang="en-US" dirty="0" smtClean="0"/>
              <a:t>请你来核对一下的答案）。 （小组活动判断。）</a:t>
            </a:r>
          </a:p>
          <a:p>
            <a:endParaRPr lang="zh-CN" alt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zh-CN" altLang="en-US" dirty="0" smtClean="0"/>
              <a:t>（结束语</a:t>
            </a:r>
          </a:p>
          <a:p>
            <a:r>
              <a:rPr lang="zh-CN" altLang="en-US" dirty="0" smtClean="0"/>
              <a:t>（本节课我们一起学习了发生在过去动作的对话，希望同学们在课后好好复习。并同小伙伴们一起表演一下。）</a:t>
            </a:r>
          </a:p>
          <a:p>
            <a:r>
              <a:rPr lang="en-US" dirty="0" smtClean="0"/>
              <a:t>T: Ok, so much for this class. See you next time.</a:t>
            </a:r>
            <a:endParaRPr lang="zh-CN" altLang="en-US" dirty="0" smtClean="0"/>
          </a:p>
          <a:p>
            <a:endParaRPr lang="zh-CN" alt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dirty="0" smtClean="0"/>
              <a:t>第三部分</a:t>
            </a:r>
            <a:r>
              <a:rPr lang="en-US" dirty="0" smtClean="0"/>
              <a:t>  </a:t>
            </a:r>
            <a:r>
              <a:rPr lang="zh-CN" altLang="en-US" dirty="0" smtClean="0"/>
              <a:t>说明</a:t>
            </a:r>
            <a:br>
              <a:rPr lang="zh-CN" altLang="en-US" dirty="0" smtClean="0"/>
            </a:b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zh-CN" altLang="en-US" dirty="0" smtClean="0"/>
              <a:t>本</a:t>
            </a:r>
            <a:r>
              <a:rPr lang="zh-CN" altLang="en-US" dirty="0" smtClean="0"/>
              <a:t>节课教师通过一般现在时</a:t>
            </a:r>
            <a:r>
              <a:rPr lang="en-US" dirty="0" smtClean="0"/>
              <a:t>What do you do? </a:t>
            </a:r>
            <a:r>
              <a:rPr lang="zh-CN" altLang="en-US" dirty="0" smtClean="0"/>
              <a:t>和</a:t>
            </a:r>
            <a:r>
              <a:rPr lang="en-US" dirty="0" smtClean="0"/>
              <a:t>What did you do last week?</a:t>
            </a:r>
            <a:r>
              <a:rPr lang="zh-CN" altLang="en-US" dirty="0" smtClean="0"/>
              <a:t>导入，帮助学生学习课文所涉及的新单词及其过去式，为后面课文的学习排除了障碍。对于课文教学，教师进行了处理，将其分为三段进行教授，分别采用设置情景、听录音和问问题几种方法。最后通过对课文的整体把握，在让学生巩固课文内容，完成书面练习。这样的设计比较有递进层次，学生不会感到有太大的难度，易于学生更好地掌握课文。</a:t>
            </a:r>
          </a:p>
          <a:p>
            <a:endParaRPr lang="zh-CN" alt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(</a:t>
            </a:r>
            <a:r>
              <a:rPr lang="zh-CN" altLang="en-US" b="1" dirty="0" smtClean="0"/>
              <a:t>第一课时</a:t>
            </a:r>
            <a:r>
              <a:rPr lang="en-US" b="1" dirty="0" smtClean="0"/>
              <a:t>)</a:t>
            </a:r>
            <a:r>
              <a:rPr lang="zh-CN" altLang="en-US" dirty="0" smtClean="0"/>
              <a:t/>
            </a:r>
            <a:br>
              <a:rPr lang="zh-CN" altLang="en-US" dirty="0" smtClean="0"/>
            </a:b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zh-CN" altLang="en-US" dirty="0" smtClean="0"/>
              <a:t>第</a:t>
            </a:r>
            <a:r>
              <a:rPr lang="zh-CN" altLang="en-US" dirty="0" smtClean="0"/>
              <a:t>一部分 简要说明</a:t>
            </a:r>
          </a:p>
          <a:p>
            <a:r>
              <a:rPr lang="zh-CN" altLang="en-US" dirty="0" smtClean="0"/>
              <a:t>一、年级：</a:t>
            </a:r>
            <a:r>
              <a:rPr lang="en-US" dirty="0" smtClean="0"/>
              <a:t>6</a:t>
            </a:r>
            <a:r>
              <a:rPr lang="zh-CN" altLang="en-US" dirty="0" smtClean="0"/>
              <a:t>年级</a:t>
            </a:r>
            <a:r>
              <a:rPr lang="en-US" dirty="0" smtClean="0"/>
              <a:t>             </a:t>
            </a:r>
            <a:r>
              <a:rPr lang="zh-CN" altLang="en-US" dirty="0" smtClean="0"/>
              <a:t>二、单元：</a:t>
            </a:r>
            <a:r>
              <a:rPr lang="en-US" dirty="0" smtClean="0"/>
              <a:t>Unit 5</a:t>
            </a:r>
            <a:endParaRPr lang="zh-CN" altLang="en-US" dirty="0" smtClean="0"/>
          </a:p>
          <a:p>
            <a:r>
              <a:rPr lang="zh-CN" altLang="en-US" dirty="0" smtClean="0"/>
              <a:t>三、课题：</a:t>
            </a:r>
            <a:r>
              <a:rPr lang="en-US" dirty="0" smtClean="0"/>
              <a:t>On the farm         </a:t>
            </a:r>
            <a:r>
              <a:rPr lang="zh-CN" altLang="en-US" dirty="0" smtClean="0"/>
              <a:t>四、课型：新授课</a:t>
            </a:r>
          </a:p>
          <a:p>
            <a:r>
              <a:rPr lang="zh-CN" altLang="en-US" dirty="0" smtClean="0"/>
              <a:t>五、教学内容：单元</a:t>
            </a:r>
            <a:r>
              <a:rPr lang="en-US" dirty="0" smtClean="0"/>
              <a:t>Part A   </a:t>
            </a:r>
            <a:endParaRPr lang="zh-CN" altLang="en-US" dirty="0" smtClean="0"/>
          </a:p>
          <a:p>
            <a:r>
              <a:rPr lang="zh-CN" altLang="en-US" dirty="0" smtClean="0"/>
              <a:t>六、教学目标：</a:t>
            </a:r>
          </a:p>
          <a:p>
            <a:r>
              <a:rPr lang="en-US" dirty="0" smtClean="0"/>
              <a:t>   1</a:t>
            </a:r>
            <a:r>
              <a:rPr lang="zh-CN" altLang="en-US" dirty="0" smtClean="0"/>
              <a:t>．掌握单词、词组</a:t>
            </a:r>
            <a:r>
              <a:rPr lang="en-US" dirty="0" smtClean="0"/>
              <a:t>National Day, last week, parents, holiday, carrots, watched, visit, watered, pulled up, milked collected, picked, tasted. </a:t>
            </a:r>
            <a:endParaRPr lang="zh-CN" altLang="en-US" dirty="0" smtClean="0"/>
          </a:p>
          <a:p>
            <a:r>
              <a:rPr lang="en-US" dirty="0" smtClean="0"/>
              <a:t>   2</a:t>
            </a:r>
            <a:r>
              <a:rPr lang="zh-CN" altLang="en-US" dirty="0" smtClean="0"/>
              <a:t>．能听懂、会说、日常交际用语</a:t>
            </a:r>
            <a:r>
              <a:rPr lang="en-US" dirty="0" smtClean="0"/>
              <a:t>Wonderful! Did you like the film? We all liked it very much. Really?</a:t>
            </a:r>
            <a:endParaRPr lang="zh-CN" altLang="en-US" dirty="0" smtClean="0"/>
          </a:p>
          <a:p>
            <a:r>
              <a:rPr lang="zh-CN" altLang="en-US" dirty="0" smtClean="0"/>
              <a:t>七、重点难点：初步了解掌握句型：</a:t>
            </a:r>
            <a:r>
              <a:rPr lang="en-US" dirty="0" smtClean="0"/>
              <a:t>What did you do last week? What else did you do? </a:t>
            </a:r>
            <a:endParaRPr lang="zh-CN" alt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dirty="0" smtClean="0"/>
              <a:t>第二部分 教学过程</a:t>
            </a:r>
            <a:br>
              <a:rPr lang="zh-CN" altLang="en-US" dirty="0" smtClean="0"/>
            </a:b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zh-CN" altLang="en-US" dirty="0" smtClean="0"/>
              <a:t>第一步：重难点突破</a:t>
            </a:r>
          </a:p>
          <a:p>
            <a:r>
              <a:rPr lang="en-US" dirty="0" smtClean="0"/>
              <a:t>T: Hi, boys and girls. Nice to meet you!</a:t>
            </a:r>
            <a:endParaRPr lang="zh-CN" altLang="en-US" dirty="0" smtClean="0"/>
          </a:p>
          <a:p>
            <a:r>
              <a:rPr lang="en-US" dirty="0" smtClean="0"/>
              <a:t>T: Today, we’ll learn Unit 5 On the farm Part A. (</a:t>
            </a:r>
            <a:r>
              <a:rPr lang="zh-CN" altLang="en-US" dirty="0" smtClean="0"/>
              <a:t>同学们，今天我们将学习第五单元</a:t>
            </a:r>
            <a:r>
              <a:rPr lang="en-US" dirty="0" smtClean="0"/>
              <a:t>A</a:t>
            </a:r>
            <a:r>
              <a:rPr lang="zh-CN" altLang="en-US" dirty="0" smtClean="0"/>
              <a:t>部分。</a:t>
            </a:r>
            <a:r>
              <a:rPr lang="en-US" dirty="0" smtClean="0"/>
              <a:t>)</a:t>
            </a:r>
            <a:endParaRPr lang="zh-CN" altLang="en-US" dirty="0" smtClean="0"/>
          </a:p>
          <a:p>
            <a:r>
              <a:rPr lang="en-US" dirty="0" smtClean="0"/>
              <a:t>T: First, look at some pictures and answer my questions. (PPT①) </a:t>
            </a:r>
            <a:r>
              <a:rPr lang="zh-CN" altLang="en-US" dirty="0" smtClean="0"/>
              <a:t>同学们，让我们一起来看这些图片</a:t>
            </a:r>
            <a:r>
              <a:rPr lang="en-US" dirty="0" smtClean="0"/>
              <a:t>,</a:t>
            </a:r>
            <a:r>
              <a:rPr lang="zh-CN" altLang="en-US" dirty="0" smtClean="0"/>
              <a:t>并回答老师提出的问题。</a:t>
            </a:r>
            <a:r>
              <a:rPr lang="en-US" dirty="0" smtClean="0"/>
              <a:t>Now, let’s look at the pictures.</a:t>
            </a:r>
            <a:r>
              <a:rPr lang="zh-CN" altLang="en-US" dirty="0" smtClean="0"/>
              <a:t>现在</a:t>
            </a:r>
            <a:r>
              <a:rPr lang="en-US" dirty="0" smtClean="0"/>
              <a:t>,</a:t>
            </a:r>
            <a:r>
              <a:rPr lang="zh-CN" altLang="en-US" dirty="0" smtClean="0"/>
              <a:t>看看图片。</a:t>
            </a:r>
          </a:p>
          <a:p>
            <a:r>
              <a:rPr lang="en-US" dirty="0" smtClean="0"/>
              <a:t>Q1.T: What are they doing?</a:t>
            </a:r>
            <a:endParaRPr lang="zh-CN" altLang="en-US" dirty="0" smtClean="0"/>
          </a:p>
          <a:p>
            <a:r>
              <a:rPr lang="en-US" dirty="0" smtClean="0"/>
              <a:t>   T: Yes. They are watering flowers and milking a cow.</a:t>
            </a:r>
            <a:endParaRPr lang="zh-CN" altLang="en-US" dirty="0" smtClean="0"/>
          </a:p>
          <a:p>
            <a:r>
              <a:rPr lang="en-US" dirty="0" smtClean="0"/>
              <a:t>.Q2. T: What do they often do on Monday? </a:t>
            </a:r>
            <a:endParaRPr lang="zh-CN" altLang="en-US" dirty="0" smtClean="0"/>
          </a:p>
          <a:p>
            <a:r>
              <a:rPr lang="en-US" dirty="0" smtClean="0"/>
              <a:t>T: Yes. They collect eggs and pulled carrots.</a:t>
            </a:r>
            <a:endParaRPr lang="zh-CN" altLang="en-US" dirty="0" smtClean="0"/>
          </a:p>
          <a:p>
            <a:r>
              <a:rPr lang="en-US" dirty="0" smtClean="0"/>
              <a:t>T: Here is a new phrase. </a:t>
            </a:r>
            <a:r>
              <a:rPr lang="zh-CN" altLang="en-US" dirty="0" smtClean="0"/>
              <a:t>（指银幕，教读</a:t>
            </a:r>
            <a:r>
              <a:rPr lang="en-US" dirty="0" smtClean="0"/>
              <a:t>1</a:t>
            </a:r>
            <a:r>
              <a:rPr lang="zh-CN" altLang="en-US" dirty="0" smtClean="0"/>
              <a:t>个新词，慢）</a:t>
            </a:r>
          </a:p>
          <a:p>
            <a:endParaRPr lang="zh-CN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>
          <a:xfrm>
            <a:off x="500034" y="428604"/>
            <a:ext cx="8186766" cy="5697559"/>
          </a:xfrm>
        </p:spPr>
        <p:txBody>
          <a:bodyPr>
            <a:normAutofit/>
          </a:bodyPr>
          <a:lstStyle/>
          <a:p>
            <a:r>
              <a:rPr lang="en-US" dirty="0" smtClean="0"/>
              <a:t>Q3. T: What do they often do on Tuesday? </a:t>
            </a:r>
            <a:endParaRPr lang="zh-CN" altLang="en-US" dirty="0" smtClean="0"/>
          </a:p>
          <a:p>
            <a:r>
              <a:rPr lang="en-US" dirty="0" smtClean="0"/>
              <a:t>    T: Yes. they pick up oranges and taste them.</a:t>
            </a:r>
            <a:endParaRPr lang="zh-CN" altLang="en-US" dirty="0" smtClean="0"/>
          </a:p>
          <a:p>
            <a:r>
              <a:rPr lang="en-US" dirty="0" smtClean="0"/>
              <a:t>T: Here are two words.</a:t>
            </a:r>
            <a:r>
              <a:rPr lang="zh-CN" altLang="en-US" dirty="0" smtClean="0"/>
              <a:t>（指银幕，带读</a:t>
            </a:r>
            <a:r>
              <a:rPr lang="en-US" dirty="0" smtClean="0"/>
              <a:t>2</a:t>
            </a:r>
            <a:r>
              <a:rPr lang="zh-CN" altLang="en-US" dirty="0" smtClean="0"/>
              <a:t>个新词，慢）</a:t>
            </a:r>
          </a:p>
          <a:p>
            <a:r>
              <a:rPr lang="en-US" dirty="0" smtClean="0"/>
              <a:t>T</a:t>
            </a:r>
            <a:r>
              <a:rPr lang="zh-CN" altLang="en-US" dirty="0" smtClean="0"/>
              <a:t>：询问对方经常做什么时，可以用句型</a:t>
            </a:r>
            <a:r>
              <a:rPr lang="en-US" dirty="0" smtClean="0"/>
              <a:t>What do you do? </a:t>
            </a:r>
            <a:r>
              <a:rPr lang="zh-CN" altLang="en-US" dirty="0" smtClean="0"/>
              <a:t>询问对方过去做了什么事情，就要用句型</a:t>
            </a:r>
            <a:r>
              <a:rPr lang="en-US" dirty="0" smtClean="0"/>
              <a:t> What did you do?(PPT</a:t>
            </a:r>
            <a:r>
              <a:rPr lang="zh-CN" altLang="en-US" dirty="0" smtClean="0"/>
              <a:t>②</a:t>
            </a:r>
            <a:r>
              <a:rPr lang="en-US" dirty="0" smtClean="0"/>
              <a:t>) (</a:t>
            </a:r>
            <a:r>
              <a:rPr lang="zh-CN" altLang="en-US" dirty="0" smtClean="0"/>
              <a:t>指银幕，重复，慢</a:t>
            </a:r>
            <a:r>
              <a:rPr lang="en-US" dirty="0" smtClean="0"/>
              <a:t>) </a:t>
            </a:r>
            <a:r>
              <a:rPr lang="zh-CN" altLang="en-US" dirty="0" smtClean="0"/>
              <a:t>请大声跟我读</a:t>
            </a:r>
            <a:r>
              <a:rPr lang="en-US" dirty="0" smtClean="0"/>
              <a:t>——</a:t>
            </a:r>
            <a:r>
              <a:rPr lang="zh-CN" altLang="en-US" dirty="0" smtClean="0"/>
              <a:t>。回答时要将动词做些变动。</a:t>
            </a:r>
            <a:r>
              <a:rPr lang="en-US" dirty="0" smtClean="0"/>
              <a:t>Look, (PPT</a:t>
            </a:r>
            <a:r>
              <a:rPr lang="zh-CN" altLang="en-US" dirty="0" smtClean="0"/>
              <a:t>③</a:t>
            </a:r>
            <a:r>
              <a:rPr lang="en-US" dirty="0" smtClean="0"/>
              <a:t>) let’s read. </a:t>
            </a:r>
            <a:r>
              <a:rPr lang="zh-CN" altLang="en-US" dirty="0" smtClean="0"/>
              <a:t>注意单词的发音。这些词就是动词的过去式。</a:t>
            </a:r>
            <a:r>
              <a:rPr lang="en-US" dirty="0" smtClean="0"/>
              <a:t>Now, let’s practice.</a:t>
            </a:r>
            <a:endParaRPr lang="zh-CN" altLang="en-US" dirty="0" smtClean="0"/>
          </a:p>
          <a:p>
            <a:r>
              <a:rPr lang="en-US" dirty="0" smtClean="0"/>
              <a:t>T: What did you do last week?</a:t>
            </a:r>
            <a:endParaRPr lang="zh-CN" altLang="en-US" dirty="0" smtClean="0"/>
          </a:p>
          <a:p>
            <a:r>
              <a:rPr lang="en-US" dirty="0" smtClean="0"/>
              <a:t>T</a:t>
            </a:r>
            <a:r>
              <a:rPr lang="zh-CN" altLang="en-US" dirty="0" smtClean="0"/>
              <a:t>：</a:t>
            </a:r>
            <a:r>
              <a:rPr lang="en-US" dirty="0" smtClean="0"/>
              <a:t>Yes, I watered trees … .</a:t>
            </a:r>
            <a:r>
              <a:rPr lang="zh-CN" altLang="en-US" dirty="0" smtClean="0"/>
              <a:t>（指银幕，带读，慢）</a:t>
            </a:r>
          </a:p>
          <a:p>
            <a:endParaRPr lang="zh-CN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>
          <a:xfrm>
            <a:off x="428596" y="642918"/>
            <a:ext cx="8258204" cy="5483245"/>
          </a:xfrm>
        </p:spPr>
        <p:txBody>
          <a:bodyPr>
            <a:normAutofit/>
          </a:bodyPr>
          <a:lstStyle/>
          <a:p>
            <a:r>
              <a:rPr lang="en-US" dirty="0" smtClean="0"/>
              <a:t>T</a:t>
            </a:r>
            <a:r>
              <a:rPr lang="zh-CN" altLang="en-US" dirty="0" smtClean="0"/>
              <a:t>：询问对方经常做什么时，可以用句型</a:t>
            </a:r>
            <a:r>
              <a:rPr lang="en-US" dirty="0" smtClean="0"/>
              <a:t>What do you do? </a:t>
            </a:r>
            <a:r>
              <a:rPr lang="zh-CN" altLang="en-US" dirty="0" smtClean="0"/>
              <a:t>询问对方过去做了什么事情，就要用句型</a:t>
            </a:r>
            <a:r>
              <a:rPr lang="en-US" dirty="0" smtClean="0"/>
              <a:t> What did you do?(PPT</a:t>
            </a:r>
            <a:r>
              <a:rPr lang="zh-CN" altLang="en-US" dirty="0" smtClean="0"/>
              <a:t>②</a:t>
            </a:r>
            <a:r>
              <a:rPr lang="en-US" dirty="0" smtClean="0"/>
              <a:t>) (</a:t>
            </a:r>
            <a:r>
              <a:rPr lang="zh-CN" altLang="en-US" dirty="0" smtClean="0"/>
              <a:t>指银幕，重复，慢</a:t>
            </a:r>
            <a:r>
              <a:rPr lang="en-US" dirty="0" smtClean="0"/>
              <a:t>) </a:t>
            </a:r>
            <a:r>
              <a:rPr lang="zh-CN" altLang="en-US" dirty="0" smtClean="0"/>
              <a:t>请大声跟我读</a:t>
            </a:r>
            <a:r>
              <a:rPr lang="en-US" dirty="0" smtClean="0"/>
              <a:t>——</a:t>
            </a:r>
            <a:r>
              <a:rPr lang="zh-CN" altLang="en-US" dirty="0" smtClean="0"/>
              <a:t>。回答时要将动词做些变动。</a:t>
            </a:r>
            <a:r>
              <a:rPr lang="en-US" dirty="0" smtClean="0"/>
              <a:t>Look, (PPT</a:t>
            </a:r>
            <a:r>
              <a:rPr lang="zh-CN" altLang="en-US" dirty="0" smtClean="0"/>
              <a:t>③</a:t>
            </a:r>
            <a:r>
              <a:rPr lang="en-US" dirty="0" smtClean="0"/>
              <a:t>) let’s read. </a:t>
            </a:r>
            <a:r>
              <a:rPr lang="zh-CN" altLang="en-US" dirty="0" smtClean="0"/>
              <a:t>注意单词的发音。这些词就是动词的过去式。</a:t>
            </a:r>
            <a:r>
              <a:rPr lang="en-US" dirty="0" smtClean="0"/>
              <a:t>Now, let’s practice.</a:t>
            </a:r>
            <a:endParaRPr lang="zh-CN" altLang="en-US" dirty="0" smtClean="0"/>
          </a:p>
          <a:p>
            <a:r>
              <a:rPr lang="en-US" dirty="0" smtClean="0"/>
              <a:t>T: What did you do last week?</a:t>
            </a:r>
            <a:endParaRPr lang="zh-CN" altLang="en-US" dirty="0" smtClean="0"/>
          </a:p>
          <a:p>
            <a:r>
              <a:rPr lang="en-US" dirty="0" smtClean="0"/>
              <a:t>T</a:t>
            </a:r>
            <a:r>
              <a:rPr lang="zh-CN" altLang="en-US" dirty="0" smtClean="0"/>
              <a:t>：</a:t>
            </a:r>
            <a:r>
              <a:rPr lang="en-US" dirty="0" smtClean="0"/>
              <a:t>Yes, I watered trees … .</a:t>
            </a:r>
            <a:r>
              <a:rPr lang="zh-CN" altLang="en-US" dirty="0" smtClean="0"/>
              <a:t>（指银幕，带读，慢）</a:t>
            </a:r>
          </a:p>
          <a:p>
            <a:r>
              <a:rPr lang="en-US" dirty="0" smtClean="0"/>
              <a:t>T: </a:t>
            </a:r>
            <a:r>
              <a:rPr lang="zh-CN" altLang="en-US" dirty="0" smtClean="0"/>
              <a:t>同学们，询问别人过去做了些什么时，就使用句型：</a:t>
            </a:r>
            <a:r>
              <a:rPr lang="en-US" dirty="0" smtClean="0"/>
              <a:t>What did you do? </a:t>
            </a:r>
            <a:r>
              <a:rPr lang="zh-CN" altLang="en-US" dirty="0" smtClean="0"/>
              <a:t>回答时用动词过去式。同学们，下面就请你们使用这些词和小伙伴们练习吧。操练要用到句型</a:t>
            </a:r>
            <a:r>
              <a:rPr lang="en-US" dirty="0" smtClean="0"/>
              <a:t>What did you do last week?</a:t>
            </a:r>
            <a:endParaRPr lang="zh-CN" altLang="en-US" dirty="0" smtClean="0"/>
          </a:p>
          <a:p>
            <a:endParaRPr lang="zh-CN" alt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zh-CN" altLang="en-US" dirty="0" smtClean="0"/>
              <a:t>（本步骤设计说明：本节课课文生词多，对话中反复出现新句型</a:t>
            </a:r>
            <a:r>
              <a:rPr lang="en-US" dirty="0" smtClean="0"/>
              <a:t>What did you do? I … .</a:t>
            </a:r>
            <a:r>
              <a:rPr lang="zh-CN" altLang="en-US" dirty="0" smtClean="0"/>
              <a:t>本单元出现了行为动词过去式，学生感觉陌生，在理解和使用时会产生困难。通过对比操练，让学生感觉到它们的不同之处，可以帮助学生理解本课新知识。）</a:t>
            </a:r>
          </a:p>
          <a:p>
            <a:r>
              <a:rPr lang="en-US" dirty="0" smtClean="0"/>
              <a:t> </a:t>
            </a:r>
            <a:endParaRPr lang="zh-CN" altLang="en-US" dirty="0" smtClean="0"/>
          </a:p>
          <a:p>
            <a:endParaRPr lang="zh-CN" alt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dirty="0" smtClean="0"/>
              <a:t>第二步：课文学习</a:t>
            </a:r>
            <a:br>
              <a:rPr lang="zh-CN" altLang="en-US" dirty="0" smtClean="0"/>
            </a:b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T: Well, I think you did a good job. Look at the picture. (PPT</a:t>
            </a:r>
            <a:r>
              <a:rPr lang="zh-CN" altLang="en-US" dirty="0" smtClean="0"/>
              <a:t>④</a:t>
            </a:r>
            <a:r>
              <a:rPr lang="en-US" dirty="0" smtClean="0"/>
              <a:t>) Answer my questions. Who are they?</a:t>
            </a:r>
            <a:endParaRPr lang="zh-CN" altLang="en-US" dirty="0" smtClean="0"/>
          </a:p>
          <a:p>
            <a:r>
              <a:rPr lang="en-US" dirty="0" smtClean="0"/>
              <a:t>T: Yes, Helen and Nancy.</a:t>
            </a:r>
            <a:endParaRPr lang="zh-CN" altLang="en-US" dirty="0" smtClean="0"/>
          </a:p>
          <a:p>
            <a:r>
              <a:rPr lang="en-US" dirty="0" smtClean="0"/>
              <a:t>T: Where are they?</a:t>
            </a:r>
            <a:endParaRPr lang="zh-CN" altLang="en-US" dirty="0" smtClean="0"/>
          </a:p>
          <a:p>
            <a:r>
              <a:rPr lang="en-US" dirty="0" smtClean="0"/>
              <a:t>T: Yes, they are in the school playground. </a:t>
            </a:r>
            <a:endParaRPr lang="zh-CN" altLang="en-US" dirty="0" smtClean="0"/>
          </a:p>
          <a:p>
            <a:r>
              <a:rPr lang="en-US" dirty="0" smtClean="0"/>
              <a:t>T</a:t>
            </a:r>
            <a:r>
              <a:rPr lang="zh-CN" altLang="en-US" dirty="0" smtClean="0"/>
              <a:t>：</a:t>
            </a:r>
            <a:r>
              <a:rPr lang="en-US" dirty="0" smtClean="0"/>
              <a:t>It is the first day of school after the National Day holiday(</a:t>
            </a:r>
            <a:r>
              <a:rPr lang="zh-CN" altLang="en-US" dirty="0" smtClean="0"/>
              <a:t>国庆假期后开学第一天</a:t>
            </a:r>
            <a:r>
              <a:rPr lang="en-US" dirty="0" smtClean="0"/>
              <a:t>). (PPT④)</a:t>
            </a:r>
            <a:r>
              <a:rPr lang="zh-CN" altLang="en-US" dirty="0" smtClean="0"/>
              <a:t>（指银幕，重复， 慢）</a:t>
            </a:r>
          </a:p>
          <a:p>
            <a:r>
              <a:rPr lang="en-US" dirty="0" smtClean="0"/>
              <a:t>T: The National Day holiday. (PPT④)</a:t>
            </a:r>
            <a:r>
              <a:rPr lang="zh-CN" altLang="en-US" dirty="0" smtClean="0"/>
              <a:t>（指银幕，重复、慢）</a:t>
            </a:r>
          </a:p>
          <a:p>
            <a:r>
              <a:rPr lang="en-US" dirty="0" smtClean="0"/>
              <a:t>T: Look at these new words. early</a:t>
            </a:r>
            <a:r>
              <a:rPr lang="zh-CN" altLang="en-US" dirty="0" smtClean="0"/>
              <a:t>，</a:t>
            </a:r>
            <a:r>
              <a:rPr lang="en-US" dirty="0" smtClean="0"/>
              <a:t> (</a:t>
            </a:r>
            <a:r>
              <a:rPr lang="zh-CN" altLang="en-US" dirty="0" smtClean="0"/>
              <a:t>指银幕，重复、慢</a:t>
            </a:r>
            <a:r>
              <a:rPr lang="en-US" dirty="0" smtClean="0"/>
              <a:t>)</a:t>
            </a:r>
            <a:endParaRPr lang="zh-CN" altLang="en-US" dirty="0" smtClean="0"/>
          </a:p>
          <a:p>
            <a:r>
              <a:rPr lang="en-US" dirty="0" smtClean="0"/>
              <a:t>T</a:t>
            </a:r>
            <a:r>
              <a:rPr lang="zh-CN" altLang="en-US" dirty="0" smtClean="0"/>
              <a:t>：</a:t>
            </a:r>
            <a:r>
              <a:rPr lang="en-US" dirty="0" smtClean="0"/>
              <a:t>This word: meet. Read after me.</a:t>
            </a:r>
            <a:endParaRPr lang="zh-CN" altLang="en-US" dirty="0" smtClean="0"/>
          </a:p>
          <a:p>
            <a:endParaRPr lang="zh-CN" alt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>
          <a:xfrm>
            <a:off x="500034" y="571480"/>
            <a:ext cx="8186766" cy="5554683"/>
          </a:xfrm>
        </p:spPr>
        <p:txBody>
          <a:bodyPr>
            <a:normAutofit/>
          </a:bodyPr>
          <a:lstStyle/>
          <a:p>
            <a:r>
              <a:rPr lang="en-US" dirty="0" smtClean="0"/>
              <a:t>T: We can say ‘I go to school early’. ‘Helen meets Nancy in the playground.’ You make some sentences with the word: early, meet. </a:t>
            </a:r>
            <a:r>
              <a:rPr lang="zh-CN" altLang="en-US" dirty="0" smtClean="0"/>
              <a:t>请你用</a:t>
            </a:r>
            <a:r>
              <a:rPr lang="en-US" dirty="0" smtClean="0"/>
              <a:t>early, meet</a:t>
            </a:r>
            <a:r>
              <a:rPr lang="zh-CN" altLang="en-US" dirty="0" smtClean="0"/>
              <a:t>造句。</a:t>
            </a:r>
          </a:p>
          <a:p>
            <a:r>
              <a:rPr lang="en-US" dirty="0" smtClean="0"/>
              <a:t>T: Now, try to read the foreword?</a:t>
            </a:r>
            <a:r>
              <a:rPr lang="zh-CN" altLang="en-US" dirty="0" smtClean="0"/>
              <a:t>现在你能试着来读一读前言部分吗？请注意生词</a:t>
            </a:r>
            <a:r>
              <a:rPr lang="en-US" dirty="0" smtClean="0"/>
              <a:t> the National Day holiday, early, meets</a:t>
            </a:r>
            <a:r>
              <a:rPr lang="zh-CN" altLang="en-US" dirty="0" smtClean="0"/>
              <a:t>（半分种停顿）</a:t>
            </a:r>
          </a:p>
          <a:p>
            <a:r>
              <a:rPr lang="en-US" dirty="0" smtClean="0"/>
              <a:t>T</a:t>
            </a:r>
            <a:r>
              <a:rPr lang="zh-CN" altLang="en-US" dirty="0" smtClean="0"/>
              <a:t>：</a:t>
            </a:r>
            <a:r>
              <a:rPr lang="en-US" dirty="0" smtClean="0"/>
              <a:t>Now answer the questions.</a:t>
            </a:r>
            <a:endParaRPr lang="zh-CN" altLang="en-US" dirty="0" smtClean="0"/>
          </a:p>
          <a:p>
            <a:r>
              <a:rPr lang="en-US" dirty="0" smtClean="0"/>
              <a:t>T: Well done. You did a great job. </a:t>
            </a:r>
            <a:endParaRPr lang="zh-CN" altLang="en-US" dirty="0" smtClean="0"/>
          </a:p>
          <a:p>
            <a:r>
              <a:rPr lang="en-US" dirty="0" smtClean="0"/>
              <a:t>T</a:t>
            </a:r>
            <a:r>
              <a:rPr lang="zh-CN" altLang="en-US" dirty="0" smtClean="0"/>
              <a:t>：</a:t>
            </a:r>
            <a:r>
              <a:rPr lang="en-US" dirty="0" smtClean="0"/>
              <a:t>Helen </a:t>
            </a:r>
            <a:r>
              <a:rPr lang="zh-CN" altLang="en-US" dirty="0" smtClean="0"/>
              <a:t>在操场遇到了</a:t>
            </a:r>
            <a:r>
              <a:rPr lang="en-US" dirty="0" smtClean="0"/>
              <a:t>Nancy, </a:t>
            </a:r>
            <a:r>
              <a:rPr lang="zh-CN" altLang="en-US" dirty="0" smtClean="0"/>
              <a:t>她们在谈论假期间的活动。首先，听一听</a:t>
            </a:r>
            <a:r>
              <a:rPr lang="en-US" dirty="0" smtClean="0"/>
              <a:t>Nancy</a:t>
            </a:r>
            <a:r>
              <a:rPr lang="zh-CN" altLang="en-US" dirty="0" smtClean="0"/>
              <a:t>的活动，请你仔细听，并回答问题。</a:t>
            </a:r>
            <a:r>
              <a:rPr lang="en-US" dirty="0" smtClean="0"/>
              <a:t>(PPT⑥)</a:t>
            </a:r>
            <a:endParaRPr lang="zh-CN" altLang="en-US" dirty="0" smtClean="0"/>
          </a:p>
          <a:p>
            <a:endParaRPr lang="zh-CN" alt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>
          <a:xfrm>
            <a:off x="500034" y="785794"/>
            <a:ext cx="8186766" cy="5340369"/>
          </a:xfrm>
        </p:spPr>
        <p:txBody>
          <a:bodyPr>
            <a:normAutofit/>
          </a:bodyPr>
          <a:lstStyle/>
          <a:p>
            <a:r>
              <a:rPr lang="en-US" dirty="0" smtClean="0"/>
              <a:t>Q: What holiday was that?</a:t>
            </a:r>
            <a:endParaRPr lang="zh-CN" altLang="en-US" dirty="0" smtClean="0"/>
          </a:p>
          <a:p>
            <a:r>
              <a:rPr lang="en-US" dirty="0" smtClean="0"/>
              <a:t>     It was the National Day holiday.</a:t>
            </a:r>
            <a:endParaRPr lang="zh-CN" altLang="en-US" dirty="0" smtClean="0"/>
          </a:p>
          <a:p>
            <a:r>
              <a:rPr lang="en-US" dirty="0" smtClean="0"/>
              <a:t>Q: Does Helen go to school early?</a:t>
            </a:r>
            <a:endParaRPr lang="zh-CN" altLang="en-US" dirty="0" smtClean="0"/>
          </a:p>
          <a:p>
            <a:r>
              <a:rPr lang="en-US" dirty="0" smtClean="0"/>
              <a:t>     Yes, she does. </a:t>
            </a:r>
            <a:endParaRPr lang="zh-CN" altLang="en-US" dirty="0" smtClean="0"/>
          </a:p>
          <a:p>
            <a:r>
              <a:rPr lang="en-US" dirty="0" smtClean="0"/>
              <a:t>Q: Who meets Nancy in the school playground? Xkb1.com</a:t>
            </a:r>
            <a:endParaRPr lang="zh-CN" altLang="en-US" dirty="0" smtClean="0"/>
          </a:p>
          <a:p>
            <a:r>
              <a:rPr lang="en-US" dirty="0" smtClean="0"/>
              <a:t>     Helen Nancy in the school playground.</a:t>
            </a:r>
            <a:endParaRPr lang="zh-CN" altLang="en-US" dirty="0" smtClean="0"/>
          </a:p>
          <a:p>
            <a:r>
              <a:rPr lang="en-US" dirty="0" smtClean="0"/>
              <a:t>T</a:t>
            </a:r>
            <a:r>
              <a:rPr lang="zh-CN" altLang="en-US" dirty="0" smtClean="0"/>
              <a:t>：</a:t>
            </a:r>
            <a:r>
              <a:rPr lang="en-US" dirty="0" smtClean="0"/>
              <a:t>What did you Nancy do on Wednesday?</a:t>
            </a:r>
            <a:endParaRPr lang="zh-CN" altLang="en-US" dirty="0" smtClean="0"/>
          </a:p>
          <a:p>
            <a:r>
              <a:rPr lang="en-US" dirty="0" smtClean="0"/>
              <a:t>T:  Yes, she watched a film with he parents. </a:t>
            </a:r>
            <a:r>
              <a:rPr lang="zh-CN" altLang="en-US" dirty="0" smtClean="0"/>
              <a:t>（带读句型）</a:t>
            </a:r>
          </a:p>
          <a:p>
            <a:r>
              <a:rPr lang="en-US" dirty="0" smtClean="0"/>
              <a:t>T</a:t>
            </a:r>
            <a:r>
              <a:rPr lang="zh-CN" altLang="en-US" dirty="0" smtClean="0"/>
              <a:t>：</a:t>
            </a:r>
            <a:r>
              <a:rPr lang="en-US" dirty="0" smtClean="0"/>
              <a:t>Did Nancy like the film?</a:t>
            </a:r>
            <a:endParaRPr lang="zh-CN" altLang="en-US" dirty="0" smtClean="0"/>
          </a:p>
          <a:p>
            <a:r>
              <a:rPr lang="en-US" dirty="0" smtClean="0"/>
              <a:t>T: Yes,  she liked it very much. </a:t>
            </a:r>
            <a:r>
              <a:rPr lang="zh-CN" altLang="en-US" dirty="0" smtClean="0"/>
              <a:t>（带读句型）</a:t>
            </a:r>
          </a:p>
          <a:p>
            <a:endParaRPr lang="zh-CN" alt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凸显">
  <a:themeElements>
    <a:clrScheme name="凸显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凸显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凸显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3</TotalTime>
  <Words>1686</Words>
  <PresentationFormat>全屏显示(4:3)</PresentationFormat>
  <Paragraphs>82</Paragraphs>
  <Slides>15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15</vt:i4>
      </vt:variant>
    </vt:vector>
  </HeadingPairs>
  <TitlesOfParts>
    <vt:vector size="16" baseType="lpstr">
      <vt:lpstr>凸显</vt:lpstr>
      <vt:lpstr>牛津版六年级英语上册 unit5 On the farm 课件</vt:lpstr>
      <vt:lpstr>(第一课时) </vt:lpstr>
      <vt:lpstr>第二部分 教学过程 </vt:lpstr>
      <vt:lpstr>幻灯片 4</vt:lpstr>
      <vt:lpstr>幻灯片 5</vt:lpstr>
      <vt:lpstr>幻灯片 6</vt:lpstr>
      <vt:lpstr>第二步：课文学习 </vt:lpstr>
      <vt:lpstr>幻灯片 8</vt:lpstr>
      <vt:lpstr>幻灯片 9</vt:lpstr>
      <vt:lpstr>幻灯片 10</vt:lpstr>
      <vt:lpstr>幻灯片 11</vt:lpstr>
      <vt:lpstr>幻灯片 12</vt:lpstr>
      <vt:lpstr>第三步：巩固操练 </vt:lpstr>
      <vt:lpstr>幻灯片 14</vt:lpstr>
      <vt:lpstr>第三部分  说明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cp:lastModifiedBy>微软用户</cp:lastModifiedBy>
  <cp:revision>5</cp:revision>
  <dcterms:modified xsi:type="dcterms:W3CDTF">2012-12-21T09:32:08Z</dcterms:modified>
</cp:coreProperties>
</file>